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5513004-377A-4860-BEF3-59DAE5AB1EA5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2CC8BAC-B9A5-4440-BEA8-71FD1C37D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Discovering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a block type</a:t>
            </a:r>
          </a:p>
          <a:p>
            <a:pPr lvl="1"/>
            <a:r>
              <a:rPr lang="en-US" dirty="0" smtClean="0"/>
              <a:t>Leaves room for error</a:t>
            </a:r>
          </a:p>
          <a:p>
            <a:pPr lvl="2"/>
            <a:r>
              <a:rPr lang="en-US" dirty="0" smtClean="0"/>
              <a:t>Data can be misclassified as pointers</a:t>
            </a:r>
          </a:p>
          <a:p>
            <a:pPr lvl="2"/>
            <a:r>
              <a:rPr lang="en-US" dirty="0" smtClean="0"/>
              <a:t>Unions</a:t>
            </a:r>
          </a:p>
          <a:p>
            <a:pPr lvl="2"/>
            <a:r>
              <a:rPr lang="en-US" dirty="0" smtClean="0"/>
              <a:t>Uninitialized pointers</a:t>
            </a:r>
          </a:p>
          <a:p>
            <a:pPr lvl="1"/>
            <a:r>
              <a:rPr lang="en-US" dirty="0" smtClean="0"/>
              <a:t>A Probability array is defined for an atomic type being any of the block types</a:t>
            </a:r>
          </a:p>
          <a:p>
            <a:pPr lvl="2"/>
            <a:endParaRPr lang="en-US" dirty="0"/>
          </a:p>
          <a:p>
            <a:r>
              <a:rPr lang="en-US" dirty="0" smtClean="0"/>
              <a:t>Atomic type vectors form classes (i.e., structures)</a:t>
            </a:r>
          </a:p>
        </p:txBody>
      </p:sp>
    </p:spTree>
    <p:extLst>
      <p:ext uri="{BB962C8B-B14F-4D97-AF65-F5344CB8AC3E}">
        <p14:creationId xmlns:p14="http://schemas.microsoft.com/office/powerpoint/2010/main" val="29329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0600"/>
            <a:ext cx="906272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9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not contained in machine words</a:t>
            </a:r>
          </a:p>
          <a:p>
            <a:pPr lvl="1"/>
            <a:r>
              <a:rPr lang="en-US" dirty="0" smtClean="0"/>
              <a:t>Unaligned pointers</a:t>
            </a:r>
          </a:p>
          <a:p>
            <a:pPr lvl="1"/>
            <a:r>
              <a:rPr lang="en-US" dirty="0" smtClean="0"/>
              <a:t>Larger/smaller data chunks</a:t>
            </a:r>
          </a:p>
          <a:p>
            <a:pPr lvl="2"/>
            <a:r>
              <a:rPr lang="en-US" dirty="0" smtClean="0"/>
              <a:t>E.g., 16-bit, 64-bit numbers on 32-bit systems,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5961" y="1700339"/>
            <a:ext cx="914400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68990" y="3795839"/>
            <a:ext cx="944071" cy="1485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Object Size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85961" y="2005139"/>
            <a:ext cx="914400" cy="152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85961" y="2546631"/>
            <a:ext cx="914400" cy="152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PTR</a:t>
            </a:r>
            <a:endParaRPr lang="en-US" dirty="0"/>
          </a:p>
        </p:txBody>
      </p:sp>
      <p:cxnSp>
        <p:nvCxnSpPr>
          <p:cNvPr id="12" name="Curved Connector 11"/>
          <p:cNvCxnSpPr>
            <a:stCxn id="5" idx="3"/>
            <a:endCxn id="4" idx="3"/>
          </p:cNvCxnSpPr>
          <p:nvPr/>
        </p:nvCxnSpPr>
        <p:spPr>
          <a:xfrm>
            <a:off x="3900361" y="2081339"/>
            <a:ext cx="12700" cy="1714500"/>
          </a:xfrm>
          <a:prstGeom prst="curvedConnector3">
            <a:avLst>
              <a:gd name="adj1" fmla="val 645133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3"/>
          </p:cNvCxnSpPr>
          <p:nvPr/>
        </p:nvCxnSpPr>
        <p:spPr>
          <a:xfrm>
            <a:off x="3900361" y="2622831"/>
            <a:ext cx="12700" cy="2667000"/>
          </a:xfrm>
          <a:prstGeom prst="curvedConnector4">
            <a:avLst>
              <a:gd name="adj1" fmla="val 6674339"/>
              <a:gd name="adj2" fmla="val 99672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38600" y="3886200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14800" y="4188808"/>
            <a:ext cx="269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between pointers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685800" y="3794996"/>
            <a:ext cx="3220911" cy="1557369"/>
            <a:chOff x="685800" y="3794996"/>
            <a:chExt cx="3220911" cy="1557369"/>
          </a:xfrm>
        </p:grpSpPr>
        <p:sp>
          <p:nvSpPr>
            <p:cNvPr id="31" name="Rectangle 30"/>
            <p:cNvSpPr/>
            <p:nvPr/>
          </p:nvSpPr>
          <p:spPr>
            <a:xfrm>
              <a:off x="2968990" y="3795839"/>
              <a:ext cx="937721" cy="12333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Class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85961" y="5029200"/>
              <a:ext cx="914400" cy="252539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Noise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5915" y="3794996"/>
              <a:ext cx="2300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Class associated with object can be smaller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800" y="4706034"/>
              <a:ext cx="2300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The remainder is considered noise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75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Allocators maintain meta information</a:t>
            </a:r>
          </a:p>
          <a:p>
            <a:pPr lvl="1"/>
            <a:r>
              <a:rPr lang="en-US" dirty="0" smtClean="0"/>
              <a:t>E.g., the size of an allocated chunk</a:t>
            </a:r>
          </a:p>
          <a:p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Too many different allocators</a:t>
            </a:r>
          </a:p>
          <a:p>
            <a:pPr lvl="1"/>
            <a:r>
              <a:rPr lang="en-US" dirty="0" smtClean="0"/>
              <a:t>Custom allocators in many applications</a:t>
            </a:r>
          </a:p>
          <a:p>
            <a:endParaRPr lang="en-US" dirty="0" smtClean="0"/>
          </a:p>
          <a:p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Similar sized objects are close to each other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Typed pointers</a:t>
            </a:r>
          </a:p>
          <a:p>
            <a:pPr lvl="1"/>
            <a:r>
              <a:rPr lang="en-US" dirty="0" smtClean="0"/>
              <a:t>Pointers contained in classes always point at the same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More dependencies, more complexity</a:t>
            </a:r>
          </a:p>
          <a:p>
            <a:r>
              <a:rPr lang="en-US" dirty="0" smtClean="0"/>
              <a:t>No </a:t>
            </a:r>
            <a:r>
              <a:rPr lang="en-US" b="1" dirty="0" smtClean="0"/>
              <a:t>opaque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6950" y="2720007"/>
            <a:ext cx="295465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lass A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counter;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flag;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unknown_class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3200400"/>
            <a:ext cx="762000" cy="121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5791200" y="3200400"/>
            <a:ext cx="1371600" cy="533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6501" y="283106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class 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1900" y="3549134"/>
            <a:ext cx="14859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Class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Dynamically-sized </a:t>
            </a:r>
            <a:r>
              <a:rPr lang="en-US" b="1" dirty="0" smtClean="0"/>
              <a:t>Arrays</a:t>
            </a:r>
          </a:p>
          <a:p>
            <a:pPr lvl="1"/>
            <a:r>
              <a:rPr lang="en-US" dirty="0" smtClean="0"/>
              <a:t>E.g., Strings</a:t>
            </a:r>
          </a:p>
          <a:p>
            <a:pPr lvl="1"/>
            <a:endParaRPr lang="en-US" dirty="0"/>
          </a:p>
          <a:p>
            <a:r>
              <a:rPr lang="en-US" dirty="0" smtClean="0"/>
              <a:t>An object can identified as a continuous set of instantiations of a given class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8" t="56181" b="9471"/>
          <a:stretch/>
        </p:blipFill>
        <p:spPr bwMode="auto">
          <a:xfrm>
            <a:off x="2743200" y="4267200"/>
            <a:ext cx="4142762" cy="167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953000" y="4343400"/>
            <a:ext cx="914400" cy="15240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“Bayesian </a:t>
            </a:r>
            <a:r>
              <a:rPr lang="en-US" i="1" dirty="0"/>
              <a:t>unsupervised learning algorithms compute </a:t>
            </a:r>
            <a:r>
              <a:rPr lang="en-US" i="1" dirty="0" smtClean="0"/>
              <a:t>a joint </a:t>
            </a:r>
            <a:r>
              <a:rPr lang="en-US" i="1" dirty="0"/>
              <a:t>probability over the classes and the </a:t>
            </a:r>
            <a:r>
              <a:rPr lang="en-US" i="1" dirty="0" smtClean="0"/>
              <a:t>classification, and </a:t>
            </a:r>
            <a:r>
              <a:rPr lang="en-US" i="1" dirty="0"/>
              <a:t>then select the most likely </a:t>
            </a:r>
            <a:r>
              <a:rPr lang="en-US" i="1" dirty="0" smtClean="0"/>
              <a:t>solution”</a:t>
            </a:r>
          </a:p>
          <a:p>
            <a:pPr lvl="1"/>
            <a:r>
              <a:rPr lang="en-US" dirty="0" smtClean="0"/>
              <a:t>If you like probabilities, check the paper for equations</a:t>
            </a:r>
          </a:p>
          <a:p>
            <a:endParaRPr lang="en-US" dirty="0"/>
          </a:p>
          <a:p>
            <a:r>
              <a:rPr lang="en-US" dirty="0" smtClean="0"/>
              <a:t>Implemented in Lisp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5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Check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</a:t>
            </a:r>
            <a:r>
              <a:rPr lang="en-US" b="1" dirty="0" smtClean="0"/>
              <a:t>ground truth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Frequently it is hard to determine</a:t>
            </a:r>
          </a:p>
          <a:p>
            <a:pPr lvl="1"/>
            <a:r>
              <a:rPr lang="en-US" dirty="0" smtClean="0"/>
              <a:t>Necessary in any work that involves experimentation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Created a set of application for evaluation purposes</a:t>
            </a:r>
          </a:p>
          <a:p>
            <a:pPr lvl="1"/>
            <a:r>
              <a:rPr lang="en-US" dirty="0" smtClean="0"/>
              <a:t>Debugging symbols retained</a:t>
            </a:r>
          </a:p>
          <a:p>
            <a:pPr lvl="1"/>
            <a:r>
              <a:rPr lang="en-US" dirty="0" smtClean="0"/>
              <a:t>Minimal optimizations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Custom </a:t>
            </a:r>
            <a:r>
              <a:rPr lang="en-US" dirty="0" err="1" smtClean="0"/>
              <a:t>malloc</a:t>
            </a:r>
            <a:r>
              <a:rPr lang="en-US" dirty="0" smtClean="0"/>
              <a:t> logs call site, allocation size</a:t>
            </a:r>
          </a:p>
          <a:p>
            <a:pPr lvl="1"/>
            <a:r>
              <a:rPr lang="en-US" dirty="0" smtClean="0"/>
              <a:t>Source code is used to determine type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Less </a:t>
            </a:r>
            <a:r>
              <a:rPr lang="en-US" dirty="0"/>
              <a:t>than </a:t>
            </a:r>
            <a:r>
              <a:rPr lang="en-US" b="1" dirty="0"/>
              <a:t>1%</a:t>
            </a:r>
            <a:r>
              <a:rPr lang="en-US" dirty="0"/>
              <a:t> </a:t>
            </a:r>
            <a:r>
              <a:rPr lang="en-US" dirty="0" smtClean="0"/>
              <a:t>of pointers </a:t>
            </a:r>
            <a:r>
              <a:rPr lang="en-US" dirty="0"/>
              <a:t>are </a:t>
            </a:r>
            <a:r>
              <a:rPr lang="en-US" dirty="0" smtClean="0"/>
              <a:t>unaligned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b="1" dirty="0"/>
              <a:t>1%</a:t>
            </a:r>
            <a:r>
              <a:rPr lang="en-US" dirty="0"/>
              <a:t> of integers and </a:t>
            </a:r>
            <a:r>
              <a:rPr lang="en-US" b="1" dirty="0" smtClean="0"/>
              <a:t>3% </a:t>
            </a:r>
            <a:r>
              <a:rPr lang="en-US" dirty="0" smtClean="0"/>
              <a:t>of </a:t>
            </a:r>
            <a:r>
              <a:rPr lang="en-US" dirty="0"/>
              <a:t>strings point into </a:t>
            </a:r>
            <a:r>
              <a:rPr lang="en-US" dirty="0" smtClean="0"/>
              <a:t>the heap</a:t>
            </a:r>
          </a:p>
          <a:p>
            <a:endParaRPr lang="en-US" dirty="0" smtClean="0"/>
          </a:p>
          <a:p>
            <a:r>
              <a:rPr lang="en-US" dirty="0"/>
              <a:t>About </a:t>
            </a:r>
            <a:r>
              <a:rPr lang="en-US" b="1" dirty="0"/>
              <a:t>80%</a:t>
            </a:r>
            <a:r>
              <a:rPr lang="en-US" dirty="0"/>
              <a:t> of </a:t>
            </a:r>
            <a:r>
              <a:rPr lang="en-US" dirty="0" smtClean="0"/>
              <a:t>pointers point </a:t>
            </a:r>
            <a:r>
              <a:rPr lang="en-US" dirty="0"/>
              <a:t>to the head of </a:t>
            </a:r>
            <a:r>
              <a:rPr lang="en-US" dirty="0" smtClean="0"/>
              <a:t>objects</a:t>
            </a:r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b="1" dirty="0"/>
              <a:t>45%</a:t>
            </a:r>
            <a:r>
              <a:rPr lang="en-US" dirty="0"/>
              <a:t> of a </a:t>
            </a:r>
            <a:r>
              <a:rPr lang="en-US" dirty="0" smtClean="0"/>
              <a:t>program’s heap </a:t>
            </a:r>
            <a:r>
              <a:rPr lang="en-US" dirty="0"/>
              <a:t>address space is occupied by active </a:t>
            </a:r>
            <a:r>
              <a:rPr lang="en-US" dirty="0" smtClean="0"/>
              <a:t>objects</a:t>
            </a:r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b="1" dirty="0"/>
              <a:t>30%</a:t>
            </a:r>
            <a:r>
              <a:rPr lang="en-US" dirty="0"/>
              <a:t> of </a:t>
            </a:r>
            <a:r>
              <a:rPr lang="en-US" dirty="0" smtClean="0"/>
              <a:t>objects contain </a:t>
            </a:r>
            <a:r>
              <a:rPr lang="en-US" dirty="0"/>
              <a:t>a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699" y="2743200"/>
            <a:ext cx="3124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4(%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0x0, 8(%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ea 12(%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1, 4),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dd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2, 4),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3, 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001968"/>
            <a:ext cx="305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Assembly instructions can seem cryptic at times</a:t>
            </a:r>
            <a:endParaRPr lang="en-US" b="1" dirty="0"/>
          </a:p>
        </p:txBody>
      </p:sp>
      <p:cxnSp>
        <p:nvCxnSpPr>
          <p:cNvPr id="11" name="Curved Connector 10"/>
          <p:cNvCxnSpPr/>
          <p:nvPr/>
        </p:nvCxnSpPr>
        <p:spPr>
          <a:xfrm>
            <a:off x="2438400" y="2971800"/>
            <a:ext cx="2209800" cy="2286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2137799" y="3429000"/>
            <a:ext cx="3272401" cy="381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2514600" y="3709545"/>
            <a:ext cx="2895600" cy="17665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2819400" y="3962400"/>
            <a:ext cx="2667000" cy="42425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porto\AppData\Local\Microsoft\Windows\Temporary Internet Files\Content.IE5\KLMP83H9\MC90011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62567"/>
            <a:ext cx="914400" cy="9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Optimizations that Impede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Tail accumulator arrays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979516" y="2073979"/>
            <a:ext cx="3047999" cy="2326750"/>
            <a:chOff x="979516" y="2073979"/>
            <a:chExt cx="3047999" cy="2326750"/>
          </a:xfrm>
        </p:grpSpPr>
        <p:sp>
          <p:nvSpPr>
            <p:cNvPr id="4" name="TextBox 3"/>
            <p:cNvSpPr txBox="1"/>
            <p:nvPr/>
          </p:nvSpPr>
          <p:spPr>
            <a:xfrm>
              <a:off x="1646710" y="3200400"/>
              <a:ext cx="1713611" cy="12003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/>
                <a:t>s</a:t>
              </a:r>
              <a:r>
                <a:rPr lang="en-US" dirty="0" err="1" smtClean="0"/>
                <a:t>truct</a:t>
              </a:r>
              <a:r>
                <a:rPr lang="en-US" dirty="0" smtClean="0"/>
                <a:t> </a:t>
              </a:r>
              <a:r>
                <a:rPr lang="en-US" dirty="0" err="1" smtClean="0"/>
                <a:t>mystring</a:t>
              </a:r>
              <a:r>
                <a:rPr lang="en-US" dirty="0" smtClean="0"/>
                <a:t> {</a:t>
              </a:r>
            </a:p>
            <a:p>
              <a:r>
                <a:rPr lang="en-US" dirty="0" smtClean="0"/>
                <a:t>  char *data;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</a:t>
              </a:r>
              <a:r>
                <a:rPr lang="en-US" dirty="0" err="1" smtClean="0"/>
                <a:t>size_t</a:t>
              </a:r>
              <a:r>
                <a:rPr lang="en-US" dirty="0" smtClean="0"/>
                <a:t> </a:t>
              </a:r>
              <a:r>
                <a:rPr lang="en-US" dirty="0" err="1" smtClean="0"/>
                <a:t>len</a:t>
              </a:r>
              <a:r>
                <a:rPr lang="en-US" dirty="0" smtClean="0"/>
                <a:t>;</a:t>
              </a:r>
            </a:p>
            <a:p>
              <a:r>
                <a:rPr lang="en-US" dirty="0" smtClean="0"/>
                <a:t>};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9516" y="2073979"/>
              <a:ext cx="3047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How would you allocate a new instance of the following structure?</a:t>
              </a:r>
              <a:endParaRPr lang="en-US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76901" y="2073979"/>
            <a:ext cx="3047999" cy="2326750"/>
            <a:chOff x="5076901" y="2073979"/>
            <a:chExt cx="3047999" cy="2326750"/>
          </a:xfrm>
        </p:grpSpPr>
        <p:sp>
          <p:nvSpPr>
            <p:cNvPr id="6" name="TextBox 5"/>
            <p:cNvSpPr txBox="1"/>
            <p:nvPr/>
          </p:nvSpPr>
          <p:spPr>
            <a:xfrm>
              <a:off x="5744095" y="3200400"/>
              <a:ext cx="1713611" cy="12003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/>
                <a:t>s</a:t>
              </a:r>
              <a:r>
                <a:rPr lang="en-US" dirty="0" err="1" smtClean="0"/>
                <a:t>truct</a:t>
              </a:r>
              <a:r>
                <a:rPr lang="en-US" dirty="0" smtClean="0"/>
                <a:t> </a:t>
              </a:r>
              <a:r>
                <a:rPr lang="en-US" dirty="0" err="1" smtClean="0"/>
                <a:t>mystring</a:t>
              </a:r>
              <a:r>
                <a:rPr lang="en-US" dirty="0" smtClean="0"/>
                <a:t>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</a:t>
              </a:r>
              <a:r>
                <a:rPr lang="en-US" dirty="0" err="1" smtClean="0"/>
                <a:t>size_t</a:t>
              </a:r>
              <a:r>
                <a:rPr lang="en-US" dirty="0" smtClean="0"/>
                <a:t> </a:t>
              </a:r>
              <a:r>
                <a:rPr lang="en-US" dirty="0" err="1" smtClean="0"/>
                <a:t>len</a:t>
              </a:r>
              <a:r>
                <a:rPr lang="en-US" dirty="0" smtClean="0"/>
                <a:t>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char data[1];</a:t>
              </a:r>
            </a:p>
            <a:p>
              <a:r>
                <a:rPr lang="en-US" dirty="0" smtClean="0"/>
                <a:t>};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76901" y="2073979"/>
              <a:ext cx="3047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How about this?</a:t>
              </a:r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71800" y="4648200"/>
            <a:ext cx="4752135" cy="738664"/>
            <a:chOff x="2819400" y="4964668"/>
            <a:chExt cx="4752135" cy="738664"/>
          </a:xfrm>
        </p:grpSpPr>
        <p:sp>
          <p:nvSpPr>
            <p:cNvPr id="10" name="TextBox 9"/>
            <p:cNvSpPr txBox="1"/>
            <p:nvPr/>
          </p:nvSpPr>
          <p:spPr>
            <a:xfrm>
              <a:off x="2819400" y="5334000"/>
              <a:ext cx="4752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= </a:t>
              </a:r>
              <a:r>
                <a:rPr lang="en-US" dirty="0" err="1" smtClean="0"/>
                <a:t>malloc</a:t>
              </a:r>
              <a:r>
                <a:rPr lang="en-US" dirty="0" smtClean="0"/>
                <a:t>(</a:t>
              </a:r>
              <a:r>
                <a:rPr lang="en-US" dirty="0" err="1" smtClean="0"/>
                <a:t>sizeof</a:t>
              </a:r>
              <a:r>
                <a:rPr lang="en-US" dirty="0" smtClean="0"/>
                <a:t>(</a:t>
              </a:r>
              <a:r>
                <a:rPr lang="en-US" dirty="0" err="1" smtClean="0"/>
                <a:t>struct</a:t>
              </a:r>
              <a:r>
                <a:rPr lang="en-US" dirty="0" smtClean="0"/>
                <a:t> </a:t>
              </a:r>
              <a:r>
                <a:rPr lang="en-US" dirty="0" err="1" smtClean="0"/>
                <a:t>mystring</a:t>
              </a:r>
              <a:r>
                <a:rPr lang="en-US" dirty="0" smtClean="0"/>
                <a:t>) + </a:t>
              </a:r>
              <a:r>
                <a:rPr lang="en-US" dirty="0" err="1" smtClean="0"/>
                <a:t>string_len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9400" y="4964668"/>
              <a:ext cx="1745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Single allocation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1842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8" y="2819400"/>
            <a:ext cx="74390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1" y="1367135"/>
            <a:ext cx="2362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Objects in the same </a:t>
            </a:r>
            <a:r>
              <a:rPr lang="en-US" dirty="0" err="1" smtClean="0"/>
              <a:t>Laika</a:t>
            </a:r>
            <a:r>
              <a:rPr lang="en-US" dirty="0" smtClean="0"/>
              <a:t> class come from the same real class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367135"/>
            <a:ext cx="2362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Two objects from the same real class were grouped together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199" y="1367135"/>
            <a:ext cx="2362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Remove random information (</a:t>
            </a:r>
            <a:r>
              <a:rPr lang="en-US" dirty="0" err="1" smtClean="0"/>
              <a:t>malloc</a:t>
            </a:r>
            <a:r>
              <a:rPr lang="en-US" dirty="0" smtClean="0"/>
              <a:t> meta-data, freed chunks, etc.)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943101" y="2290465"/>
            <a:ext cx="1943099" cy="528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4457700" y="2290465"/>
            <a:ext cx="571500" cy="528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6400800" y="2567464"/>
            <a:ext cx="571499" cy="251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</p:cNvCxnSpPr>
          <p:nvPr/>
        </p:nvCxnSpPr>
        <p:spPr>
          <a:xfrm>
            <a:off x="6972299" y="2567464"/>
            <a:ext cx="571501" cy="264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0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Structure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Privoxy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9248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Data Structure Detection on Intrusion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we find similar programs by comparing their data structures?</a:t>
            </a:r>
          </a:p>
          <a:p>
            <a:endParaRPr lang="en-US" dirty="0"/>
          </a:p>
          <a:p>
            <a:r>
              <a:rPr lang="en-US" dirty="0" smtClean="0"/>
              <a:t>Is it harder to obfuscate a program’s data structures than its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Laika</a:t>
            </a:r>
            <a:r>
              <a:rPr lang="en-US" dirty="0" smtClean="0"/>
              <a:t> is essentially a static analysis approach</a:t>
            </a:r>
          </a:p>
          <a:p>
            <a:pPr lvl="1"/>
            <a:r>
              <a:rPr lang="en-US" dirty="0" smtClean="0"/>
              <a:t>Can include some dynamic information</a:t>
            </a:r>
          </a:p>
          <a:p>
            <a:pPr lvl="2"/>
            <a:r>
              <a:rPr lang="en-US" dirty="0" smtClean="0"/>
              <a:t>E.g., instrumented </a:t>
            </a:r>
            <a:r>
              <a:rPr lang="en-US" dirty="0" err="1" smtClean="0"/>
              <a:t>malloc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can we use more dynamic information to improve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Dynamic method that executes and monitors a binary</a:t>
            </a:r>
          </a:p>
          <a:p>
            <a:pPr lvl="1"/>
            <a:r>
              <a:rPr lang="en-US" dirty="0" smtClean="0"/>
              <a:t>Collected data are used to infer data types and data semantics</a:t>
            </a:r>
          </a:p>
          <a:p>
            <a:pPr lvl="2"/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Memory accesses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Goals: Identify 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types</a:t>
            </a:r>
          </a:p>
          <a:p>
            <a:pPr lvl="1"/>
            <a:r>
              <a:rPr lang="en-US" b="1" dirty="0" smtClean="0"/>
              <a:t>Semantics </a:t>
            </a:r>
            <a:r>
              <a:rPr lang="en-US" dirty="0" smtClean="0"/>
              <a:t>(e.g., an integer is an IP address)</a:t>
            </a:r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Automatic </a:t>
            </a:r>
            <a:r>
              <a:rPr lang="en-US" sz="2000" b="1" dirty="0"/>
              <a:t>Reverse Engineering of Data Structures from Binary </a:t>
            </a:r>
            <a:r>
              <a:rPr lang="en-US" sz="2000" b="1" dirty="0" smtClean="0"/>
              <a:t>Execution (NDSS 2010)</a:t>
            </a:r>
          </a:p>
          <a:p>
            <a:pPr marL="0" indent="0">
              <a:buNone/>
            </a:pPr>
            <a:r>
              <a:rPr lang="en-US" sz="2000" i="1" dirty="0" err="1"/>
              <a:t>Zhiqiang</a:t>
            </a:r>
            <a:r>
              <a:rPr lang="en-US" sz="2000" i="1" dirty="0"/>
              <a:t> Lin, </a:t>
            </a:r>
            <a:r>
              <a:rPr lang="en-US" sz="2000" i="1" dirty="0" err="1"/>
              <a:t>Xiangyu</a:t>
            </a:r>
            <a:r>
              <a:rPr lang="en-US" sz="2000" i="1" dirty="0"/>
              <a:t> Zhang and </a:t>
            </a:r>
            <a:r>
              <a:rPr lang="en-US" sz="2000" i="1" dirty="0" err="1"/>
              <a:t>Dongyan</a:t>
            </a:r>
            <a:r>
              <a:rPr lang="en-US" sz="2000" i="1" dirty="0"/>
              <a:t> </a:t>
            </a:r>
            <a:r>
              <a:rPr lang="en-US" sz="2000" i="1" dirty="0" err="1"/>
              <a:t>Xu</a:t>
            </a:r>
            <a:endParaRPr lang="en-US" sz="2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accesses tag data with a type attribute</a:t>
            </a:r>
          </a:p>
          <a:p>
            <a:endParaRPr lang="en-US" dirty="0"/>
          </a:p>
          <a:p>
            <a:r>
              <a:rPr lang="en-US" dirty="0" smtClean="0"/>
              <a:t>Data copying results in tags being propagated in memory and registers</a:t>
            </a:r>
          </a:p>
          <a:p>
            <a:endParaRPr lang="en-US" dirty="0"/>
          </a:p>
          <a:p>
            <a:r>
              <a:rPr lang="en-US" dirty="0" smtClean="0"/>
              <a:t>Data are revealed when data are used in “type sinks” </a:t>
            </a:r>
          </a:p>
          <a:p>
            <a:pPr lvl="1"/>
            <a:r>
              <a:rPr lang="en-US" dirty="0" smtClean="0"/>
              <a:t>System and library calls</a:t>
            </a:r>
          </a:p>
          <a:p>
            <a:pPr lvl="1"/>
            <a:r>
              <a:rPr lang="en-US" dirty="0" smtClean="0"/>
              <a:t>Type revealing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Memory accesses</a:t>
            </a:r>
          </a:p>
          <a:p>
            <a:pPr lvl="1"/>
            <a:r>
              <a:rPr lang="en-US" dirty="0" smtClean="0"/>
              <a:t>Address accessed</a:t>
            </a:r>
          </a:p>
          <a:p>
            <a:pPr lvl="1"/>
            <a:r>
              <a:rPr lang="en-US" dirty="0" smtClean="0"/>
              <a:t>Width of access</a:t>
            </a:r>
          </a:p>
          <a:p>
            <a:pPr lvl="1"/>
            <a:r>
              <a:rPr lang="en-US" dirty="0" smtClean="0"/>
              <a:t>Instruction used for access</a:t>
            </a:r>
          </a:p>
          <a:p>
            <a:pPr lvl="2"/>
            <a:r>
              <a:rPr lang="en-US" dirty="0" smtClean="0"/>
              <a:t>E.g., floating point instruction, signed or unsigned instruction, etc.</a:t>
            </a:r>
          </a:p>
          <a:p>
            <a:pPr lvl="1"/>
            <a:r>
              <a:rPr lang="en-US" dirty="0" smtClean="0"/>
              <a:t>Execution context</a:t>
            </a:r>
          </a:p>
          <a:p>
            <a:pPr lvl="2"/>
            <a:r>
              <a:rPr lang="en-US" dirty="0" smtClean="0"/>
              <a:t>Program counter, stack pointer, etc.</a:t>
            </a:r>
          </a:p>
          <a:p>
            <a:endParaRPr lang="en-US" dirty="0"/>
          </a:p>
          <a:p>
            <a:r>
              <a:rPr lang="en-US" dirty="0" smtClean="0"/>
              <a:t>Known calls</a:t>
            </a:r>
          </a:p>
          <a:p>
            <a:pPr lvl="1"/>
            <a:r>
              <a:rPr lang="en-US" dirty="0" smtClean="0"/>
              <a:t>Function or system call made</a:t>
            </a:r>
          </a:p>
          <a:p>
            <a:pPr lvl="1"/>
            <a:r>
              <a:rPr lang="en-US" dirty="0" smtClean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17869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8" b="4148"/>
          <a:stretch/>
        </p:blipFill>
        <p:spPr bwMode="auto">
          <a:xfrm>
            <a:off x="4628804" y="1371600"/>
            <a:ext cx="4359275" cy="48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Types Inferred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56" b="67402"/>
          <a:stretch/>
        </p:blipFill>
        <p:spPr bwMode="auto">
          <a:xfrm>
            <a:off x="308956" y="1600200"/>
            <a:ext cx="433924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5240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" y="3048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48200" y="2590800"/>
            <a:ext cx="3581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2895600"/>
            <a:ext cx="3657600" cy="381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Type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instructions</a:t>
            </a:r>
          </a:p>
          <a:p>
            <a:endParaRPr lang="en-US" dirty="0"/>
          </a:p>
          <a:p>
            <a:r>
              <a:rPr lang="en-US" dirty="0" smtClean="0"/>
              <a:t>Floating point instruction</a:t>
            </a:r>
          </a:p>
          <a:p>
            <a:endParaRPr lang="en-US" dirty="0"/>
          </a:p>
          <a:p>
            <a:r>
              <a:rPr lang="en-US" dirty="0" smtClean="0"/>
              <a:t>Pointer related instructions</a:t>
            </a:r>
          </a:p>
          <a:p>
            <a:pPr lvl="1"/>
            <a:r>
              <a:rPr lang="en-US" dirty="0" smtClean="0"/>
              <a:t>Depending on where it points to a data or code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699" y="2743200"/>
            <a:ext cx="3124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4(%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0x0, 8(%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ea 12(%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1, 4),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dd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2, 4),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0(%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3, 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001968"/>
            <a:ext cx="305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Assembly instructions can seem cryptic at times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032437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tructure A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counter;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flags;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array[4];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0474" y="2154368"/>
            <a:ext cx="305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Understanding data structure makes it easier</a:t>
            </a:r>
            <a:endParaRPr lang="en-US" b="1" dirty="0"/>
          </a:p>
        </p:txBody>
      </p:sp>
      <p:cxnSp>
        <p:nvCxnSpPr>
          <p:cNvPr id="11" name="Curved Connector 10"/>
          <p:cNvCxnSpPr/>
          <p:nvPr/>
        </p:nvCxnSpPr>
        <p:spPr>
          <a:xfrm>
            <a:off x="2438400" y="2971800"/>
            <a:ext cx="2209800" cy="2286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2137799" y="3429000"/>
            <a:ext cx="3272401" cy="381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2514600" y="3709545"/>
            <a:ext cx="2895600" cy="17665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2819400" y="3962400"/>
            <a:ext cx="2667000" cy="42425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96714"/>
              </p:ext>
            </p:extLst>
          </p:nvPr>
        </p:nvGraphicFramePr>
        <p:xfrm>
          <a:off x="5715000" y="5257800"/>
          <a:ext cx="180991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2478"/>
                <a:gridCol w="452478"/>
                <a:gridCol w="452478"/>
                <a:gridCol w="45247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Curved Connector 23"/>
          <p:cNvCxnSpPr/>
          <p:nvPr/>
        </p:nvCxnSpPr>
        <p:spPr>
          <a:xfrm>
            <a:off x="3389016" y="4810908"/>
            <a:ext cx="3011784" cy="59929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>
            <a:off x="3352800" y="5334000"/>
            <a:ext cx="3581400" cy="20996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endCxn id="23" idx="3"/>
          </p:cNvCxnSpPr>
          <p:nvPr/>
        </p:nvCxnSpPr>
        <p:spPr>
          <a:xfrm flipV="1">
            <a:off x="3389016" y="5443220"/>
            <a:ext cx="4135896" cy="424181"/>
          </a:xfrm>
          <a:prstGeom prst="curvedConnector3">
            <a:avLst>
              <a:gd name="adj1" fmla="val 10552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19203" y="495299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rray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shadow variables are allocated for each accessed byte</a:t>
            </a:r>
          </a:p>
          <a:p>
            <a:pPr lvl="1"/>
            <a:r>
              <a:rPr lang="en-US" dirty="0" smtClean="0"/>
              <a:t>Constrained set</a:t>
            </a:r>
          </a:p>
          <a:p>
            <a:pPr lvl="2"/>
            <a:r>
              <a:rPr lang="en-US" dirty="0" smtClean="0"/>
              <a:t>Other memory addresses that should have the same type</a:t>
            </a:r>
          </a:p>
          <a:p>
            <a:pPr lvl="1"/>
            <a:r>
              <a:rPr lang="en-US" dirty="0" smtClean="0"/>
              <a:t>Type set</a:t>
            </a:r>
          </a:p>
          <a:p>
            <a:pPr lvl="2"/>
            <a:r>
              <a:rPr lang="en-US" dirty="0" smtClean="0"/>
              <a:t>The different types this variable was resolved to</a:t>
            </a:r>
          </a:p>
          <a:p>
            <a:pPr lvl="1"/>
            <a:r>
              <a:rPr lang="en-US" dirty="0" smtClean="0"/>
              <a:t>Timestamp </a:t>
            </a:r>
          </a:p>
          <a:p>
            <a:pPr lvl="2"/>
            <a:r>
              <a:rPr lang="en-US" i="1" dirty="0" smtClean="0"/>
              <a:t>Any idea why is this needed?</a:t>
            </a:r>
          </a:p>
          <a:p>
            <a:endParaRPr lang="en-US" dirty="0" smtClean="0"/>
          </a:p>
          <a:p>
            <a:r>
              <a:rPr lang="en-US" dirty="0" smtClean="0"/>
              <a:t>Data “carry” the shadow variable as they are copied/moved during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Resolving Types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90600" y="2329934"/>
            <a:ext cx="6725698" cy="2692063"/>
            <a:chOff x="436604" y="2325469"/>
            <a:chExt cx="6725698" cy="2692063"/>
          </a:xfrm>
        </p:grpSpPr>
        <p:sp>
          <p:nvSpPr>
            <p:cNvPr id="7" name="TextBox 6"/>
            <p:cNvSpPr txBox="1"/>
            <p:nvPr/>
          </p:nvSpPr>
          <p:spPr>
            <a:xfrm>
              <a:off x="436604" y="4648200"/>
              <a:ext cx="2549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of </a:t>
              </a:r>
              <a:r>
                <a:rPr lang="en-US" i="1" dirty="0" smtClean="0"/>
                <a:t>c</a:t>
              </a:r>
              <a:r>
                <a:rPr lang="en-US" dirty="0" smtClean="0"/>
                <a:t> is resolved here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 flipV="1">
              <a:off x="2986213" y="4267200"/>
              <a:ext cx="630049" cy="565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3616262" y="3454568"/>
              <a:ext cx="1877437" cy="1015663"/>
              <a:chOff x="4703804" y="3276600"/>
              <a:chExt cx="1877437" cy="101566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703804" y="3276600"/>
                <a:ext cx="187743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a = b</a:t>
                </a:r>
              </a:p>
              <a:p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c = a</a:t>
                </a:r>
              </a:p>
              <a:p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c = </a:t>
                </a:r>
                <a:r>
                  <a:rPr lang="en-US" sz="2000" dirty="0" err="1" smtClean="0">
                    <a:latin typeface="Consolas" pitchFamily="49" charset="0"/>
                    <a:cs typeface="Consolas" pitchFamily="49" charset="0"/>
                  </a:rPr>
                  <a:t>getpid</a:t>
                </a:r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()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313404" y="3276600"/>
                <a:ext cx="228600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Arrow Connector 15"/>
            <p:cNvCxnSpPr>
              <a:endCxn id="11" idx="3"/>
            </p:cNvCxnSpPr>
            <p:nvPr/>
          </p:nvCxnSpPr>
          <p:spPr>
            <a:xfrm flipH="1">
              <a:off x="4454462" y="2971800"/>
              <a:ext cx="1184338" cy="8256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15297" y="2325469"/>
              <a:ext cx="3047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Type of </a:t>
              </a:r>
              <a:r>
                <a:rPr lang="en-US" i="1" dirty="0" smtClean="0"/>
                <a:t>a, b</a:t>
              </a:r>
              <a:r>
                <a:rPr lang="en-US" dirty="0" smtClean="0"/>
                <a:t> can be resolved here by backwards tracking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46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124200"/>
            <a:ext cx="3711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(s, “hello world”);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 = *s;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291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 </a:t>
            </a:r>
            <a:r>
              <a:rPr lang="en-US" dirty="0" smtClean="0"/>
              <a:t>is identified as a string here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>
            <a:off x="3527707" y="2623066"/>
            <a:ext cx="261556" cy="577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4267200"/>
            <a:ext cx="227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 </a:t>
            </a:r>
            <a:r>
              <a:rPr lang="en-US" dirty="0" smtClean="0"/>
              <a:t>must be of type </a:t>
            </a:r>
            <a:r>
              <a:rPr lang="en-US" i="1" dirty="0" smtClean="0"/>
              <a:t>char</a:t>
            </a:r>
            <a:endParaRPr lang="en-US" i="1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3036020" y="3733800"/>
            <a:ext cx="753243" cy="718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8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Types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</a:t>
            </a:r>
            <a:r>
              <a:rPr lang="en-US" dirty="0" smtClean="0"/>
              <a:t> inferred types are saved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873514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(s, “hello world”);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 = s + 6;</a:t>
            </a:r>
          </a:p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rintf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(“welcome to my %s\n”, s);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87" y="2732901"/>
            <a:ext cx="169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 </a:t>
            </a:r>
            <a:r>
              <a:rPr lang="en-US" dirty="0" smtClean="0"/>
              <a:t>is a string here</a:t>
            </a:r>
            <a:endParaRPr lang="en-US" i="1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2199418" y="2917567"/>
            <a:ext cx="966007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199418" y="2917567"/>
            <a:ext cx="966007" cy="74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114800"/>
            <a:ext cx="203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</a:t>
            </a:r>
            <a:r>
              <a:rPr lang="en-US" i="1" dirty="0" smtClean="0"/>
              <a:t> </a:t>
            </a:r>
            <a:r>
              <a:rPr lang="en-US" dirty="0" smtClean="0"/>
              <a:t>a number here</a:t>
            </a:r>
            <a:endParaRPr lang="en-US" i="1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1627764" y="3412867"/>
            <a:ext cx="1537661" cy="701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4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Death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allocation, stack frame definition</a:t>
            </a:r>
          </a:p>
          <a:p>
            <a:pPr lvl="1"/>
            <a:r>
              <a:rPr lang="en-US" dirty="0" smtClean="0"/>
              <a:t>Timestamps of “newborn” variables are updated</a:t>
            </a:r>
          </a:p>
          <a:p>
            <a:pPr lvl="1"/>
            <a:endParaRPr lang="en-US" dirty="0"/>
          </a:p>
          <a:p>
            <a:r>
              <a:rPr lang="en-US" dirty="0" smtClean="0"/>
              <a:t>Freeing a memory region</a:t>
            </a:r>
          </a:p>
          <a:p>
            <a:pPr lvl="1"/>
            <a:r>
              <a:rPr lang="en-US" dirty="0" smtClean="0"/>
              <a:t>Types of corresponding memory bytes are logged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malloc</a:t>
            </a:r>
            <a:endParaRPr lang="en-US" dirty="0" smtClean="0"/>
          </a:p>
          <a:p>
            <a:pPr lvl="1"/>
            <a:r>
              <a:rPr lang="en-US" dirty="0" smtClean="0"/>
              <a:t>Structures are frequently allocated as one</a:t>
            </a:r>
          </a:p>
          <a:p>
            <a:pPr lvl="2"/>
            <a:r>
              <a:rPr lang="en-US" dirty="0" smtClean="0"/>
              <a:t>Or array of structures</a:t>
            </a:r>
          </a:p>
          <a:p>
            <a:endParaRPr lang="en-US" dirty="0"/>
          </a:p>
          <a:p>
            <a:r>
              <a:rPr lang="en-US" dirty="0" smtClean="0"/>
              <a:t>Looking at memory accesses performed using an offset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Applying </a:t>
            </a:r>
            <a:r>
              <a:rPr lang="en-US" dirty="0" err="1" smtClean="0"/>
              <a:t>Laika</a:t>
            </a:r>
            <a:r>
              <a:rPr lang="en-US" dirty="0" smtClean="0"/>
              <a:t>-style heuristics based on the basic types detected by REWARDS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733800"/>
            <a:ext cx="2337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%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%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0x10, 4(%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0x11, 8(%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0x12, c(%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96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689"/>
            <a:ext cx="569595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0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 smtClean="0"/>
              <a:t>Few system calls and </a:t>
            </a:r>
            <a:r>
              <a:rPr lang="en-US" dirty="0" err="1" smtClean="0"/>
              <a:t>libc</a:t>
            </a:r>
            <a:r>
              <a:rPr lang="en-US" dirty="0" smtClean="0"/>
              <a:t> calls can lead to worse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19023" y="2144261"/>
            <a:ext cx="3257754" cy="1101493"/>
            <a:chOff x="1460867" y="1994176"/>
            <a:chExt cx="3257754" cy="1101493"/>
          </a:xfrm>
        </p:grpSpPr>
        <p:grpSp>
          <p:nvGrpSpPr>
            <p:cNvPr id="4" name="Group 3"/>
            <p:cNvGrpSpPr/>
            <p:nvPr/>
          </p:nvGrpSpPr>
          <p:grpSpPr>
            <a:xfrm>
              <a:off x="1460867" y="1994176"/>
              <a:ext cx="1048429" cy="1101493"/>
              <a:chOff x="1613267" y="2947994"/>
              <a:chExt cx="1048429" cy="1101493"/>
            </a:xfrm>
          </p:grpSpPr>
          <p:pic>
            <p:nvPicPr>
              <p:cNvPr id="2050" name="Picture 2" descr="C:\Users\porto\Documents\clipart\openclipart-2.0-full\clipart\ben\ben_Software_Box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990" y="3352801"/>
                <a:ext cx="533400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1613267" y="2947994"/>
                <a:ext cx="1048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Software</a:t>
                </a:r>
                <a:endParaRPr lang="en-US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594467" y="2014203"/>
              <a:ext cx="1124154" cy="1045029"/>
              <a:chOff x="3594467" y="2014203"/>
              <a:chExt cx="1124154" cy="1045029"/>
            </a:xfrm>
          </p:grpSpPr>
          <p:pic>
            <p:nvPicPr>
              <p:cNvPr id="2051" name="Picture 3" descr="C:\Program Files (x86)\Microsoft Office\MEDIA\CAGCAT10\j0285750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71015" y="2462567"/>
                <a:ext cx="971059" cy="5966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3594467" y="2014203"/>
                <a:ext cx="1124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Hardware</a:t>
                </a:r>
                <a:endParaRPr lang="en-US" dirty="0"/>
              </a:p>
            </p:txBody>
          </p:sp>
        </p:grpSp>
        <p:sp>
          <p:nvSpPr>
            <p:cNvPr id="6" name="Right Arrow 5"/>
            <p:cNvSpPr/>
            <p:nvPr/>
          </p:nvSpPr>
          <p:spPr>
            <a:xfrm>
              <a:off x="2587801" y="2590800"/>
              <a:ext cx="778066" cy="762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6862" y="1676400"/>
            <a:ext cx="354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Programs may seem independent</a:t>
            </a:r>
            <a:endParaRPr lang="en-US" b="1" dirty="0"/>
          </a:p>
        </p:txBody>
      </p:sp>
      <p:grpSp>
        <p:nvGrpSpPr>
          <p:cNvPr id="2057" name="Group 2056"/>
          <p:cNvGrpSpPr/>
          <p:nvPr/>
        </p:nvGrpSpPr>
        <p:grpSpPr>
          <a:xfrm>
            <a:off x="5106286" y="2209800"/>
            <a:ext cx="3732914" cy="3790980"/>
            <a:chOff x="4746759" y="2533620"/>
            <a:chExt cx="3732914" cy="3790980"/>
          </a:xfrm>
        </p:grpSpPr>
        <p:grpSp>
          <p:nvGrpSpPr>
            <p:cNvPr id="22" name="Group 21"/>
            <p:cNvGrpSpPr/>
            <p:nvPr/>
          </p:nvGrpSpPr>
          <p:grpSpPr>
            <a:xfrm>
              <a:off x="4784416" y="2971800"/>
              <a:ext cx="3657600" cy="3352800"/>
              <a:chOff x="4648200" y="2971800"/>
              <a:chExt cx="3657600" cy="33528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4648200" y="2971800"/>
                <a:ext cx="3657600" cy="3352800"/>
              </a:xfrm>
              <a:prstGeom prst="round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194412" y="4495800"/>
                <a:ext cx="1143000" cy="4572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Software</a:t>
                </a:r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105400" y="5486400"/>
                <a:ext cx="1219200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Kernel</a:t>
                </a:r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086600" y="3352800"/>
                <a:ext cx="685800" cy="13716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dirty="0" smtClean="0"/>
                  <a:t>Libraries</a:t>
                </a:r>
                <a:endParaRPr lang="en-US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5105400" y="3276600"/>
                <a:ext cx="1371600" cy="533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Other</a:t>
                </a:r>
              </a:p>
              <a:p>
                <a:pPr algn="ctr"/>
                <a:r>
                  <a:rPr lang="en-US" dirty="0" smtClean="0"/>
                  <a:t>software</a:t>
                </a:r>
                <a:endParaRPr lang="en-US" dirty="0"/>
              </a:p>
            </p:txBody>
          </p:sp>
          <p:cxnSp>
            <p:nvCxnSpPr>
              <p:cNvPr id="15" name="Straight Arrow Connector 14"/>
              <p:cNvCxnSpPr>
                <a:stCxn id="9" idx="0"/>
                <a:endCxn id="13" idx="2"/>
              </p:cNvCxnSpPr>
              <p:nvPr/>
            </p:nvCxnSpPr>
            <p:spPr>
              <a:xfrm flipV="1">
                <a:off x="5765912" y="3810000"/>
                <a:ext cx="25288" cy="685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9" idx="3"/>
                <a:endCxn id="12" idx="1"/>
              </p:cNvCxnSpPr>
              <p:nvPr/>
            </p:nvCxnSpPr>
            <p:spPr>
              <a:xfrm flipV="1">
                <a:off x="6337412" y="4038600"/>
                <a:ext cx="749188" cy="685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9" idx="2"/>
                <a:endCxn id="11" idx="0"/>
              </p:cNvCxnSpPr>
              <p:nvPr/>
            </p:nvCxnSpPr>
            <p:spPr>
              <a:xfrm flipH="1">
                <a:off x="5715000" y="4953000"/>
                <a:ext cx="50912" cy="5334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4746759" y="2533620"/>
              <a:ext cx="3732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 fact, there are many dependencies</a:t>
              </a:r>
              <a:endParaRPr lang="en-US" b="1" dirty="0"/>
            </a:p>
          </p:txBody>
        </p:sp>
      </p:grpSp>
      <p:grpSp>
        <p:nvGrpSpPr>
          <p:cNvPr id="2054" name="Group 2053"/>
          <p:cNvGrpSpPr/>
          <p:nvPr/>
        </p:nvGrpSpPr>
        <p:grpSpPr>
          <a:xfrm>
            <a:off x="3941388" y="4400580"/>
            <a:ext cx="1824967" cy="369332"/>
            <a:chOff x="3581861" y="4724400"/>
            <a:chExt cx="1824967" cy="369332"/>
          </a:xfrm>
        </p:grpSpPr>
        <p:sp>
          <p:nvSpPr>
            <p:cNvPr id="24" name="TextBox 23"/>
            <p:cNvSpPr txBox="1"/>
            <p:nvPr/>
          </p:nvSpPr>
          <p:spPr>
            <a:xfrm>
              <a:off x="3581861" y="4724400"/>
              <a:ext cx="108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Unknown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4" idx="3"/>
              <a:endCxn id="9" idx="1"/>
            </p:cNvCxnSpPr>
            <p:nvPr/>
          </p:nvCxnSpPr>
          <p:spPr>
            <a:xfrm flipV="1">
              <a:off x="4669723" y="4724400"/>
              <a:ext cx="737105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3" name="Group 2052"/>
          <p:cNvGrpSpPr/>
          <p:nvPr/>
        </p:nvGrpSpPr>
        <p:grpSpPr>
          <a:xfrm>
            <a:off x="3962967" y="3486180"/>
            <a:ext cx="3178360" cy="1409700"/>
            <a:chOff x="3603440" y="3810000"/>
            <a:chExt cx="3178360" cy="1409700"/>
          </a:xfrm>
        </p:grpSpPr>
        <p:sp>
          <p:nvSpPr>
            <p:cNvPr id="28" name="TextBox 27"/>
            <p:cNvSpPr txBox="1"/>
            <p:nvPr/>
          </p:nvSpPr>
          <p:spPr>
            <a:xfrm>
              <a:off x="3603440" y="3810000"/>
              <a:ext cx="83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4"/>
                  </a:solidFill>
                </a:rPr>
                <a:t>Known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>
              <a:off x="4434437" y="3994666"/>
              <a:ext cx="1467691" cy="1582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8" idx="3"/>
            </p:cNvCxnSpPr>
            <p:nvPr/>
          </p:nvCxnSpPr>
          <p:spPr>
            <a:xfrm>
              <a:off x="4434437" y="3994666"/>
              <a:ext cx="2347363" cy="3868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434437" y="3994666"/>
              <a:ext cx="1416779" cy="12250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68" name="Group 2067"/>
          <p:cNvGrpSpPr/>
          <p:nvPr/>
        </p:nvGrpSpPr>
        <p:grpSpPr>
          <a:xfrm>
            <a:off x="76200" y="3994666"/>
            <a:ext cx="4191000" cy="2475295"/>
            <a:chOff x="76200" y="3994666"/>
            <a:chExt cx="4191000" cy="2475295"/>
          </a:xfrm>
        </p:grpSpPr>
        <p:sp>
          <p:nvSpPr>
            <p:cNvPr id="43" name="TextBox 42"/>
            <p:cNvSpPr txBox="1"/>
            <p:nvPr/>
          </p:nvSpPr>
          <p:spPr>
            <a:xfrm>
              <a:off x="76200" y="6100629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Essentially, the software kernel is smaller </a:t>
              </a:r>
              <a:endParaRPr lang="en-US" b="1" dirty="0"/>
            </a:p>
          </p:txBody>
        </p:sp>
        <p:grpSp>
          <p:nvGrpSpPr>
            <p:cNvPr id="2067" name="Group 2066"/>
            <p:cNvGrpSpPr/>
            <p:nvPr/>
          </p:nvGrpSpPr>
          <p:grpSpPr>
            <a:xfrm>
              <a:off x="830556" y="3994666"/>
              <a:ext cx="2682289" cy="2105963"/>
              <a:chOff x="830556" y="3994666"/>
              <a:chExt cx="2682289" cy="2105963"/>
            </a:xfrm>
          </p:grpSpPr>
          <p:sp>
            <p:nvSpPr>
              <p:cNvPr id="2056" name="Oval 2055"/>
              <p:cNvSpPr/>
              <p:nvPr/>
            </p:nvSpPr>
            <p:spPr>
              <a:xfrm>
                <a:off x="1656591" y="4268912"/>
                <a:ext cx="1856254" cy="1831717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788893" y="4381500"/>
                <a:ext cx="1591649" cy="162809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8" name="TextBox 2057"/>
              <p:cNvSpPr txBox="1"/>
              <p:nvPr/>
            </p:nvSpPr>
            <p:spPr>
              <a:xfrm>
                <a:off x="830556" y="3994666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APIs</a:t>
                </a:r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060" name="Straight Arrow Connector 2059"/>
              <p:cNvCxnSpPr>
                <a:stCxn id="2058" idx="3"/>
              </p:cNvCxnSpPr>
              <p:nvPr/>
            </p:nvCxnSpPr>
            <p:spPr>
              <a:xfrm>
                <a:off x="1414370" y="4179332"/>
                <a:ext cx="606776" cy="3164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6" name="Group 2065"/>
          <p:cNvGrpSpPr/>
          <p:nvPr/>
        </p:nvGrpSpPr>
        <p:grpSpPr>
          <a:xfrm>
            <a:off x="469373" y="4526548"/>
            <a:ext cx="2604613" cy="1146564"/>
            <a:chOff x="469373" y="4526548"/>
            <a:chExt cx="2604613" cy="1146564"/>
          </a:xfrm>
        </p:grpSpPr>
        <p:sp>
          <p:nvSpPr>
            <p:cNvPr id="52" name="Oval 51"/>
            <p:cNvSpPr/>
            <p:nvPr/>
          </p:nvSpPr>
          <p:spPr>
            <a:xfrm>
              <a:off x="2095449" y="4696427"/>
              <a:ext cx="978537" cy="97668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373" y="4526548"/>
              <a:ext cx="11803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Structured</a:t>
              </a:r>
            </a:p>
            <a:p>
              <a:r>
                <a:rPr lang="en-US" dirty="0" smtClean="0"/>
                <a:t>data</a:t>
              </a:r>
              <a:endParaRPr lang="en-US" dirty="0"/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>
              <a:off x="1649696" y="4849714"/>
              <a:ext cx="255304" cy="88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22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can detect objects through pointers</a:t>
            </a:r>
          </a:p>
          <a:p>
            <a:pPr lvl="1"/>
            <a:r>
              <a:rPr lang="en-US" dirty="0" smtClean="0"/>
              <a:t>But which objects are of the same…</a:t>
            </a:r>
          </a:p>
          <a:p>
            <a:pPr lvl="2"/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Size</a:t>
            </a:r>
          </a:p>
          <a:p>
            <a:endParaRPr lang="en-US" dirty="0" smtClean="0"/>
          </a:p>
          <a:p>
            <a:r>
              <a:rPr lang="en-US" dirty="0" smtClean="0"/>
              <a:t>Semantics need to be extracted</a:t>
            </a:r>
          </a:p>
          <a:p>
            <a:pPr lvl="1"/>
            <a:r>
              <a:rPr lang="en-US" dirty="0" smtClean="0"/>
              <a:t>E.g., a sequence of null terminated characters is probably a string</a:t>
            </a:r>
          </a:p>
          <a:p>
            <a:pPr lvl="1"/>
            <a:r>
              <a:rPr lang="en-US" dirty="0" smtClean="0"/>
              <a:t>Things can easily get tricky!</a:t>
            </a:r>
          </a:p>
          <a:p>
            <a:pPr lvl="2"/>
            <a:r>
              <a:rPr lang="en-US" dirty="0" smtClean="0"/>
              <a:t>Consider Unicode strings</a:t>
            </a:r>
          </a:p>
          <a:p>
            <a:endParaRPr lang="en-US" dirty="0" smtClean="0"/>
          </a:p>
          <a:p>
            <a:r>
              <a:rPr lang="en-US" dirty="0" smtClean="0"/>
              <a:t>Ignore noise</a:t>
            </a:r>
          </a:p>
          <a:p>
            <a:pPr lvl="1"/>
            <a:r>
              <a:rPr lang="en-US" dirty="0" smtClean="0"/>
              <a:t>Freed but still present memory chunks</a:t>
            </a:r>
          </a:p>
          <a:p>
            <a:pPr lvl="1"/>
            <a:r>
              <a:rPr lang="en-US" dirty="0" smtClean="0"/>
              <a:t>Memory management meta-data</a:t>
            </a:r>
          </a:p>
          <a:p>
            <a:pPr lvl="1"/>
            <a:r>
              <a:rPr lang="en-US" dirty="0" smtClean="0"/>
              <a:t>Data with multiple personalities</a:t>
            </a:r>
          </a:p>
          <a:p>
            <a:pPr lvl="2"/>
            <a:r>
              <a:rPr lang="en-US" dirty="0" smtClean="0"/>
              <a:t>A large integer could be easily confused with a memory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3055" y="2286000"/>
            <a:ext cx="79778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Digging For Data Structures </a:t>
            </a:r>
            <a:r>
              <a:rPr lang="en-US" dirty="0" smtClean="0"/>
              <a:t>(OSDI 2008)</a:t>
            </a:r>
          </a:p>
          <a:p>
            <a:r>
              <a:rPr lang="en-US" i="1" dirty="0" smtClean="0"/>
              <a:t>Anthony </a:t>
            </a:r>
            <a:r>
              <a:rPr lang="en-US" i="1" dirty="0" err="1" smtClean="0"/>
              <a:t>Cozzie</a:t>
            </a:r>
            <a:r>
              <a:rPr lang="en-US" i="1" dirty="0" smtClean="0"/>
              <a:t>, Frank Stratton, </a:t>
            </a:r>
            <a:r>
              <a:rPr lang="en-US" i="1" dirty="0" err="1" smtClean="0"/>
              <a:t>Hui</a:t>
            </a:r>
            <a:r>
              <a:rPr lang="en-US" i="1" dirty="0" smtClean="0"/>
              <a:t> </a:t>
            </a:r>
            <a:r>
              <a:rPr lang="en-US" i="1" dirty="0" err="1" smtClean="0"/>
              <a:t>Xue</a:t>
            </a:r>
            <a:r>
              <a:rPr lang="en-US" i="1" dirty="0" smtClean="0"/>
              <a:t>, and Samuel T. King</a:t>
            </a:r>
          </a:p>
          <a:p>
            <a:endParaRPr lang="en-US" i="1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b="1" dirty="0" smtClean="0"/>
              <a:t>Howard: a dynamic excavator for reverse engineering data structures </a:t>
            </a:r>
            <a:r>
              <a:rPr lang="en-US" dirty="0" smtClean="0"/>
              <a:t>(NDSS 2011)</a:t>
            </a:r>
          </a:p>
          <a:p>
            <a:r>
              <a:rPr lang="en-US" i="1" dirty="0" smtClean="0"/>
              <a:t>Asia </a:t>
            </a:r>
            <a:r>
              <a:rPr lang="en-US" i="1" dirty="0" err="1" smtClean="0"/>
              <a:t>Slowinska</a:t>
            </a:r>
            <a:r>
              <a:rPr lang="en-US" i="1" dirty="0" smtClean="0"/>
              <a:t>, </a:t>
            </a:r>
            <a:r>
              <a:rPr lang="en-US" i="1" dirty="0" err="1" smtClean="0"/>
              <a:t>Traian</a:t>
            </a:r>
            <a:r>
              <a:rPr lang="en-US" i="1" dirty="0" smtClean="0"/>
              <a:t> </a:t>
            </a:r>
            <a:r>
              <a:rPr lang="en-US" i="1" dirty="0" err="1" smtClean="0"/>
              <a:t>Stancescu</a:t>
            </a:r>
            <a:r>
              <a:rPr lang="en-US" i="1" dirty="0" smtClean="0"/>
              <a:t>, and Herbert </a:t>
            </a:r>
            <a:r>
              <a:rPr lang="en-US" i="1" dirty="0" err="1" smtClean="0"/>
              <a:t>Bos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10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Laika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machine learning approach</a:t>
            </a:r>
          </a:p>
          <a:p>
            <a:endParaRPr lang="en-US" b="1" dirty="0"/>
          </a:p>
          <a:p>
            <a:r>
              <a:rPr lang="en-US" dirty="0" smtClean="0"/>
              <a:t>Given a memory image</a:t>
            </a:r>
          </a:p>
          <a:p>
            <a:pPr lvl="1"/>
            <a:r>
              <a:rPr lang="en-US" dirty="0" smtClean="0"/>
              <a:t>Collect object features</a:t>
            </a:r>
          </a:p>
          <a:p>
            <a:pPr lvl="1"/>
            <a:r>
              <a:rPr lang="en-US" dirty="0" smtClean="0"/>
              <a:t>Write a classifier</a:t>
            </a:r>
          </a:p>
          <a:p>
            <a:pPr lvl="1"/>
            <a:r>
              <a:rPr lang="en-US" dirty="0" smtClean="0"/>
              <a:t>Detect data structures!</a:t>
            </a:r>
          </a:p>
          <a:p>
            <a:pPr lvl="1"/>
            <a:endParaRPr lang="en-US" dirty="0"/>
          </a:p>
          <a:p>
            <a:r>
              <a:rPr lang="en-US" dirty="0" smtClean="0"/>
              <a:t>Seems simple enough</a:t>
            </a:r>
          </a:p>
        </p:txBody>
      </p:sp>
      <p:pic>
        <p:nvPicPr>
          <p:cNvPr id="3074" name="Picture 2" descr="http://nssdc.gsfc.nasa.gov/planetary/image/la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4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main</a:t>
            </a:r>
            <a:r>
              <a:rPr lang="en-US" dirty="0" smtClean="0"/>
              <a:t> data feature, later used for classification</a:t>
            </a:r>
          </a:p>
          <a:p>
            <a:r>
              <a:rPr lang="en-US" dirty="0" smtClean="0"/>
              <a:t>Every </a:t>
            </a:r>
            <a:r>
              <a:rPr lang="en-US" b="1" dirty="0" smtClean="0"/>
              <a:t>machine word </a:t>
            </a:r>
            <a:r>
              <a:rPr lang="en-US" dirty="0" smtClean="0"/>
              <a:t>is assigned a block type</a:t>
            </a:r>
          </a:p>
          <a:p>
            <a:pPr lvl="1"/>
            <a:r>
              <a:rPr lang="en-US" i="1" dirty="0" smtClean="0"/>
              <a:t>Address</a:t>
            </a:r>
          </a:p>
          <a:p>
            <a:pPr lvl="2"/>
            <a:r>
              <a:rPr lang="en-US" dirty="0" smtClean="0"/>
              <a:t>Points to stack or heap</a:t>
            </a:r>
          </a:p>
          <a:p>
            <a:pPr lvl="1"/>
            <a:r>
              <a:rPr lang="en-US" i="1" dirty="0" smtClean="0"/>
              <a:t>Zero</a:t>
            </a:r>
          </a:p>
          <a:p>
            <a:pPr lvl="1"/>
            <a:r>
              <a:rPr lang="en-US" i="1" dirty="0" smtClean="0"/>
              <a:t>String</a:t>
            </a:r>
          </a:p>
          <a:p>
            <a:pPr lvl="1"/>
            <a:r>
              <a:rPr lang="en-US" i="1" dirty="0" smtClean="0"/>
              <a:t>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75"/>
          <a:stretch/>
        </p:blipFill>
        <p:spPr bwMode="auto">
          <a:xfrm>
            <a:off x="1752600" y="457200"/>
            <a:ext cx="5638800" cy="562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2362200"/>
            <a:ext cx="3505200" cy="121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Assumption</a:t>
            </a:r>
            <a:r>
              <a:rPr lang="en-US" sz="2000" dirty="0" smtClean="0"/>
              <a:t>: similar objects have similar block type vectors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63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485</TotalTime>
  <Words>1278</Words>
  <Application>Microsoft Office PowerPoint</Application>
  <PresentationFormat>On-screen Show (4:3)</PresentationFormat>
  <Paragraphs>297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stevens</vt:lpstr>
      <vt:lpstr>Discovering Data Structures</vt:lpstr>
      <vt:lpstr>Why Data?</vt:lpstr>
      <vt:lpstr>Why Data?</vt:lpstr>
      <vt:lpstr>The Big Picture</vt:lpstr>
      <vt:lpstr>Challenges</vt:lpstr>
      <vt:lpstr>PowerPoint Presentation</vt:lpstr>
      <vt:lpstr>Laika</vt:lpstr>
      <vt:lpstr>Block Types</vt:lpstr>
      <vt:lpstr>PowerPoint Presentation</vt:lpstr>
      <vt:lpstr>Atomic Types</vt:lpstr>
      <vt:lpstr>PowerPoint Presentation</vt:lpstr>
      <vt:lpstr>Limitations of Approach</vt:lpstr>
      <vt:lpstr>Estimating Object Size</vt:lpstr>
      <vt:lpstr>Malloc</vt:lpstr>
      <vt:lpstr>Heuristics</vt:lpstr>
      <vt:lpstr>Heuristics II</vt:lpstr>
      <vt:lpstr>Putting It All Together</vt:lpstr>
      <vt:lpstr>How to Check It Works?</vt:lpstr>
      <vt:lpstr>Interesting Numbers</vt:lpstr>
      <vt:lpstr>Optimizations that Impede Classification</vt:lpstr>
      <vt:lpstr>Accuracy</vt:lpstr>
      <vt:lpstr>Example Structure Identification</vt:lpstr>
      <vt:lpstr>Applying Data Structure Detection on Intrusion Detection</vt:lpstr>
      <vt:lpstr>Summary</vt:lpstr>
      <vt:lpstr>REWARDS</vt:lpstr>
      <vt:lpstr>Methodology</vt:lpstr>
      <vt:lpstr>Collected Information</vt:lpstr>
      <vt:lpstr>How Are Types Inferred</vt:lpstr>
      <vt:lpstr>Instruction Type Sinks</vt:lpstr>
      <vt:lpstr>Propagating Types</vt:lpstr>
      <vt:lpstr>Backwards Resolving Types</vt:lpstr>
      <vt:lpstr>Pointers</vt:lpstr>
      <vt:lpstr>Unifying Types</vt:lpstr>
      <vt:lpstr>Life and Death of Variables</vt:lpstr>
      <vt:lpstr>Detecting Structures</vt:lpstr>
      <vt:lpstr>PowerPoint Presentation</vt:lpstr>
      <vt:lpstr>Limitations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Data Structures</dc:title>
  <dc:creator>porto</dc:creator>
  <cp:lastModifiedBy>porto</cp:lastModifiedBy>
  <cp:revision>81</cp:revision>
  <dcterms:created xsi:type="dcterms:W3CDTF">2013-03-19T13:55:02Z</dcterms:created>
  <dcterms:modified xsi:type="dcterms:W3CDTF">2013-03-19T22:00:35Z</dcterms:modified>
</cp:coreProperties>
</file>