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3" r:id="rId3"/>
    <p:sldId id="264" r:id="rId4"/>
    <p:sldId id="258" r:id="rId5"/>
    <p:sldId id="269" r:id="rId6"/>
    <p:sldId id="298" r:id="rId7"/>
    <p:sldId id="271" r:id="rId8"/>
    <p:sldId id="272" r:id="rId9"/>
    <p:sldId id="273" r:id="rId10"/>
    <p:sldId id="276" r:id="rId11"/>
    <p:sldId id="275" r:id="rId12"/>
    <p:sldId id="261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6" r:id="rId22"/>
    <p:sldId id="290" r:id="rId23"/>
    <p:sldId id="297" r:id="rId24"/>
    <p:sldId id="292" r:id="rId25"/>
    <p:sldId id="299" r:id="rId26"/>
    <p:sldId id="295" r:id="rId27"/>
    <p:sldId id="291" r:id="rId28"/>
    <p:sldId id="286" r:id="rId29"/>
    <p:sldId id="304" r:id="rId30"/>
    <p:sldId id="285" r:id="rId31"/>
    <p:sldId id="288" r:id="rId32"/>
    <p:sldId id="294" r:id="rId33"/>
    <p:sldId id="287" r:id="rId34"/>
    <p:sldId id="309" r:id="rId35"/>
    <p:sldId id="313" r:id="rId36"/>
    <p:sldId id="314" r:id="rId37"/>
    <p:sldId id="311" r:id="rId38"/>
    <p:sldId id="310" r:id="rId39"/>
    <p:sldId id="312" r:id="rId40"/>
    <p:sldId id="315" r:id="rId41"/>
    <p:sldId id="316" r:id="rId42"/>
    <p:sldId id="317" r:id="rId43"/>
    <p:sldId id="318" r:id="rId44"/>
    <p:sldId id="320" r:id="rId45"/>
    <p:sldId id="322" r:id="rId46"/>
    <p:sldId id="319" r:id="rId47"/>
    <p:sldId id="323" r:id="rId48"/>
    <p:sldId id="321" r:id="rId49"/>
    <p:sldId id="324" r:id="rId50"/>
    <p:sldId id="326" r:id="rId51"/>
    <p:sldId id="325" r:id="rId52"/>
    <p:sldId id="300" r:id="rId53"/>
    <p:sldId id="293" r:id="rId54"/>
    <p:sldId id="301" r:id="rId55"/>
    <p:sldId id="302" r:id="rId56"/>
    <p:sldId id="303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5238" autoAdjust="0"/>
  </p:normalViewPr>
  <p:slideViewPr>
    <p:cSldViewPr snapToGrid="0" snapToObjects="1">
      <p:cViewPr varScale="1">
        <p:scale>
          <a:sx n="132" d="100"/>
          <a:sy n="132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3112-1059-4241-A59F-31C227C36953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7215-C2F6-7548-8EBB-CB8E4D600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411BE-CE14-E843-B952-AA8F6D22F960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D17BA-29A9-6747-BCB7-3ED0476C3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066800"/>
            <a:ext cx="7467600" cy="19240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02C0F-8DBC-A34E-9E5C-4F2A071077F7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BE48D-963B-4D44-988A-C4B75755F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4533900" y="-1133475"/>
            <a:ext cx="76200" cy="9144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6" descr="Stevens-Official-Color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8532" y="1"/>
            <a:ext cx="236306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B70BDA-EDD2-1A4D-9043-ABBC2B3E3C16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BE48D-963B-4D44-988A-C4B75755F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533900" y="-3314701"/>
            <a:ext cx="76200" cy="9144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" cy="5778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7150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AE347-3DBD-E946-8ADF-FF54784F6AD3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BE48D-963B-4D44-988A-C4B75755FC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" cy="5778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322C7-481D-0649-B925-4283067C9AA2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BE48D-963B-4D44-988A-C4B75755F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533900" y="-3314701"/>
            <a:ext cx="76200" cy="9144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" cy="5778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4090987"/>
            <a:ext cx="7580313" cy="17764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362200"/>
            <a:ext cx="75803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94CE5E-788F-5948-B0E3-87387059C360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BE48D-963B-4D44-988A-C4B75755F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>
            <a:off x="4533900" y="-571499"/>
            <a:ext cx="76200" cy="9144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6" descr="Stevens-Official-Color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8532" y="1"/>
            <a:ext cx="236306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384048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384048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60973-6B80-294D-8E18-A757958CC372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BE48D-963B-4D44-988A-C4B75755F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4533900" y="-3314701"/>
            <a:ext cx="76200" cy="9144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8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" cy="5778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94760" cy="7270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 i="0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354371"/>
            <a:ext cx="3794760" cy="390514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447800"/>
            <a:ext cx="3794760" cy="715962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 i="0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54370"/>
            <a:ext cx="3794760" cy="389402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C6E605-F315-8244-B568-FEFCCE48EEC7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BE48D-963B-4D44-988A-C4B75755F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4533900" y="-3314701"/>
            <a:ext cx="76200" cy="9144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10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" cy="5778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2C558-4C25-2D46-B043-6F34B8131950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BE48D-963B-4D44-988A-C4B75755FC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4533900" y="-3314701"/>
            <a:ext cx="76200" cy="9144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6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" cy="5778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7349E-6AC5-B942-BCB5-6AD65455CED4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BE48D-963B-4D44-988A-C4B75755FC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" cy="5778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913" y="273050"/>
            <a:ext cx="283868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73050"/>
            <a:ext cx="4953000" cy="5975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913" y="1435100"/>
            <a:ext cx="2838687" cy="4813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A9C3E-5801-1347-AD38-46F1D16A17F1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BE48D-963B-4D44-988A-C4B75755FC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" cy="5778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6D9101-C63E-7A46-8924-EACF6D2092E0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BE48D-963B-4D44-988A-C4B75755FC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evens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" cy="5778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1">
            <a:gsLst>
              <a:gs pos="0">
                <a:srgbClr val="3C0000"/>
              </a:gs>
              <a:gs pos="100000">
                <a:srgbClr val="8C2633"/>
              </a:gs>
            </a:gsLst>
            <a:lin ang="189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33679"/>
            <a:ext cx="7772400" cy="100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399" y="1371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356350"/>
            <a:ext cx="1676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B0E6B81-41BB-754B-A3C8-83AAE9C8BFB3}" type="datetime1">
              <a:rPr lang="en-US" smtClean="0"/>
              <a:pPr/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4687" y="6356350"/>
            <a:ext cx="2275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1676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37BE48D-963B-4D44-988A-C4B75755F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0" kern="1200">
          <a:solidFill>
            <a:schemeClr val="tx1"/>
          </a:solidFill>
          <a:latin typeface="Chalkboard"/>
          <a:ea typeface="+mj-ea"/>
          <a:cs typeface="Chalkboard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0" i="0" kern="1200">
          <a:solidFill>
            <a:schemeClr val="tx1"/>
          </a:solidFill>
          <a:latin typeface="+mn-lt"/>
          <a:ea typeface="+mn-ea"/>
          <a:cs typeface="Avenir Medium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kern="1200">
          <a:solidFill>
            <a:schemeClr val="tx1"/>
          </a:solidFill>
          <a:latin typeface="+mn-lt"/>
          <a:ea typeface="+mn-ea"/>
          <a:cs typeface="Avenir Medium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Avenir Medium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0" i="0" kern="1200">
          <a:solidFill>
            <a:schemeClr val="tx1"/>
          </a:solidFill>
          <a:latin typeface="+mn-lt"/>
          <a:ea typeface="+mn-ea"/>
          <a:cs typeface="Avenir Medium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kern="1200">
          <a:solidFill>
            <a:schemeClr val="tx1"/>
          </a:solidFill>
          <a:latin typeface="+mn-lt"/>
          <a:ea typeface="+mn-ea"/>
          <a:cs typeface="Avenir Medium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tlinux.net/" TargetMode="External"/><Relationship Id="rId4" Type="http://schemas.openxmlformats.org/officeDocument/2006/relationships/hyperlink" Target="http://s-t-d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-fense.com/helix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s.stevens.edu/~gportoka/host_forensics.html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hyperlink" Target="http://valley.newhavenindependent.org/archives/entry/state_police_seize_computer_from_shelton_finance_department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hyperlink" Target="http://www.geekosystem.com/stuxnet-story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news.cnet.com/8301-1009_3-57557434-83/zeus-botnet-steals-$47m-from-european-bank-customers/" TargetMode="Externa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695 Host Forensics: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Georgios Portokalidis </a:t>
            </a:r>
            <a:r>
              <a:rPr lang="en-US" dirty="0" err="1" smtClean="0"/>
              <a:t>gportoka@stevens.edu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Forensics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Formulated to ensure that findings can stand in court</a:t>
            </a:r>
          </a:p>
          <a:p>
            <a:pPr lvl="1"/>
            <a:r>
              <a:rPr lang="en-US" dirty="0" smtClean="0"/>
              <a:t>But we are not lawyers</a:t>
            </a:r>
          </a:p>
          <a:p>
            <a:pPr lvl="1"/>
            <a:r>
              <a:rPr lang="en-US" dirty="0" smtClean="0"/>
              <a:t>We will focus on the technical aspects</a:t>
            </a:r>
          </a:p>
          <a:p>
            <a:pPr lvl="1"/>
            <a:r>
              <a:rPr lang="en-US" dirty="0" smtClean="0"/>
              <a:t>We won’t cover dealing with courts, etc.</a:t>
            </a:r>
          </a:p>
          <a:p>
            <a:endParaRPr lang="en-US" dirty="0" smtClean="0"/>
          </a:p>
          <a:p>
            <a:r>
              <a:rPr lang="en-US" dirty="0" smtClean="0"/>
              <a:t>Consists of 3 or 4 steps</a:t>
            </a:r>
          </a:p>
          <a:p>
            <a:pPr lvl="1"/>
            <a:r>
              <a:rPr lang="en-US" dirty="0" smtClean="0"/>
              <a:t>Depending on what/who you read</a:t>
            </a:r>
          </a:p>
          <a:p>
            <a:pPr lvl="1"/>
            <a:r>
              <a:rPr lang="en-US" dirty="0" smtClean="0"/>
              <a:t>Remember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keep notes of everything you do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</a:t>
            </a:r>
            <a:r>
              <a:rPr lang="en-US" dirty="0" smtClean="0"/>
              <a:t>cquire the evidence without altering or damaging the original</a:t>
            </a:r>
          </a:p>
          <a:p>
            <a:endParaRPr lang="en-US" dirty="0" smtClean="0"/>
          </a:p>
          <a:p>
            <a:r>
              <a:rPr lang="en-US" b="1" dirty="0" smtClean="0"/>
              <a:t>A</a:t>
            </a:r>
            <a:r>
              <a:rPr lang="en-US" dirty="0" smtClean="0"/>
              <a:t>uthenticate that the recovered evidence is the same as the original</a:t>
            </a:r>
          </a:p>
          <a:p>
            <a:endParaRPr lang="en-US" dirty="0" smtClean="0"/>
          </a:p>
          <a:p>
            <a:r>
              <a:rPr lang="en-US" b="1" dirty="0" smtClean="0"/>
              <a:t>A</a:t>
            </a:r>
            <a:r>
              <a:rPr lang="en-US" dirty="0" smtClean="0"/>
              <a:t>nalyze the data without modifying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80845" y="5602069"/>
            <a:ext cx="492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Computer Forensics: Incident Response Essentials</a:t>
            </a:r>
          </a:p>
          <a:p>
            <a:pPr algn="ctr"/>
            <a:r>
              <a:rPr lang="en-US" i="1" dirty="0" smtClean="0"/>
              <a:t>Warren G Kruse II and Jay G. </a:t>
            </a:r>
            <a:r>
              <a:rPr lang="en-US" i="1" dirty="0" err="1" smtClean="0"/>
              <a:t>Heiser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the evidence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06941" y="4430699"/>
            <a:ext cx="2389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Brush Script MT Italic"/>
                <a:cs typeface="Brush Script MT Italic"/>
              </a:rPr>
              <a:t>= Data</a:t>
            </a:r>
            <a:endParaRPr lang="en-US" sz="4800" dirty="0">
              <a:latin typeface="Brush Script MT Italic"/>
              <a:cs typeface="Brush Script MT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We Find Evidence?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Disks, floppies, CDs, DVDs, USB sticks, …</a:t>
            </a:r>
          </a:p>
          <a:p>
            <a:endParaRPr lang="en-US" dirty="0" smtClean="0"/>
          </a:p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RAM, caches, processes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Routers, server logs, etc.</a:t>
            </a:r>
          </a:p>
          <a:p>
            <a:pPr lvl="1"/>
            <a:r>
              <a:rPr lang="en-US" dirty="0" smtClean="0"/>
              <a:t>CS 665 focuses on the network aspect of forensics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Speed is of the essence</a:t>
            </a:r>
          </a:p>
          <a:p>
            <a:pPr lvl="1"/>
            <a:r>
              <a:rPr lang="en-US" dirty="0" smtClean="0"/>
              <a:t>Don’t overdo it</a:t>
            </a:r>
          </a:p>
          <a:p>
            <a:r>
              <a:rPr lang="en-US" dirty="0" smtClean="0"/>
              <a:t>Anything you do disturbs the system</a:t>
            </a:r>
          </a:p>
          <a:p>
            <a:pPr lvl="1"/>
            <a:r>
              <a:rPr lang="en-US" dirty="0" smtClean="0"/>
              <a:t>…and can potentially alter data</a:t>
            </a:r>
          </a:p>
          <a:p>
            <a:r>
              <a:rPr lang="en-US" dirty="0" smtClean="0"/>
              <a:t>You can’t trust the system</a:t>
            </a:r>
          </a:p>
          <a:p>
            <a:pPr lvl="1"/>
            <a:r>
              <a:rPr lang="en-US" dirty="0" smtClean="0"/>
              <a:t>Anything could be running on it</a:t>
            </a:r>
          </a:p>
          <a:p>
            <a:r>
              <a:rPr lang="en-US" dirty="0" smtClean="0"/>
              <a:t>No size fits all</a:t>
            </a:r>
          </a:p>
          <a:p>
            <a:pPr lvl="1"/>
            <a:r>
              <a:rPr lang="en-US" dirty="0" smtClean="0"/>
              <a:t>Prepared to be surprised</a:t>
            </a:r>
          </a:p>
          <a:p>
            <a:pPr lvl="1"/>
            <a:r>
              <a:rPr lang="en-US" dirty="0" smtClean="0"/>
              <a:t>Expect failures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“Spoils” Easily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</a:t>
            </a:r>
            <a:r>
              <a:rPr lang="en-US" b="1" dirty="0" smtClean="0"/>
              <a:t>extremely</a:t>
            </a:r>
            <a:r>
              <a:rPr lang="en-US" dirty="0" smtClean="0"/>
              <a:t> important to understand this</a:t>
            </a:r>
          </a:p>
          <a:p>
            <a:r>
              <a:rPr lang="en-US" dirty="0" smtClean="0"/>
              <a:t>Trying to obtain the data may alter them</a:t>
            </a:r>
          </a:p>
          <a:p>
            <a:r>
              <a:rPr lang="en-US" dirty="0" smtClean="0"/>
              <a:t>Simply doing nothing is also not good</a:t>
            </a:r>
          </a:p>
          <a:p>
            <a:pPr lvl="1"/>
            <a:r>
              <a:rPr lang="en-US" dirty="0" smtClean="0"/>
              <a:t>A running system continuously evolves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Heisenberg Uncertainty Principle of data gathering and system analysis</a:t>
            </a:r>
          </a:p>
          <a:p>
            <a:pPr lvl="1"/>
            <a:r>
              <a:rPr lang="en-US" dirty="0" smtClean="0"/>
              <a:t>As you capture data in one part of the computer you are changing data in another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Volatility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14400" y="1622826"/>
          <a:ext cx="77724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3476"/>
                <a:gridCol w="24489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r>
                        <a:rPr lang="en-US" sz="2400" baseline="0" dirty="0" smtClean="0"/>
                        <a:t> type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Lifetime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Registers, peripheral memory, caches, etc.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nanoseconds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Main Memory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nanoseconds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Network state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milliseconds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Running processes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seconds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Disk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minutes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Floppies, backup media, etc.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years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CD-ROMs, printouts, etc.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tens of years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 Following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Turn-off the system? How?</a:t>
            </a:r>
          </a:p>
          <a:p>
            <a:pPr lvl="1"/>
            <a:r>
              <a:rPr lang="en-US" dirty="0" smtClean="0"/>
              <a:t>Pull the plug, normal shutdown?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Leave it running to analyze? How?</a:t>
            </a:r>
          </a:p>
          <a:p>
            <a:pPr lvl="1"/>
            <a:r>
              <a:rPr lang="en-US" dirty="0" smtClean="0"/>
              <a:t>Browse the hard drive, open a console?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74292" y="1646896"/>
            <a:ext cx="5796316" cy="12002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You are assigned to do forensics on a running system. </a:t>
            </a:r>
          </a:p>
          <a:p>
            <a:pPr algn="ctr"/>
            <a:r>
              <a:rPr lang="en-US" sz="2400" b="1" dirty="0" smtClean="0"/>
              <a:t>What is your first step?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Easy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9589" y="2436759"/>
            <a:ext cx="5064823" cy="23186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Let’s assume that you pull the plug and you now have a unpowered system with a disk full of evidence.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Preserve the Evidence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a writes blocker</a:t>
            </a:r>
          </a:p>
          <a:p>
            <a:r>
              <a:rPr lang="en-US" dirty="0" smtClean="0"/>
              <a:t>Making the OS aware of the partition is called </a:t>
            </a:r>
            <a:r>
              <a:rPr lang="en-US" b="1" dirty="0" smtClean="0"/>
              <a:t>mounting</a:t>
            </a:r>
          </a:p>
          <a:p>
            <a:r>
              <a:rPr lang="en-US" dirty="0" smtClean="0"/>
              <a:t>Mount it read-only</a:t>
            </a:r>
          </a:p>
          <a:p>
            <a:pPr lvl="1"/>
            <a:r>
              <a:rPr lang="en-US" dirty="0" smtClean="0"/>
              <a:t>Beware could alter FS meta-data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080" y="2160515"/>
            <a:ext cx="3612640" cy="2710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host forensics</a:t>
            </a:r>
          </a:p>
          <a:p>
            <a:endParaRPr lang="en-US" dirty="0" smtClean="0"/>
          </a:p>
          <a:p>
            <a:r>
              <a:rPr lang="en-US" dirty="0" smtClean="0"/>
              <a:t>Some examples</a:t>
            </a:r>
          </a:p>
          <a:p>
            <a:endParaRPr lang="en-US" dirty="0" smtClean="0"/>
          </a:p>
          <a:p>
            <a:r>
              <a:rPr lang="en-US" dirty="0" smtClean="0"/>
              <a:t>Forensics methodology</a:t>
            </a:r>
          </a:p>
          <a:p>
            <a:endParaRPr lang="en-US" dirty="0" smtClean="0"/>
          </a:p>
          <a:p>
            <a:r>
              <a:rPr lang="en-US" dirty="0" smtClean="0"/>
              <a:t>Course overview</a:t>
            </a:r>
          </a:p>
          <a:p>
            <a:endParaRPr lang="en-US" dirty="0" smtClean="0"/>
          </a:p>
          <a:p>
            <a:r>
              <a:rPr lang="en-US" dirty="0" smtClean="0"/>
              <a:t>Course logistics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Clone (or More)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Make a bit-per-bit copy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dd</a:t>
            </a:r>
            <a:r>
              <a:rPr lang="en-US" dirty="0" smtClean="0"/>
              <a:t> if=/dev/</a:t>
            </a:r>
            <a:r>
              <a:rPr lang="en-US" dirty="0" err="1" smtClean="0"/>
              <a:t>sda</a:t>
            </a:r>
            <a:r>
              <a:rPr lang="en-US" dirty="0" smtClean="0"/>
              <a:t> of=image/</a:t>
            </a:r>
            <a:r>
              <a:rPr lang="en-US" dirty="0" err="1" smtClean="0"/>
              <a:t>sda_clone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Simply copying files is inaccurate</a:t>
            </a:r>
          </a:p>
          <a:p>
            <a:pPr lvl="1"/>
            <a:r>
              <a:rPr lang="en-US" dirty="0" smtClean="0"/>
              <a:t>Contents are preserved…but meta-data lost</a:t>
            </a:r>
          </a:p>
          <a:p>
            <a:r>
              <a:rPr lang="en-US" dirty="0" smtClean="0"/>
              <a:t>Meta-data include when a file was</a:t>
            </a:r>
          </a:p>
          <a:p>
            <a:pPr lvl="1"/>
            <a:r>
              <a:rPr lang="en-US" b="1" dirty="0" smtClean="0"/>
              <a:t>M</a:t>
            </a:r>
            <a:r>
              <a:rPr lang="en-US" dirty="0" smtClean="0"/>
              <a:t>odified</a:t>
            </a:r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ccessed</a:t>
            </a:r>
          </a:p>
          <a:p>
            <a:pPr lvl="1"/>
            <a:r>
              <a:rPr lang="en-US" b="1" dirty="0" smtClean="0"/>
              <a:t>C</a:t>
            </a:r>
            <a:r>
              <a:rPr lang="en-US" dirty="0" smtClean="0"/>
              <a:t>reated</a:t>
            </a:r>
          </a:p>
          <a:p>
            <a:r>
              <a:rPr lang="en-US" dirty="0" smtClean="0"/>
              <a:t>We can know </a:t>
            </a:r>
            <a:r>
              <a:rPr lang="en-US" b="1" dirty="0" smtClean="0"/>
              <a:t>when </a:t>
            </a:r>
            <a:r>
              <a:rPr lang="en-US" dirty="0" smtClean="0"/>
              <a:t>something happens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Have Enough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Hard drive capacity keeps growing</a:t>
            </a:r>
          </a:p>
          <a:p>
            <a:pPr lvl="1"/>
            <a:r>
              <a:rPr lang="en-US" dirty="0" smtClean="0"/>
              <a:t>Typical desktop HD capacity, say 1TB?</a:t>
            </a:r>
          </a:p>
          <a:p>
            <a:r>
              <a:rPr lang="en-US" dirty="0" smtClean="0"/>
              <a:t>Take typical transfer speeds</a:t>
            </a:r>
          </a:p>
          <a:p>
            <a:pPr lvl="1"/>
            <a:r>
              <a:rPr lang="en-US" dirty="0" smtClean="0"/>
              <a:t>SATA 2 can transfer over 300MB/s (SATA 3 doubles this), but traditional rotational drives reach approx 100MB/s at peak, and average at around 80MB/s. </a:t>
            </a:r>
            <a:r>
              <a:rPr lang="en-US" dirty="0" err="1" smtClean="0"/>
              <a:t>SSDs</a:t>
            </a:r>
            <a:r>
              <a:rPr lang="en-US" dirty="0" smtClean="0"/>
              <a:t> can max out the controller</a:t>
            </a:r>
          </a:p>
          <a:p>
            <a:pPr lvl="1"/>
            <a:r>
              <a:rPr lang="en-US" dirty="0" smtClean="0"/>
              <a:t>USB transfers even slower: 20 to 25 MB/</a:t>
            </a:r>
            <a:r>
              <a:rPr lang="en-US" dirty="0" err="1" smtClean="0"/>
              <a:t>s</a:t>
            </a:r>
            <a:r>
              <a:rPr lang="en-US" dirty="0" smtClean="0"/>
              <a:t> if you are lucky</a:t>
            </a:r>
          </a:p>
          <a:p>
            <a:r>
              <a:rPr lang="en-US" dirty="0" smtClean="0"/>
              <a:t>You can expect to wait several hours to complete a copy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Booting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Sometimes we need to work directly on the machine</a:t>
            </a:r>
          </a:p>
          <a:p>
            <a:pPr lvl="1"/>
            <a:r>
              <a:rPr lang="en-US" dirty="0" smtClean="0"/>
              <a:t>Uncommon HW and controllers or weird physical cases‏</a:t>
            </a:r>
          </a:p>
          <a:p>
            <a:pPr lvl="1"/>
            <a:r>
              <a:rPr lang="en-US" dirty="0" smtClean="0"/>
              <a:t>Peculiar hardware</a:t>
            </a:r>
          </a:p>
          <a:p>
            <a:pPr lvl="1"/>
            <a:r>
              <a:rPr lang="en-US" dirty="0" smtClean="0"/>
              <a:t>Raid devices</a:t>
            </a:r>
          </a:p>
          <a:p>
            <a:pPr lvl="1"/>
            <a:r>
              <a:rPr lang="en-US" dirty="0" smtClean="0"/>
              <a:t>Specific investigation constraints</a:t>
            </a:r>
          </a:p>
          <a:p>
            <a:r>
              <a:rPr lang="en-US" dirty="0" smtClean="0"/>
              <a:t>Boot from a CD, DVD, USB stick</a:t>
            </a:r>
          </a:p>
          <a:p>
            <a:r>
              <a:rPr lang="en-US" dirty="0" smtClean="0"/>
              <a:t>Use a forensics-oriented distribution</a:t>
            </a:r>
          </a:p>
          <a:p>
            <a:pPr lvl="1"/>
            <a:r>
              <a:rPr lang="en-US" dirty="0" smtClean="0"/>
              <a:t>Helix, </a:t>
            </a:r>
            <a:r>
              <a:rPr lang="en-US" u="sng" dirty="0" err="1" smtClean="0">
                <a:hlinkClick r:id="rId2"/>
              </a:rPr>
              <a:t>http://www.e-fense.com/helix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pPr lvl="1"/>
            <a:r>
              <a:rPr lang="en-US" dirty="0" smtClean="0"/>
              <a:t>DEFT, </a:t>
            </a:r>
            <a:r>
              <a:rPr lang="en-US" dirty="0" smtClean="0">
                <a:hlinkClick r:id="rId3"/>
              </a:rPr>
              <a:t>http://www.deftlinux.net/</a:t>
            </a:r>
            <a:endParaRPr lang="en-US" dirty="0" smtClean="0"/>
          </a:p>
          <a:p>
            <a:pPr lvl="1"/>
            <a:r>
              <a:rPr lang="en-US" dirty="0" err="1" smtClean="0"/>
              <a:t>Knoppix</a:t>
            </a:r>
            <a:r>
              <a:rPr lang="en-US" dirty="0" smtClean="0"/>
              <a:t>-S-T-D, </a:t>
            </a:r>
            <a:r>
              <a:rPr lang="en-US" dirty="0" err="1" smtClean="0">
                <a:hlinkClick r:id="rId4"/>
              </a:rPr>
              <a:t>http://s-t-d.org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An Image Over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Usually when the disk remains connected to the investigated machine</a:t>
            </a:r>
          </a:p>
          <a:p>
            <a:r>
              <a:rPr lang="en-US" dirty="0" smtClean="0"/>
              <a:t>It can also take significant time</a:t>
            </a:r>
          </a:p>
          <a:p>
            <a:pPr lvl="1"/>
            <a:r>
              <a:rPr lang="en-US" dirty="0" smtClean="0"/>
              <a:t>1Gb/s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approx. 120MB/s</a:t>
            </a:r>
          </a:p>
          <a:p>
            <a:r>
              <a:rPr lang="en-US" dirty="0" smtClean="0">
                <a:sym typeface="Wingdings"/>
              </a:rPr>
              <a:t>Easy to do with the proper tools</a:t>
            </a:r>
            <a:endParaRPr lang="en-US" b="1" dirty="0" smtClean="0">
              <a:sym typeface="Wingdings"/>
            </a:endParaRPr>
          </a:p>
          <a:p>
            <a:pPr lvl="1"/>
            <a:r>
              <a:rPr lang="en-US" dirty="0" smtClean="0"/>
              <a:t>receiver$ </a:t>
            </a:r>
            <a:r>
              <a:rPr lang="en-US" b="1" dirty="0" err="1" smtClean="0"/>
              <a:t>nc</a:t>
            </a:r>
            <a:r>
              <a:rPr lang="en-US" b="1" dirty="0" smtClean="0"/>
              <a:t> -</a:t>
            </a:r>
            <a:r>
              <a:rPr lang="en-US" b="1" dirty="0" err="1" smtClean="0"/>
              <a:t>l</a:t>
            </a:r>
            <a:r>
              <a:rPr lang="en-US" b="1" dirty="0" smtClean="0"/>
              <a:t> -</a:t>
            </a:r>
            <a:r>
              <a:rPr lang="en-US" b="1" dirty="0" err="1" smtClean="0"/>
              <a:t>p</a:t>
            </a:r>
            <a:r>
              <a:rPr lang="en-US" b="1" dirty="0" smtClean="0"/>
              <a:t> 1234 &gt; victim.hda1</a:t>
            </a:r>
          </a:p>
          <a:p>
            <a:pPr lvl="1"/>
            <a:r>
              <a:rPr lang="en-US" dirty="0" smtClean="0"/>
              <a:t>sender# </a:t>
            </a:r>
            <a:r>
              <a:rPr lang="en-US" b="1" dirty="0" err="1" smtClean="0"/>
              <a:t>dd</a:t>
            </a:r>
            <a:r>
              <a:rPr lang="en-US" b="1" dirty="0" smtClean="0"/>
              <a:t> if=/dev/hda1 </a:t>
            </a:r>
            <a:r>
              <a:rPr lang="en-US" b="1" dirty="0" err="1" smtClean="0"/>
              <a:t>bs</a:t>
            </a:r>
            <a:r>
              <a:rPr lang="en-US" b="1" dirty="0" smtClean="0"/>
              <a:t>=100k | </a:t>
            </a:r>
            <a:r>
              <a:rPr lang="en-US" b="1" dirty="0" err="1" smtClean="0"/>
              <a:t>nc</a:t>
            </a:r>
            <a:r>
              <a:rPr lang="en-US" b="1" dirty="0" smtClean="0"/>
              <a:t> </a:t>
            </a:r>
            <a:r>
              <a:rPr lang="en-US" b="1" i="1" dirty="0" smtClean="0"/>
              <a:t>receiving-host</a:t>
            </a:r>
            <a:r>
              <a:rPr lang="en-US" b="1" dirty="0" smtClean="0"/>
              <a:t> 1234</a:t>
            </a:r>
          </a:p>
          <a:p>
            <a:r>
              <a:rPr lang="en-US" dirty="0" smtClean="0"/>
              <a:t>Beware when transmitting plain text data</a:t>
            </a:r>
          </a:p>
          <a:p>
            <a:pPr lvl="1"/>
            <a:r>
              <a:rPr lang="en-US" dirty="0" smtClean="0"/>
              <a:t>Use SSH tunneling </a:t>
            </a:r>
          </a:p>
          <a:p>
            <a:pPr lvl="1"/>
            <a:r>
              <a:rPr lang="en-US" dirty="0" smtClean="0"/>
              <a:t>receiver$ </a:t>
            </a:r>
            <a:r>
              <a:rPr lang="en-US" b="1" dirty="0" err="1" smtClean="0"/>
              <a:t>ssh</a:t>
            </a:r>
            <a:r>
              <a:rPr lang="en-US" b="1" dirty="0" smtClean="0"/>
              <a:t> sender -</a:t>
            </a:r>
            <a:r>
              <a:rPr lang="en-US" b="1" dirty="0" err="1" smtClean="0"/>
              <a:t>x</a:t>
            </a:r>
            <a:r>
              <a:rPr lang="en-US" b="1" dirty="0" smtClean="0"/>
              <a:t> -</a:t>
            </a:r>
            <a:r>
              <a:rPr lang="en-US" b="1" dirty="0" err="1" smtClean="0"/>
              <a:t>z</a:t>
            </a:r>
            <a:r>
              <a:rPr lang="en-US" b="1" dirty="0" smtClean="0"/>
              <a:t> -R 2345:localhost:1234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Hard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39589" y="2436759"/>
            <a:ext cx="5763989" cy="23186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system is running and there is valuable information in memory.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b="1" dirty="0" smtClean="0"/>
              <a:t>Can you think of such a case?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Running processes</a:t>
            </a:r>
          </a:p>
          <a:p>
            <a:pPr lvl="1"/>
            <a:r>
              <a:rPr lang="en-US" dirty="0" err="1" smtClean="0"/>
              <a:t>ps</a:t>
            </a:r>
            <a:r>
              <a:rPr lang="en-US" dirty="0" smtClean="0"/>
              <a:t> aux</a:t>
            </a:r>
          </a:p>
          <a:p>
            <a:r>
              <a:rPr lang="en-US" dirty="0" smtClean="0"/>
              <a:t>Open files</a:t>
            </a:r>
          </a:p>
          <a:p>
            <a:pPr lvl="1"/>
            <a:r>
              <a:rPr lang="en-US" dirty="0" err="1" smtClean="0"/>
              <a:t>lsof</a:t>
            </a:r>
            <a:r>
              <a:rPr lang="en-US" dirty="0" smtClean="0"/>
              <a:t> </a:t>
            </a:r>
            <a:r>
              <a:rPr lang="en-US" i="1" dirty="0" smtClean="0"/>
              <a:t>file</a:t>
            </a:r>
            <a:endParaRPr lang="en-US" dirty="0" smtClean="0"/>
          </a:p>
          <a:p>
            <a:r>
              <a:rPr lang="en-US" dirty="0" smtClean="0"/>
              <a:t>Open connections</a:t>
            </a:r>
          </a:p>
          <a:p>
            <a:pPr lvl="1"/>
            <a:r>
              <a:rPr lang="en-US" dirty="0" err="1" smtClean="0"/>
              <a:t>netstat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Memory contents</a:t>
            </a:r>
          </a:p>
          <a:p>
            <a:pPr lvl="1"/>
            <a:r>
              <a:rPr lang="en-US" b="1" dirty="0" smtClean="0"/>
              <a:t>Challenging</a:t>
            </a:r>
            <a:r>
              <a:rPr lang="en-US" dirty="0" smtClean="0"/>
              <a:t>. Contents continuously change as we try obtain an accurate snapshot</a:t>
            </a:r>
          </a:p>
          <a:p>
            <a:pPr lvl="1"/>
            <a:r>
              <a:rPr lang="en-US" dirty="0" smtClean="0"/>
              <a:t>In Linux all process memory is available through </a:t>
            </a:r>
            <a:r>
              <a:rPr lang="en-US" i="1" dirty="0" smtClean="0"/>
              <a:t>/proc/</a:t>
            </a:r>
            <a:r>
              <a:rPr lang="en-US" i="1" dirty="0" err="1" smtClean="0"/>
              <a:t>pid</a:t>
            </a:r>
            <a:r>
              <a:rPr lang="en-US" i="1" dirty="0" smtClean="0"/>
              <a:t>/… </a:t>
            </a:r>
            <a:r>
              <a:rPr lang="en-US" dirty="0" smtClean="0"/>
              <a:t>and RAM through /proc/</a:t>
            </a:r>
            <a:r>
              <a:rPr lang="en-US" dirty="0" err="1" smtClean="0"/>
              <a:t>mem</a:t>
            </a:r>
            <a:endParaRPr lang="en-US" i="1" dirty="0" smtClean="0"/>
          </a:p>
          <a:p>
            <a:pPr lvl="1"/>
            <a:r>
              <a:rPr lang="en-US" dirty="0" smtClean="0"/>
              <a:t>Use forensics tools (e.g., </a:t>
            </a:r>
            <a:r>
              <a:rPr lang="en-US" dirty="0" err="1" smtClean="0"/>
              <a:t>sleuthkit</a:t>
            </a:r>
            <a:r>
              <a:rPr lang="en-US" dirty="0" smtClean="0"/>
              <a:t>, grave-robber, and </a:t>
            </a:r>
            <a:r>
              <a:rPr lang="en-US" dirty="0" err="1" smtClean="0"/>
              <a:t>memdump</a:t>
            </a:r>
            <a:r>
              <a:rPr lang="en-US" dirty="0" smtClean="0"/>
              <a:t>) </a:t>
            </a:r>
          </a:p>
          <a:p>
            <a:r>
              <a:rPr lang="en-US" dirty="0" smtClean="0"/>
              <a:t>User data</a:t>
            </a:r>
          </a:p>
          <a:p>
            <a:pPr lvl="1"/>
            <a:r>
              <a:rPr lang="en-US" i="1" dirty="0" smtClean="0"/>
              <a:t>who</a:t>
            </a:r>
            <a:r>
              <a:rPr lang="en-US" dirty="0" smtClean="0"/>
              <a:t>, </a:t>
            </a:r>
            <a:r>
              <a:rPr lang="en-US" i="1" dirty="0" smtClean="0"/>
              <a:t>last,</a:t>
            </a:r>
            <a:r>
              <a:rPr lang="en-US" dirty="0" smtClean="0"/>
              <a:t> </a:t>
            </a:r>
            <a:r>
              <a:rPr lang="en-US" i="1" dirty="0" err="1" smtClean="0"/>
              <a:t>lastlog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Volatile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external tools to obtain data</a:t>
            </a:r>
          </a:p>
          <a:p>
            <a:pPr lvl="1"/>
            <a:r>
              <a:rPr lang="en-US" dirty="0" smtClean="0"/>
              <a:t>Remember? We cannot trust the system</a:t>
            </a:r>
          </a:p>
          <a:p>
            <a:endParaRPr lang="en-US" dirty="0" smtClean="0"/>
          </a:p>
          <a:p>
            <a:r>
              <a:rPr lang="en-US" dirty="0" smtClean="0"/>
              <a:t>Better to immediately transmit to the network</a:t>
            </a:r>
          </a:p>
          <a:p>
            <a:pPr lvl="1"/>
            <a:r>
              <a:rPr lang="en-US" dirty="0" smtClean="0"/>
              <a:t>Writing anything to disk could destroy evidence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you plan to present your findings in court</a:t>
            </a:r>
          </a:p>
          <a:p>
            <a:r>
              <a:rPr lang="en-US" dirty="0" smtClean="0"/>
              <a:t>Identify everything in the scene</a:t>
            </a:r>
          </a:p>
          <a:p>
            <a:pPr lvl="1"/>
            <a:r>
              <a:rPr lang="en-US" dirty="0" smtClean="0"/>
              <a:t>Take pictures, use labels, baggies, …</a:t>
            </a:r>
          </a:p>
          <a:p>
            <a:r>
              <a:rPr lang="en-US" dirty="0" smtClean="0"/>
              <a:t>Maintain the chain-of-custody</a:t>
            </a:r>
          </a:p>
          <a:p>
            <a:r>
              <a:rPr lang="en-US" dirty="0" smtClean="0"/>
              <a:t>Document everything you do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1" y="2263995"/>
            <a:ext cx="3866456" cy="2174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 the evidence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Integrity	of the Evidence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trivial to prove that everything is as it was</a:t>
            </a:r>
          </a:p>
          <a:p>
            <a:r>
              <a:rPr lang="en-US" dirty="0" smtClean="0"/>
              <a:t>All evidence ages</a:t>
            </a:r>
          </a:p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Show that you did not alter anything</a:t>
            </a:r>
          </a:p>
          <a:p>
            <a:pPr lvl="1"/>
            <a:r>
              <a:rPr lang="en-US" dirty="0" smtClean="0"/>
              <a:t>Show that any changes are part of natural processes (normal wear and tear)</a:t>
            </a:r>
          </a:p>
          <a:p>
            <a:r>
              <a:rPr lang="en-US" dirty="0" smtClean="0"/>
              <a:t>Incriminating evidence does not appear as part of some bits flipping on a disk!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Forensics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4014" y="1535894"/>
            <a:ext cx="7992785" cy="21118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pPr algn="just"/>
            <a:r>
              <a:rPr lang="en-US" sz="3200" i="1" dirty="0" smtClean="0"/>
              <a:t>“Gathering </a:t>
            </a:r>
            <a:r>
              <a:rPr lang="en-US" sz="3200" i="1" dirty="0"/>
              <a:t>and analyzing data in a manner as free from distortion or bias as possible to reconstruct data or what has happened in the past on a </a:t>
            </a:r>
            <a:r>
              <a:rPr lang="en-US" sz="3200" i="1" dirty="0" smtClean="0"/>
              <a:t>system”.</a:t>
            </a:r>
          </a:p>
          <a:p>
            <a:pPr algn="just"/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94015" y="4060386"/>
            <a:ext cx="7992786" cy="21127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pPr algn="just"/>
            <a:r>
              <a:rPr lang="en-US" sz="3200" i="1" dirty="0" smtClean="0">
                <a:latin typeface="+mn-lt"/>
              </a:rPr>
              <a:t>“Computer forensics involves the collection, preservation, identification, extraction, documentation and interpretation of computer data”.</a:t>
            </a:r>
          </a:p>
          <a:p>
            <a:pPr algn="just"/>
            <a:endParaRPr lang="en-US" sz="32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62716" y="2707610"/>
            <a:ext cx="5266027" cy="18702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-Why 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host </a:t>
            </a:r>
            <a:r>
              <a:rPr lang="en-US" sz="2400" dirty="0" smtClean="0"/>
              <a:t>forensics?</a:t>
            </a:r>
          </a:p>
          <a:p>
            <a:r>
              <a:rPr lang="en-US" sz="2400" dirty="0" smtClean="0"/>
              <a:t>-We are focusing on the host-end and not the network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Ensure that original data has not been tampered</a:t>
            </a:r>
          </a:p>
          <a:p>
            <a:pPr lvl="1"/>
            <a:r>
              <a:rPr lang="en-US" dirty="0" smtClean="0"/>
              <a:t>Can be created at various steps of the process</a:t>
            </a:r>
          </a:p>
          <a:p>
            <a:pPr lvl="1"/>
            <a:r>
              <a:rPr lang="en-US" dirty="0" smtClean="0"/>
              <a:t>To be useful, must be either sealed in writing (e.g. on a signed report), or digitally signed</a:t>
            </a:r>
          </a:p>
          <a:p>
            <a:r>
              <a:rPr lang="en-US" dirty="0" smtClean="0"/>
              <a:t>A hash function maps a large dataset to smaller one</a:t>
            </a:r>
          </a:p>
          <a:p>
            <a:pPr lvl="1"/>
            <a:r>
              <a:rPr lang="en-US" dirty="0" smtClean="0"/>
              <a:t>Examples: MD5 or SHA1</a:t>
            </a:r>
          </a:p>
          <a:p>
            <a:r>
              <a:rPr lang="en-US" dirty="0" smtClean="0"/>
              <a:t>Clone FS and create a hash at the same time</a:t>
            </a:r>
          </a:p>
          <a:p>
            <a:pPr lvl="1"/>
            <a:r>
              <a:rPr lang="en-US" dirty="0" err="1" smtClean="0"/>
              <a:t>dcfldd</a:t>
            </a:r>
            <a:r>
              <a:rPr lang="en-US" dirty="0" smtClean="0"/>
              <a:t> if=/dev/</a:t>
            </a:r>
            <a:r>
              <a:rPr lang="en-US" dirty="0" err="1" smtClean="0"/>
              <a:t>sda</a:t>
            </a:r>
            <a:r>
              <a:rPr lang="en-US" dirty="0" smtClean="0"/>
              <a:t> hash=md5,sha256 </a:t>
            </a:r>
            <a:r>
              <a:rPr lang="en-US" dirty="0" err="1" smtClean="0"/>
              <a:t>hashwindow</a:t>
            </a:r>
            <a:r>
              <a:rPr lang="en-US" dirty="0" smtClean="0"/>
              <a:t>=10G…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the evidence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You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Removable HD enclosures or connectors with different plugs</a:t>
            </a:r>
          </a:p>
          <a:p>
            <a:pPr lvl="1"/>
            <a:r>
              <a:rPr lang="en-US" dirty="0" smtClean="0"/>
              <a:t>Write blockers</a:t>
            </a:r>
          </a:p>
          <a:p>
            <a:pPr lvl="1"/>
            <a:r>
              <a:rPr lang="en-US" dirty="0" smtClean="0"/>
              <a:t>A DVD burner‏‏</a:t>
            </a:r>
          </a:p>
          <a:p>
            <a:pPr lvl="1"/>
            <a:r>
              <a:rPr lang="en-US" dirty="0" smtClean="0"/>
              <a:t>External disks</a:t>
            </a:r>
          </a:p>
          <a:p>
            <a:pPr lvl="1"/>
            <a:r>
              <a:rPr lang="en-US" dirty="0" smtClean="0"/>
              <a:t>USB2, </a:t>
            </a:r>
            <a:r>
              <a:rPr lang="en-US" dirty="0" err="1" smtClean="0"/>
              <a:t>firewire</a:t>
            </a:r>
            <a:r>
              <a:rPr lang="en-US" dirty="0" smtClean="0"/>
              <a:t>, SATA and </a:t>
            </a:r>
            <a:r>
              <a:rPr lang="en-US" dirty="0" err="1" smtClean="0"/>
              <a:t>e</a:t>
            </a:r>
            <a:r>
              <a:rPr lang="en-US" dirty="0" smtClean="0"/>
              <a:t>-SATA controllers, if possible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Multiple operating systems</a:t>
            </a:r>
          </a:p>
          <a:p>
            <a:pPr lvl="2"/>
            <a:r>
              <a:rPr lang="en-US" dirty="0" smtClean="0"/>
              <a:t>Linux: extensive native file system support</a:t>
            </a:r>
          </a:p>
          <a:p>
            <a:pPr lvl="2"/>
            <a:r>
              <a:rPr lang="en-US" dirty="0" err="1" smtClean="0"/>
              <a:t>VMs</a:t>
            </a:r>
            <a:r>
              <a:rPr lang="en-US" dirty="0" smtClean="0"/>
              <a:t> running various Windows versions (XP, Vista, 7, 8)</a:t>
            </a:r>
          </a:p>
          <a:p>
            <a:pPr lvl="1"/>
            <a:r>
              <a:rPr lang="en-US" dirty="0" smtClean="0"/>
              <a:t>Forensics toolkits</a:t>
            </a:r>
          </a:p>
          <a:p>
            <a:pPr lvl="2"/>
            <a:r>
              <a:rPr lang="en-US" dirty="0" smtClean="0"/>
              <a:t>E.g., </a:t>
            </a:r>
            <a:r>
              <a:rPr lang="en-US" dirty="0" err="1" smtClean="0"/>
              <a:t>SleuthKit</a:t>
            </a:r>
            <a:r>
              <a:rPr lang="en-US" dirty="0" smtClean="0"/>
              <a:t> http://</a:t>
            </a:r>
            <a:r>
              <a:rPr lang="en-US" dirty="0" err="1" smtClean="0"/>
              <a:t>www.sleuthkit.org</a:t>
            </a:r>
            <a:r>
              <a:rPr lang="en-US" dirty="0" smtClean="0"/>
              <a:t>/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most important requirement</a:t>
            </a:r>
          </a:p>
          <a:p>
            <a:r>
              <a:rPr lang="en-US" dirty="0" smtClean="0"/>
              <a:t>A little bit of knowledge can be dangerous</a:t>
            </a:r>
          </a:p>
          <a:p>
            <a:r>
              <a:rPr lang="en-US" dirty="0" smtClean="0"/>
              <a:t>You need to understand</a:t>
            </a:r>
          </a:p>
          <a:p>
            <a:pPr lvl="1"/>
            <a:r>
              <a:rPr lang="en-US" dirty="0" smtClean="0"/>
              <a:t>The implications of your actions</a:t>
            </a:r>
          </a:p>
          <a:p>
            <a:pPr lvl="1"/>
            <a:r>
              <a:rPr lang="en-US" dirty="0" smtClean="0"/>
              <a:t>How is data modified</a:t>
            </a:r>
          </a:p>
          <a:p>
            <a:pPr lvl="1"/>
            <a:r>
              <a:rPr lang="en-US" dirty="0" smtClean="0"/>
              <a:t>The layers of your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and Illusions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25296" y="1798534"/>
            <a:ext cx="1084735" cy="1985642"/>
            <a:chOff x="1525296" y="1798534"/>
            <a:chExt cx="1084735" cy="19856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5296" y="2167866"/>
              <a:ext cx="1084735" cy="16163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37053" y="1798534"/>
              <a:ext cx="1061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image</a:t>
              </a:r>
              <a:endParaRPr lang="en-US" dirty="0"/>
            </a:p>
          </p:txBody>
        </p:sp>
      </p:grpSp>
      <p:cxnSp>
        <p:nvCxnSpPr>
          <p:cNvPr id="10" name="Straight Arrow Connector 9"/>
          <p:cNvCxnSpPr>
            <a:stCxn id="5" idx="3"/>
            <a:endCxn id="8" idx="1"/>
          </p:cNvCxnSpPr>
          <p:nvPr/>
        </p:nvCxnSpPr>
        <p:spPr>
          <a:xfrm>
            <a:off x="2610031" y="2976021"/>
            <a:ext cx="82587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435910" y="2422023"/>
            <a:ext cx="1531188" cy="738664"/>
            <a:chOff x="3435910" y="2422023"/>
            <a:chExt cx="1531188" cy="738664"/>
          </a:xfrm>
        </p:grpSpPr>
        <p:sp>
          <p:nvSpPr>
            <p:cNvPr id="8" name="TextBox 7"/>
            <p:cNvSpPr txBox="1"/>
            <p:nvPr/>
          </p:nvSpPr>
          <p:spPr>
            <a:xfrm>
              <a:off x="3435910" y="2791355"/>
              <a:ext cx="153118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mona_lisa.jpg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71294" y="2422023"/>
              <a:ext cx="660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file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32627" y="2052691"/>
            <a:ext cx="2555545" cy="738664"/>
            <a:chOff x="5732627" y="2052691"/>
            <a:chExt cx="2555545" cy="738664"/>
          </a:xfrm>
        </p:grpSpPr>
        <p:sp>
          <p:nvSpPr>
            <p:cNvPr id="14" name="TextBox 13"/>
            <p:cNvSpPr txBox="1"/>
            <p:nvPr/>
          </p:nvSpPr>
          <p:spPr>
            <a:xfrm>
              <a:off x="5732627" y="2422023"/>
              <a:ext cx="2555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FF D8 … 05 AE FF … FF D9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52194" y="2052691"/>
              <a:ext cx="1716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series of bytes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732627" y="2422023"/>
            <a:ext cx="2555545" cy="1362153"/>
            <a:chOff x="5732627" y="2422023"/>
            <a:chExt cx="2555545" cy="1362153"/>
          </a:xfrm>
        </p:grpSpPr>
        <p:grpSp>
          <p:nvGrpSpPr>
            <p:cNvPr id="20" name="Group 19"/>
            <p:cNvGrpSpPr/>
            <p:nvPr/>
          </p:nvGrpSpPr>
          <p:grpSpPr>
            <a:xfrm>
              <a:off x="5732627" y="2422023"/>
              <a:ext cx="2555545" cy="369332"/>
              <a:chOff x="5732627" y="2422023"/>
              <a:chExt cx="2555545" cy="369332"/>
            </a:xfrm>
          </p:grpSpPr>
          <p:sp>
            <p:nvSpPr>
              <p:cNvPr id="18" name="Frame 17"/>
              <p:cNvSpPr/>
              <p:nvPr/>
            </p:nvSpPr>
            <p:spPr>
              <a:xfrm>
                <a:off x="5732627" y="2422023"/>
                <a:ext cx="696947" cy="369332"/>
              </a:xfrm>
              <a:prstGeom prst="fram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ame 18"/>
              <p:cNvSpPr/>
              <p:nvPr/>
            </p:nvSpPr>
            <p:spPr>
              <a:xfrm>
                <a:off x="7591225" y="2422023"/>
                <a:ext cx="696947" cy="369332"/>
              </a:xfrm>
              <a:prstGeom prst="fram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732627" y="2791355"/>
              <a:ext cx="2263535" cy="992821"/>
              <a:chOff x="5732627" y="2791355"/>
              <a:chExt cx="2263535" cy="99282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732627" y="3160687"/>
                <a:ext cx="2263535" cy="623489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lstStyle/>
              <a:p>
                <a:pPr algn="ctr"/>
                <a:r>
                  <a:rPr lang="en-US" dirty="0" smtClean="0"/>
                  <a:t>Special bytes signify it’s an image </a:t>
                </a:r>
                <a:endParaRPr lang="en-US" dirty="0"/>
              </a:p>
            </p:txBody>
          </p:sp>
          <p:cxnSp>
            <p:nvCxnSpPr>
              <p:cNvPr id="23" name="Straight Arrow Connector 22"/>
              <p:cNvCxnSpPr>
                <a:stCxn id="21" idx="0"/>
                <a:endCxn id="18" idx="2"/>
              </p:cNvCxnSpPr>
              <p:nvPr/>
            </p:nvCxnSpPr>
            <p:spPr>
              <a:xfrm rot="16200000" flipV="1">
                <a:off x="6288082" y="2584374"/>
                <a:ext cx="369332" cy="7832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1" idx="0"/>
                <a:endCxn id="19" idx="2"/>
              </p:cNvCxnSpPr>
              <p:nvPr/>
            </p:nvCxnSpPr>
            <p:spPr>
              <a:xfrm rot="5400000" flipH="1" flipV="1">
                <a:off x="7217381" y="2438369"/>
                <a:ext cx="369332" cy="10753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/>
          <p:nvPr/>
        </p:nvGrpSpPr>
        <p:grpSpPr>
          <a:xfrm>
            <a:off x="5031788" y="4388216"/>
            <a:ext cx="3223358" cy="1716046"/>
            <a:chOff x="5064814" y="4139793"/>
            <a:chExt cx="3223358" cy="1716046"/>
          </a:xfrm>
        </p:grpSpPr>
        <p:grpSp>
          <p:nvGrpSpPr>
            <p:cNvPr id="36" name="Group 35"/>
            <p:cNvGrpSpPr/>
            <p:nvPr/>
          </p:nvGrpSpPr>
          <p:grpSpPr>
            <a:xfrm>
              <a:off x="5402973" y="4509125"/>
              <a:ext cx="2547041" cy="1346714"/>
              <a:chOff x="5623901" y="4661525"/>
              <a:chExt cx="2547041" cy="134671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6864395" y="4661525"/>
                <a:ext cx="1306547" cy="1346714"/>
                <a:chOff x="5732627" y="4445368"/>
                <a:chExt cx="1306547" cy="1346714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5732627" y="4445368"/>
                  <a:ext cx="696947" cy="737114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Block</a:t>
                  </a:r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5885027" y="4597768"/>
                  <a:ext cx="696947" cy="737114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Block</a:t>
                  </a:r>
                  <a:endParaRPr lang="en-US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037427" y="4750168"/>
                  <a:ext cx="696947" cy="737114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Block</a:t>
                  </a:r>
                  <a:endParaRPr lang="en-US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189827" y="4902568"/>
                  <a:ext cx="696947" cy="737114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Block</a:t>
                  </a:r>
                  <a:endParaRPr lang="en-US" dirty="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342227" y="5054968"/>
                  <a:ext cx="696947" cy="737114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Block</a:t>
                  </a:r>
                  <a:endParaRPr lang="en-US" dirty="0"/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5623901" y="4750168"/>
                <a:ext cx="1240494" cy="73711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meta-data</a:t>
                </a:r>
                <a:endParaRPr lang="en-US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064814" y="4139793"/>
              <a:ext cx="3223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series of blocks and meta-data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016586" y="4252815"/>
            <a:ext cx="1718867" cy="1923866"/>
            <a:chOff x="1331495" y="4203550"/>
            <a:chExt cx="1718867" cy="1923866"/>
          </a:xfrm>
        </p:grpSpPr>
        <p:pic>
          <p:nvPicPr>
            <p:cNvPr id="43" name="Picture 42" descr="fujitsu_160gb_300mbs_hard_dis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1495" y="4606880"/>
              <a:ext cx="1718867" cy="152053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418665" y="4203550"/>
              <a:ext cx="1544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Bits in the disk</a:t>
              </a:r>
              <a:endParaRPr lang="en-US" dirty="0"/>
            </a:p>
          </p:txBody>
        </p:sp>
      </p:grpSp>
      <p:cxnSp>
        <p:nvCxnSpPr>
          <p:cNvPr id="47" name="Straight Arrow Connector 46"/>
          <p:cNvCxnSpPr>
            <a:stCxn id="8" idx="3"/>
            <a:endCxn id="14" idx="1"/>
          </p:cNvCxnSpPr>
          <p:nvPr/>
        </p:nvCxnSpPr>
        <p:spPr>
          <a:xfrm flipV="1">
            <a:off x="4967098" y="2606689"/>
            <a:ext cx="765529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1" idx="0"/>
          </p:cNvCxnSpPr>
          <p:nvPr/>
        </p:nvCxnSpPr>
        <p:spPr>
          <a:xfrm rot="5400000">
            <a:off x="6048629" y="3572449"/>
            <a:ext cx="1410605" cy="220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5" idx="1"/>
            <a:endCxn id="43" idx="3"/>
          </p:cNvCxnSpPr>
          <p:nvPr/>
        </p:nvCxnSpPr>
        <p:spPr>
          <a:xfrm rot="10800000" flipV="1">
            <a:off x="3735453" y="5214747"/>
            <a:ext cx="1634494" cy="201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and Illusions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3" name="Group 6"/>
          <p:cNvGrpSpPr/>
          <p:nvPr/>
        </p:nvGrpSpPr>
        <p:grpSpPr>
          <a:xfrm>
            <a:off x="1525296" y="1798534"/>
            <a:ext cx="1084735" cy="1985642"/>
            <a:chOff x="1525296" y="1798534"/>
            <a:chExt cx="1084735" cy="19856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5296" y="2167866"/>
              <a:ext cx="1084735" cy="16163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37053" y="1798534"/>
              <a:ext cx="1061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image</a:t>
              </a:r>
              <a:endParaRPr lang="en-US" dirty="0"/>
            </a:p>
          </p:txBody>
        </p:sp>
      </p:grpSp>
      <p:cxnSp>
        <p:nvCxnSpPr>
          <p:cNvPr id="10" name="Straight Arrow Connector 9"/>
          <p:cNvCxnSpPr>
            <a:stCxn id="5" idx="3"/>
            <a:endCxn id="8" idx="1"/>
          </p:cNvCxnSpPr>
          <p:nvPr/>
        </p:nvCxnSpPr>
        <p:spPr>
          <a:xfrm>
            <a:off x="2610031" y="2976021"/>
            <a:ext cx="82587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7" name="Group 16"/>
          <p:cNvGrpSpPr/>
          <p:nvPr/>
        </p:nvGrpSpPr>
        <p:grpSpPr>
          <a:xfrm>
            <a:off x="3435910" y="2422023"/>
            <a:ext cx="1531188" cy="738664"/>
            <a:chOff x="3435910" y="2422023"/>
            <a:chExt cx="1531188" cy="738664"/>
          </a:xfrm>
        </p:grpSpPr>
        <p:sp>
          <p:nvSpPr>
            <p:cNvPr id="8" name="TextBox 7"/>
            <p:cNvSpPr txBox="1"/>
            <p:nvPr/>
          </p:nvSpPr>
          <p:spPr>
            <a:xfrm>
              <a:off x="3435910" y="2791355"/>
              <a:ext cx="153118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mona_lisa.jpg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71294" y="2422023"/>
              <a:ext cx="660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file</a:t>
              </a:r>
              <a:endParaRPr lang="en-US" dirty="0"/>
            </a:p>
          </p:txBody>
        </p:sp>
      </p:grpSp>
      <p:grpSp>
        <p:nvGrpSpPr>
          <p:cNvPr id="9" name="Group 15"/>
          <p:cNvGrpSpPr/>
          <p:nvPr/>
        </p:nvGrpSpPr>
        <p:grpSpPr>
          <a:xfrm>
            <a:off x="5732627" y="2052691"/>
            <a:ext cx="2555545" cy="738664"/>
            <a:chOff x="5732627" y="2052691"/>
            <a:chExt cx="2555545" cy="738664"/>
          </a:xfrm>
        </p:grpSpPr>
        <p:sp>
          <p:nvSpPr>
            <p:cNvPr id="14" name="TextBox 13"/>
            <p:cNvSpPr txBox="1"/>
            <p:nvPr/>
          </p:nvSpPr>
          <p:spPr>
            <a:xfrm>
              <a:off x="5732627" y="2422023"/>
              <a:ext cx="2555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FF D8 … 05 AE FF … FF D9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52194" y="2052691"/>
              <a:ext cx="1716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series of bytes</a:t>
              </a:r>
              <a:endParaRPr lang="en-US" dirty="0"/>
            </a:p>
          </p:txBody>
        </p:sp>
      </p:grpSp>
      <p:grpSp>
        <p:nvGrpSpPr>
          <p:cNvPr id="11" name="Group 49"/>
          <p:cNvGrpSpPr/>
          <p:nvPr/>
        </p:nvGrpSpPr>
        <p:grpSpPr>
          <a:xfrm>
            <a:off x="5732627" y="2422023"/>
            <a:ext cx="2555545" cy="1362153"/>
            <a:chOff x="5732627" y="2422023"/>
            <a:chExt cx="2555545" cy="1362153"/>
          </a:xfrm>
        </p:grpSpPr>
        <p:grpSp>
          <p:nvGrpSpPr>
            <p:cNvPr id="13" name="Group 19"/>
            <p:cNvGrpSpPr/>
            <p:nvPr/>
          </p:nvGrpSpPr>
          <p:grpSpPr>
            <a:xfrm>
              <a:off x="5732627" y="2422023"/>
              <a:ext cx="2555545" cy="369332"/>
              <a:chOff x="5732627" y="2422023"/>
              <a:chExt cx="2555545" cy="369332"/>
            </a:xfrm>
          </p:grpSpPr>
          <p:sp>
            <p:nvSpPr>
              <p:cNvPr id="18" name="Frame 17"/>
              <p:cNvSpPr/>
              <p:nvPr/>
            </p:nvSpPr>
            <p:spPr>
              <a:xfrm>
                <a:off x="5732627" y="2422023"/>
                <a:ext cx="696947" cy="369332"/>
              </a:xfrm>
              <a:prstGeom prst="fram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ame 18"/>
              <p:cNvSpPr/>
              <p:nvPr/>
            </p:nvSpPr>
            <p:spPr>
              <a:xfrm>
                <a:off x="7591225" y="2422023"/>
                <a:ext cx="696947" cy="369332"/>
              </a:xfrm>
              <a:prstGeom prst="fram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25"/>
            <p:cNvGrpSpPr/>
            <p:nvPr/>
          </p:nvGrpSpPr>
          <p:grpSpPr>
            <a:xfrm>
              <a:off x="5732627" y="2791355"/>
              <a:ext cx="2263535" cy="992821"/>
              <a:chOff x="5732627" y="2791355"/>
              <a:chExt cx="2263535" cy="99282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732627" y="3160687"/>
                <a:ext cx="2263535" cy="623489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lstStyle/>
              <a:p>
                <a:pPr algn="ctr"/>
                <a:r>
                  <a:rPr lang="en-US" dirty="0" smtClean="0"/>
                  <a:t>Special bytes signify it’s an image </a:t>
                </a:r>
                <a:endParaRPr lang="en-US" dirty="0"/>
              </a:p>
            </p:txBody>
          </p:sp>
          <p:cxnSp>
            <p:nvCxnSpPr>
              <p:cNvPr id="23" name="Straight Arrow Connector 22"/>
              <p:cNvCxnSpPr>
                <a:stCxn id="21" idx="0"/>
                <a:endCxn id="18" idx="2"/>
              </p:cNvCxnSpPr>
              <p:nvPr/>
            </p:nvCxnSpPr>
            <p:spPr>
              <a:xfrm rot="16200000" flipV="1">
                <a:off x="6288082" y="2584374"/>
                <a:ext cx="369332" cy="7832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1" idx="0"/>
                <a:endCxn id="19" idx="2"/>
              </p:cNvCxnSpPr>
              <p:nvPr/>
            </p:nvCxnSpPr>
            <p:spPr>
              <a:xfrm rot="5400000" flipH="1" flipV="1">
                <a:off x="7217381" y="2438369"/>
                <a:ext cx="369332" cy="10753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41"/>
          <p:cNvGrpSpPr/>
          <p:nvPr/>
        </p:nvGrpSpPr>
        <p:grpSpPr>
          <a:xfrm>
            <a:off x="5031788" y="4388216"/>
            <a:ext cx="3223358" cy="1716046"/>
            <a:chOff x="5064814" y="4139793"/>
            <a:chExt cx="3223358" cy="1716046"/>
          </a:xfrm>
        </p:grpSpPr>
        <p:grpSp>
          <p:nvGrpSpPr>
            <p:cNvPr id="20" name="Group 35"/>
            <p:cNvGrpSpPr/>
            <p:nvPr/>
          </p:nvGrpSpPr>
          <p:grpSpPr>
            <a:xfrm>
              <a:off x="5402973" y="4509125"/>
              <a:ext cx="2547041" cy="1346714"/>
              <a:chOff x="5623901" y="4661525"/>
              <a:chExt cx="2547041" cy="1346714"/>
            </a:xfrm>
          </p:grpSpPr>
          <p:grpSp>
            <p:nvGrpSpPr>
              <p:cNvPr id="22" name="Group 33"/>
              <p:cNvGrpSpPr/>
              <p:nvPr/>
            </p:nvGrpSpPr>
            <p:grpSpPr>
              <a:xfrm>
                <a:off x="6864395" y="4661525"/>
                <a:ext cx="1306547" cy="1346714"/>
                <a:chOff x="5732627" y="4445368"/>
                <a:chExt cx="1306547" cy="1346714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5732627" y="4445368"/>
                  <a:ext cx="696947" cy="737114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Block</a:t>
                  </a:r>
                  <a:endParaRPr lang="en-US" dirty="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5885027" y="4597768"/>
                  <a:ext cx="696947" cy="737114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Block</a:t>
                  </a:r>
                  <a:endParaRPr lang="en-US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037427" y="4750168"/>
                  <a:ext cx="696947" cy="737114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Block</a:t>
                  </a:r>
                  <a:endParaRPr lang="en-US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6189827" y="4902568"/>
                  <a:ext cx="696947" cy="737114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Block</a:t>
                  </a:r>
                  <a:endParaRPr lang="en-US" dirty="0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6342227" y="5054968"/>
                  <a:ext cx="696947" cy="737114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Block</a:t>
                  </a:r>
                  <a:endParaRPr lang="en-US" dirty="0"/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5623901" y="4750168"/>
                <a:ext cx="1240494" cy="73711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meta-data</a:t>
                </a:r>
                <a:endParaRPr lang="en-US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064814" y="4139793"/>
              <a:ext cx="3223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series of blocks and meta-data</a:t>
              </a:r>
              <a:endParaRPr lang="en-US" dirty="0"/>
            </a:p>
          </p:txBody>
        </p:sp>
      </p:grpSp>
      <p:grpSp>
        <p:nvGrpSpPr>
          <p:cNvPr id="24" name="Group 44"/>
          <p:cNvGrpSpPr/>
          <p:nvPr/>
        </p:nvGrpSpPr>
        <p:grpSpPr>
          <a:xfrm>
            <a:off x="2016586" y="4252815"/>
            <a:ext cx="1718867" cy="1923866"/>
            <a:chOff x="1331495" y="4203550"/>
            <a:chExt cx="1718867" cy="1923866"/>
          </a:xfrm>
        </p:grpSpPr>
        <p:pic>
          <p:nvPicPr>
            <p:cNvPr id="43" name="Picture 42" descr="fujitsu_160gb_300mbs_hard_dis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1495" y="4606880"/>
              <a:ext cx="1718867" cy="152053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418665" y="4203550"/>
              <a:ext cx="1544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Bits in the disk</a:t>
              </a:r>
              <a:endParaRPr lang="en-US" dirty="0"/>
            </a:p>
          </p:txBody>
        </p:sp>
      </p:grpSp>
      <p:cxnSp>
        <p:nvCxnSpPr>
          <p:cNvPr id="47" name="Straight Arrow Connector 46"/>
          <p:cNvCxnSpPr>
            <a:stCxn id="8" idx="3"/>
            <a:endCxn id="14" idx="1"/>
          </p:cNvCxnSpPr>
          <p:nvPr/>
        </p:nvCxnSpPr>
        <p:spPr>
          <a:xfrm flipV="1">
            <a:off x="4967098" y="2606689"/>
            <a:ext cx="765529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1" idx="0"/>
          </p:cNvCxnSpPr>
          <p:nvPr/>
        </p:nvCxnSpPr>
        <p:spPr>
          <a:xfrm rot="5400000">
            <a:off x="6048629" y="3572449"/>
            <a:ext cx="1410605" cy="2209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5" idx="1"/>
            <a:endCxn id="43" idx="3"/>
          </p:cNvCxnSpPr>
          <p:nvPr/>
        </p:nvCxnSpPr>
        <p:spPr>
          <a:xfrm rot="10800000" flipV="1">
            <a:off x="3735453" y="5214747"/>
            <a:ext cx="1634494" cy="201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Process 44"/>
          <p:cNvSpPr/>
          <p:nvPr/>
        </p:nvSpPr>
        <p:spPr>
          <a:xfrm>
            <a:off x="914400" y="4064000"/>
            <a:ext cx="3841044" cy="248355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/>
              <a:t>The file system (FS)</a:t>
            </a:r>
          </a:p>
          <a:p>
            <a:r>
              <a:rPr lang="en-US" sz="2400" b="1" dirty="0" smtClean="0"/>
              <a:t>Where visible files live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Downloaded malware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System log files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User files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and Illusions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24" name="Group 44"/>
          <p:cNvGrpSpPr/>
          <p:nvPr/>
        </p:nvGrpSpPr>
        <p:grpSpPr>
          <a:xfrm>
            <a:off x="2016586" y="4252815"/>
            <a:ext cx="1718867" cy="1923866"/>
            <a:chOff x="1331495" y="4203550"/>
            <a:chExt cx="1718867" cy="1923866"/>
          </a:xfrm>
        </p:grpSpPr>
        <p:pic>
          <p:nvPicPr>
            <p:cNvPr id="43" name="Picture 42" descr="fujitsu_160gb_300mbs_hard_disk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1495" y="4606880"/>
              <a:ext cx="1718867" cy="152053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418665" y="4203550"/>
              <a:ext cx="1544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Bits in the disk</a:t>
              </a:r>
              <a:endParaRPr lang="en-US" dirty="0"/>
            </a:p>
          </p:txBody>
        </p:sp>
      </p:grpSp>
      <p:sp>
        <p:nvSpPr>
          <p:cNvPr id="39" name="Process 38"/>
          <p:cNvSpPr/>
          <p:nvPr/>
        </p:nvSpPr>
        <p:spPr>
          <a:xfrm>
            <a:off x="1528902" y="1461205"/>
            <a:ext cx="6923653" cy="248355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/>
              <a:t>The disk</a:t>
            </a:r>
          </a:p>
          <a:p>
            <a:r>
              <a:rPr lang="en-US" sz="2400" b="1" dirty="0" smtClean="0"/>
              <a:t>Where everything lives, including: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Previously delete files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Previous content of files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Hidden data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Controller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Without the controller to interface with the disk, you might as well use it as paperweight</a:t>
            </a:r>
          </a:p>
          <a:p>
            <a:r>
              <a:rPr lang="en-US" dirty="0" smtClean="0"/>
              <a:t>SCSI (Small Computer Systems Interface)</a:t>
            </a:r>
          </a:p>
          <a:p>
            <a:pPr lvl="1"/>
            <a:r>
              <a:rPr lang="en-US" dirty="0" smtClean="0"/>
              <a:t>More common in servers</a:t>
            </a:r>
          </a:p>
          <a:p>
            <a:pPr lvl="1"/>
            <a:r>
              <a:rPr lang="en-US" dirty="0" smtClean="0"/>
              <a:t>Can connect up to 7 drives</a:t>
            </a:r>
          </a:p>
          <a:p>
            <a:pPr lvl="1"/>
            <a:r>
              <a:rPr lang="en-US" dirty="0" smtClean="0"/>
              <a:t>High performance</a:t>
            </a:r>
          </a:p>
          <a:p>
            <a:r>
              <a:rPr lang="en-US" dirty="0" smtClean="0"/>
              <a:t>IDE (Integrated Drive Electronics) or “ATA”</a:t>
            </a:r>
          </a:p>
          <a:p>
            <a:pPr lvl="1"/>
            <a:r>
              <a:rPr lang="en-US" dirty="0" smtClean="0"/>
              <a:t>More common everywhere else</a:t>
            </a:r>
          </a:p>
          <a:p>
            <a:pPr lvl="1"/>
            <a:r>
              <a:rPr lang="en-US" dirty="0" smtClean="0"/>
              <a:t>4 drives maximum, 2 of them (master and slave) on each connection cable</a:t>
            </a:r>
          </a:p>
          <a:p>
            <a:pPr lvl="1"/>
            <a:r>
              <a:rPr lang="en-US" dirty="0" smtClean="0"/>
              <a:t>ATA-3 introduced security features (passwords)</a:t>
            </a:r>
          </a:p>
          <a:p>
            <a:pPr lvl="1"/>
            <a:r>
              <a:rPr lang="en-US" dirty="0" smtClean="0"/>
              <a:t>Hidden protected area (HPA) introduced with ATA-4</a:t>
            </a:r>
          </a:p>
          <a:p>
            <a:r>
              <a:rPr lang="en-US" dirty="0" smtClean="0"/>
              <a:t>SATA (Serial ATA)</a:t>
            </a:r>
          </a:p>
          <a:p>
            <a:pPr lvl="1"/>
            <a:r>
              <a:rPr lang="en-US" dirty="0" smtClean="0"/>
              <a:t>Higher data rates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 Geometry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602" y="1886465"/>
            <a:ext cx="5146065" cy="4381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Organization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Logical block addressing (LBA)</a:t>
            </a:r>
          </a:p>
          <a:p>
            <a:pPr lvl="1"/>
            <a:r>
              <a:rPr lang="en-US" dirty="0" smtClean="0"/>
              <a:t>Decouples logical and physical locations on disk</a:t>
            </a:r>
          </a:p>
          <a:p>
            <a:pPr lvl="1"/>
            <a:r>
              <a:rPr lang="en-US" dirty="0" smtClean="0"/>
              <a:t>Can mask corrupted blocks</a:t>
            </a:r>
          </a:p>
          <a:p>
            <a:pPr lvl="1"/>
            <a:r>
              <a:rPr lang="en-US" dirty="0" smtClean="0"/>
              <a:t>Allows older </a:t>
            </a:r>
            <a:r>
              <a:rPr lang="en-US" dirty="0" err="1" smtClean="0"/>
              <a:t>BIOSes</a:t>
            </a:r>
            <a:r>
              <a:rPr lang="en-US" dirty="0" smtClean="0"/>
              <a:t> to handle newer larger </a:t>
            </a:r>
            <a:r>
              <a:rPr lang="en-US" dirty="0" err="1" smtClean="0"/>
              <a:t>HDs</a:t>
            </a:r>
            <a:endParaRPr lang="en-US" dirty="0" smtClean="0"/>
          </a:p>
          <a:p>
            <a:r>
              <a:rPr lang="en-US" dirty="0" smtClean="0"/>
              <a:t>Master book record (MBR)</a:t>
            </a:r>
          </a:p>
          <a:p>
            <a:pPr lvl="1"/>
            <a:r>
              <a:rPr lang="en-US" dirty="0" smtClean="0"/>
              <a:t>First block on disk</a:t>
            </a:r>
          </a:p>
          <a:p>
            <a:pPr lvl="1"/>
            <a:r>
              <a:rPr lang="en-US" dirty="0" smtClean="0"/>
              <a:t>Contains boot code and partition table</a:t>
            </a:r>
          </a:p>
          <a:p>
            <a:pPr lvl="1"/>
            <a:r>
              <a:rPr lang="en-US" dirty="0" smtClean="0"/>
              <a:t>Home of “boot viruses”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Few Words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anchor="b" anchorCtr="0">
            <a:noAutofit/>
          </a:bodyPr>
          <a:lstStyle/>
          <a:p>
            <a:r>
              <a:rPr lang="en-US" dirty="0" smtClean="0"/>
              <a:t>Answers..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IF</a:t>
            </a:r>
          </a:p>
          <a:p>
            <a:r>
              <a:rPr lang="en-US" sz="3200" dirty="0" smtClean="0"/>
              <a:t>WHO</a:t>
            </a:r>
          </a:p>
          <a:p>
            <a:r>
              <a:rPr lang="en-US" sz="3200" dirty="0" smtClean="0"/>
              <a:t>WHAT</a:t>
            </a:r>
          </a:p>
          <a:p>
            <a:r>
              <a:rPr lang="en-US" sz="3200" dirty="0" smtClean="0"/>
              <a:t>HOW</a:t>
            </a:r>
          </a:p>
          <a:p>
            <a:r>
              <a:rPr lang="en-US" sz="3200" dirty="0" smtClean="0"/>
              <a:t>WHEN</a:t>
            </a:r>
          </a:p>
          <a:p>
            <a:r>
              <a:rPr lang="en-US" sz="3200" dirty="0" smtClean="0"/>
              <a:t>WHY</a:t>
            </a:r>
          </a:p>
          <a:p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 anchor="b" anchorCtr="0"/>
          <a:lstStyle/>
          <a:p>
            <a:r>
              <a:rPr lang="en-US" dirty="0" smtClean="0"/>
              <a:t>In a way that ..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…is scientific</a:t>
            </a:r>
          </a:p>
          <a:p>
            <a:pPr lvl="1"/>
            <a:r>
              <a:rPr lang="en-US" sz="2800" dirty="0" smtClean="0"/>
              <a:t>Repeatable</a:t>
            </a:r>
          </a:p>
          <a:p>
            <a:pPr lvl="1"/>
            <a:r>
              <a:rPr lang="en-US" sz="2800" dirty="0" smtClean="0"/>
              <a:t>Falsifiable</a:t>
            </a:r>
          </a:p>
          <a:p>
            <a:r>
              <a:rPr lang="en-US" sz="3200" dirty="0" smtClean="0"/>
              <a:t>…can stand in court</a:t>
            </a:r>
          </a:p>
          <a:p>
            <a:endParaRPr lang="en-US" sz="3200" dirty="0" smtClean="0"/>
          </a:p>
          <a:p>
            <a:r>
              <a:rPr lang="en-US" sz="3200" dirty="0" smtClean="0"/>
              <a:t>‏</a:t>
            </a:r>
          </a:p>
          <a:p>
            <a:r>
              <a:rPr lang="en-US" sz="3200" dirty="0" smtClean="0"/>
              <a:t>‏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79054" y="4597302"/>
            <a:ext cx="3735861" cy="13794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But we are not here to discuss law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Partitions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you organize the disk</a:t>
            </a:r>
          </a:p>
          <a:p>
            <a:pPr lvl="1"/>
            <a:r>
              <a:rPr lang="en-US" dirty="0" smtClean="0"/>
              <a:t>E.g., each partition can have a different OS</a:t>
            </a:r>
          </a:p>
          <a:p>
            <a:r>
              <a:rPr lang="en-US" dirty="0" smtClean="0"/>
              <a:t>Maximum number of 4 partitions</a:t>
            </a:r>
          </a:p>
          <a:p>
            <a:r>
              <a:rPr lang="en-US" dirty="0" smtClean="0"/>
              <a:t>Special extended partition</a:t>
            </a:r>
          </a:p>
          <a:p>
            <a:pPr lvl="1"/>
            <a:r>
              <a:rPr lang="en-US" dirty="0" smtClean="0"/>
              <a:t>Takes normal disk space to hold pointers to an unlimited number of partitions</a:t>
            </a:r>
          </a:p>
          <a:p>
            <a:r>
              <a:rPr lang="en-US" dirty="0" smtClean="0"/>
              <a:t>Defined by </a:t>
            </a:r>
            <a:r>
              <a:rPr lang="en-US" b="1" dirty="0" smtClean="0"/>
              <a:t>start </a:t>
            </a:r>
            <a:r>
              <a:rPr lang="en-US" dirty="0" smtClean="0"/>
              <a:t>and </a:t>
            </a:r>
            <a:r>
              <a:rPr lang="en-US" b="1" dirty="0" smtClean="0"/>
              <a:t>end </a:t>
            </a:r>
            <a:r>
              <a:rPr lang="en-US" dirty="0" smtClean="0"/>
              <a:t>sector on disk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9492" y="2642465"/>
            <a:ext cx="8634508" cy="27238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700" b="1" dirty="0" smtClean="0">
                <a:cs typeface="Andale Mono"/>
              </a:rPr>
              <a:t>You can get a list of your partitions using </a:t>
            </a:r>
            <a:r>
              <a:rPr lang="en-US" sz="2700" b="1" dirty="0" err="1" smtClean="0">
                <a:cs typeface="Andale Mono"/>
              </a:rPr>
              <a:t>fdisk</a:t>
            </a:r>
            <a:endParaRPr lang="en-US" sz="2700" b="1" dirty="0" smtClean="0">
              <a:cs typeface="Andale Mono"/>
            </a:endParaRPr>
          </a:p>
          <a:p>
            <a:r>
              <a:rPr lang="en-US" sz="1600" b="1" dirty="0" smtClean="0">
                <a:latin typeface="Andale Mono"/>
                <a:cs typeface="Andale Mono"/>
              </a:rPr>
              <a:t> </a:t>
            </a:r>
          </a:p>
          <a:p>
            <a:r>
              <a:rPr lang="en-US" sz="1600" b="1" dirty="0" smtClean="0">
                <a:latin typeface="Andale Mono"/>
                <a:cs typeface="Andale Mono"/>
              </a:rPr>
              <a:t>Device Boot      Start         End      Blocks   Id  System</a:t>
            </a:r>
          </a:p>
          <a:p>
            <a:r>
              <a:rPr lang="en-US" sz="1600" dirty="0" smtClean="0">
                <a:latin typeface="Andale Mono"/>
                <a:cs typeface="Andale Mono"/>
              </a:rPr>
              <a:t>/dev/sda1   *          63    41961779    20980858+  83  Linux</a:t>
            </a:r>
          </a:p>
          <a:p>
            <a:r>
              <a:rPr lang="en-US" sz="1600" dirty="0" smtClean="0">
                <a:latin typeface="Andale Mono"/>
                <a:cs typeface="Andale Mono"/>
              </a:rPr>
              <a:t>/dev/sda2        41961780    92309489    25173855   82  Linux swap</a:t>
            </a:r>
          </a:p>
          <a:p>
            <a:r>
              <a:rPr lang="en-US" sz="1600" dirty="0" smtClean="0">
                <a:latin typeface="Andale Mono"/>
                <a:cs typeface="Andale Mono"/>
              </a:rPr>
              <a:t>/dev/sda3        92309552   196194303    51942376    5  Extended</a:t>
            </a:r>
          </a:p>
          <a:p>
            <a:r>
              <a:rPr lang="en-US" sz="1600" dirty="0" smtClean="0">
                <a:latin typeface="Andale Mono"/>
                <a:cs typeface="Andale Mono"/>
              </a:rPr>
              <a:t>/dev/sda4       196196095  1953525167   878664536+  83  Linux</a:t>
            </a:r>
          </a:p>
          <a:p>
            <a:r>
              <a:rPr lang="en-US" sz="1600" dirty="0" smtClean="0">
                <a:latin typeface="Andale Mono"/>
                <a:cs typeface="Andale Mono"/>
              </a:rPr>
              <a:t>/dev/sda5        92309553   113290379    10490413+  83  Linux</a:t>
            </a:r>
          </a:p>
          <a:p>
            <a:r>
              <a:rPr lang="en-US" sz="1600" dirty="0" smtClean="0">
                <a:latin typeface="Andale Mono"/>
                <a:cs typeface="Andale Mono"/>
              </a:rPr>
              <a:t>/dev/sda6       113290443   155236094    20972826   83  Linux</a:t>
            </a:r>
          </a:p>
          <a:p>
            <a:r>
              <a:rPr lang="en-US" sz="1600" dirty="0" smtClean="0">
                <a:latin typeface="Andale Mono"/>
                <a:cs typeface="Andale Mono"/>
              </a:rPr>
              <a:t>/dev/sda7       155238400   196194303    20477952   83  Linux</a:t>
            </a:r>
            <a:endParaRPr lang="en-US" sz="1600" dirty="0">
              <a:latin typeface="Andale Mono"/>
              <a:cs typeface="Andale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Files Stored?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399" y="1371600"/>
            <a:ext cx="7772400" cy="2650067"/>
          </a:xfrm>
        </p:spPr>
        <p:txBody>
          <a:bodyPr/>
          <a:lstStyle/>
          <a:p>
            <a:r>
              <a:rPr lang="en-US" dirty="0" smtClean="0"/>
              <a:t>A sector is the smallest area that can be written</a:t>
            </a:r>
          </a:p>
          <a:p>
            <a:r>
              <a:rPr lang="en-US" dirty="0" smtClean="0"/>
              <a:t>Clusters are groups of sectors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30" y="4610424"/>
            <a:ext cx="6791624" cy="6751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07430" y="4610424"/>
            <a:ext cx="5602970" cy="675191"/>
          </a:xfrm>
          <a:prstGeom prst="rect">
            <a:avLst/>
          </a:prstGeom>
          <a:solidFill>
            <a:schemeClr val="accent1">
              <a:lumMod val="75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mona_lisa.jpg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10400" y="4021667"/>
            <a:ext cx="1596561" cy="1263948"/>
            <a:chOff x="7010400" y="4021667"/>
            <a:chExt cx="1596561" cy="1263948"/>
          </a:xfrm>
        </p:grpSpPr>
        <p:sp>
          <p:nvSpPr>
            <p:cNvPr id="9" name="Rectangle 8"/>
            <p:cNvSpPr/>
            <p:nvPr/>
          </p:nvSpPr>
          <p:spPr>
            <a:xfrm>
              <a:off x="7010400" y="4610424"/>
              <a:ext cx="1188654" cy="675191"/>
            </a:xfrm>
            <a:prstGeom prst="rect">
              <a:avLst/>
            </a:prstGeom>
            <a:solidFill>
              <a:srgbClr val="3366FF">
                <a:alpha val="16000"/>
              </a:srgbClr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4021667"/>
              <a:ext cx="1596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Slack space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Slack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unallocated space can hide information</a:t>
            </a:r>
          </a:p>
          <a:p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Un-partitioned space</a:t>
            </a:r>
          </a:p>
          <a:p>
            <a:pPr lvl="1"/>
            <a:r>
              <a:rPr lang="en-US" dirty="0" smtClean="0"/>
              <a:t>Sectors not allocated to files from the FS</a:t>
            </a:r>
          </a:p>
          <a:p>
            <a:pPr lvl="1"/>
            <a:r>
              <a:rPr lang="en-US" dirty="0" smtClean="0"/>
              <a:t>Slack space in a sector that is partially written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Where you will probably spend most of your time</a:t>
            </a:r>
          </a:p>
          <a:p>
            <a:pPr lvl="1"/>
            <a:r>
              <a:rPr lang="en-US" dirty="0" smtClean="0"/>
              <a:t>Home of all files, logs, binaries, downloads, files “recovered” by you, etc.</a:t>
            </a:r>
          </a:p>
          <a:p>
            <a:r>
              <a:rPr lang="en-US" dirty="0" smtClean="0"/>
              <a:t>Each partition hosts its own file system</a:t>
            </a:r>
          </a:p>
          <a:p>
            <a:pPr lvl="1"/>
            <a:r>
              <a:rPr lang="en-US" dirty="0" smtClean="0"/>
              <a:t>Take your pick: FAT, NTFS, ext2, ext3, </a:t>
            </a:r>
            <a:r>
              <a:rPr lang="en-US" dirty="0" err="1" smtClean="0"/>
              <a:t>reiserFS</a:t>
            </a:r>
            <a:r>
              <a:rPr lang="en-US" dirty="0" smtClean="0"/>
              <a:t>, HFS+</a:t>
            </a:r>
          </a:p>
          <a:p>
            <a:r>
              <a:rPr lang="en-US" dirty="0" smtClean="0"/>
              <a:t>You usually create a FS using </a:t>
            </a:r>
            <a:r>
              <a:rPr lang="en-US" b="1" dirty="0" smtClean="0"/>
              <a:t>format (or </a:t>
            </a:r>
            <a:r>
              <a:rPr lang="en-US" b="1" dirty="0" err="1" smtClean="0"/>
              <a:t>mkfs</a:t>
            </a:r>
            <a:r>
              <a:rPr lang="en-US" b="1" dirty="0" smtClean="0"/>
              <a:t> in Unix)</a:t>
            </a:r>
          </a:p>
          <a:p>
            <a:pPr lvl="1"/>
            <a:r>
              <a:rPr lang="en-US" dirty="0" smtClean="0"/>
              <a:t>Not necessarily the way to destroy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Really Ever Erase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No!</a:t>
            </a:r>
          </a:p>
          <a:p>
            <a:pPr lvl="1"/>
            <a:r>
              <a:rPr lang="en-US" dirty="0" smtClean="0"/>
              <a:t>If using magnetic media</a:t>
            </a:r>
          </a:p>
          <a:p>
            <a:r>
              <a:rPr lang="en-US" dirty="0" smtClean="0"/>
              <a:t>Every time you delete something magnetic trails of the written contents remain</a:t>
            </a:r>
          </a:p>
          <a:p>
            <a:pPr lvl="1"/>
            <a:r>
              <a:rPr lang="en-US" dirty="0" smtClean="0"/>
              <a:t>Most likely you’ll be never called to recover data this way</a:t>
            </a:r>
          </a:p>
          <a:p>
            <a:r>
              <a:rPr lang="en-US" dirty="0" smtClean="0"/>
              <a:t>You can make it really hard through secure erase</a:t>
            </a:r>
          </a:p>
          <a:p>
            <a:pPr lvl="1"/>
            <a:r>
              <a:rPr lang="en-US" dirty="0" err="1" smtClean="0"/>
              <a:t>Darik's</a:t>
            </a:r>
            <a:r>
              <a:rPr lang="en-US" dirty="0" smtClean="0"/>
              <a:t> Boot and Nuke (DBAN)</a:t>
            </a:r>
          </a:p>
          <a:p>
            <a:r>
              <a:rPr lang="en-US" dirty="0" smtClean="0"/>
              <a:t>How about solid state drives?</a:t>
            </a:r>
          </a:p>
          <a:p>
            <a:pPr lvl="1"/>
            <a:r>
              <a:rPr lang="en-US" dirty="0" smtClean="0"/>
              <a:t>NAND-based not magnetic</a:t>
            </a:r>
          </a:p>
          <a:p>
            <a:pPr lvl="1"/>
            <a:r>
              <a:rPr lang="en-US" dirty="0" smtClean="0"/>
              <a:t>But still, the answer is </a:t>
            </a:r>
            <a:r>
              <a:rPr lang="en-US" b="1" dirty="0" smtClean="0"/>
              <a:t>no!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399" y="2456890"/>
            <a:ext cx="7772400" cy="1009650"/>
          </a:xfrm>
        </p:spPr>
        <p:txBody>
          <a:bodyPr/>
          <a:lstStyle/>
          <a:p>
            <a:r>
              <a:rPr lang="en-US" dirty="0" smtClean="0"/>
              <a:t>What about memory data?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Organization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 kernel provides services &amp; controls the hardware </a:t>
            </a:r>
          </a:p>
          <a:p>
            <a:r>
              <a:rPr lang="en-US" dirty="0" smtClean="0"/>
              <a:t>User processes interact with the kernel</a:t>
            </a:r>
          </a:p>
          <a:p>
            <a:r>
              <a:rPr lang="en-US" dirty="0" smtClean="0"/>
              <a:t>Both processes and kernel assume a flat memory space</a:t>
            </a:r>
          </a:p>
          <a:p>
            <a:pPr lvl="1"/>
            <a:r>
              <a:rPr lang="en-US" dirty="0" smtClean="0"/>
              <a:t>…but RAM is shared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019520" y="1616678"/>
            <a:ext cx="3922888" cy="4548777"/>
            <a:chOff x="1947334" y="1651000"/>
            <a:chExt cx="3922888" cy="4548777"/>
          </a:xfrm>
        </p:grpSpPr>
        <p:grpSp>
          <p:nvGrpSpPr>
            <p:cNvPr id="12" name="Group 11"/>
            <p:cNvGrpSpPr/>
            <p:nvPr/>
          </p:nvGrpSpPr>
          <p:grpSpPr>
            <a:xfrm>
              <a:off x="1947334" y="2074333"/>
              <a:ext cx="3183468" cy="2610555"/>
              <a:chOff x="1947334" y="2074333"/>
              <a:chExt cx="3183468" cy="261055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947334" y="2074333"/>
                <a:ext cx="959556" cy="1905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r>
                  <a:rPr lang="en-US" dirty="0" smtClean="0"/>
                  <a:t>Process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59290" y="2074333"/>
                <a:ext cx="959556" cy="1905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r>
                  <a:rPr lang="en-US" dirty="0" smtClean="0"/>
                  <a:t>Process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71246" y="2074333"/>
                <a:ext cx="959556" cy="1905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wordArtVert" rtlCol="0" anchor="ctr"/>
              <a:lstStyle/>
              <a:p>
                <a:pPr algn="ctr"/>
                <a:r>
                  <a:rPr lang="en-US" dirty="0" smtClean="0"/>
                  <a:t>Process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947334" y="4078110"/>
                <a:ext cx="3183468" cy="6067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Kernel</a:t>
                </a:r>
                <a:endParaRPr 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366230" y="1651000"/>
              <a:ext cx="2653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Typical OS organization</a:t>
              </a:r>
              <a:endParaRPr lang="en-US" sz="20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47334" y="4854222"/>
              <a:ext cx="3922888" cy="9454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47334" y="4854222"/>
              <a:ext cx="1608666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56000" y="4854222"/>
              <a:ext cx="1155907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11907" y="4854222"/>
              <a:ext cx="418895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28936" y="5415844"/>
              <a:ext cx="1155907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46007" y="5799667"/>
              <a:ext cx="1990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Physical memory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RAM is organized into </a:t>
            </a:r>
            <a:r>
              <a:rPr lang="en-US" b="1" dirty="0" smtClean="0"/>
              <a:t>pages</a:t>
            </a:r>
          </a:p>
          <a:p>
            <a:pPr lvl="1"/>
            <a:r>
              <a:rPr lang="en-US" b="1" dirty="0" smtClean="0"/>
              <a:t>Physical pages </a:t>
            </a:r>
            <a:r>
              <a:rPr lang="en-US" dirty="0" smtClean="0"/>
              <a:t>are frequently 4K</a:t>
            </a:r>
          </a:p>
          <a:p>
            <a:r>
              <a:rPr lang="en-US" dirty="0" smtClean="0"/>
              <a:t>The kernel manages these pages</a:t>
            </a:r>
          </a:p>
          <a:p>
            <a:pPr lvl="1"/>
            <a:r>
              <a:rPr lang="en-US" dirty="0" smtClean="0"/>
              <a:t>Pages are given to processes that need them</a:t>
            </a:r>
          </a:p>
          <a:p>
            <a:r>
              <a:rPr lang="en-US" dirty="0" smtClean="0"/>
              <a:t>The CPU performs address translation</a:t>
            </a:r>
          </a:p>
          <a:p>
            <a:pPr lvl="1"/>
            <a:r>
              <a:rPr lang="en-US" b="1" dirty="0" smtClean="0"/>
              <a:t>Virtual pages </a:t>
            </a:r>
            <a:r>
              <a:rPr lang="en-US" dirty="0" smtClean="0"/>
              <a:t>given to a process are mapped to physical pages</a:t>
            </a:r>
          </a:p>
          <a:p>
            <a:pPr lvl="1"/>
            <a:r>
              <a:rPr lang="en-US" dirty="0" smtClean="0"/>
              <a:t>Allows for the illusion of a flat continuous address space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Paging/Swapping to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 is never enough!</a:t>
            </a:r>
          </a:p>
          <a:p>
            <a:r>
              <a:rPr lang="en-US" dirty="0" smtClean="0"/>
              <a:t>Virtual memory can be larger than physical</a:t>
            </a:r>
          </a:p>
          <a:p>
            <a:r>
              <a:rPr lang="en-US" dirty="0" smtClean="0"/>
              <a:t>Memory pages that are not needed are saved to disk</a:t>
            </a:r>
          </a:p>
          <a:p>
            <a:pPr lvl="1"/>
            <a:r>
              <a:rPr lang="en-US" dirty="0" smtClean="0"/>
              <a:t>E.g., memory pages not used recently</a:t>
            </a:r>
          </a:p>
          <a:p>
            <a:r>
              <a:rPr lang="en-US" dirty="0" smtClean="0"/>
              <a:t>The OS kernel manages this process </a:t>
            </a:r>
          </a:p>
          <a:p>
            <a:pPr lvl="1"/>
            <a:r>
              <a:rPr lang="en-US" dirty="0" smtClean="0"/>
              <a:t>Keep lists of free/used physical pages</a:t>
            </a:r>
          </a:p>
          <a:p>
            <a:pPr lvl="1"/>
            <a:r>
              <a:rPr lang="en-US" dirty="0" smtClean="0"/>
              <a:t>Keep track of pages swapped to 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I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Unallocated memory contents can be also </a:t>
            </a:r>
            <a:r>
              <a:rPr lang="en-US" b="1" dirty="0" smtClean="0"/>
              <a:t>recovered</a:t>
            </a:r>
          </a:p>
          <a:p>
            <a:pPr lvl="1"/>
            <a:r>
              <a:rPr lang="en-US" dirty="0" smtClean="0"/>
              <a:t>Contents can still be in physical RAM</a:t>
            </a:r>
          </a:p>
          <a:p>
            <a:pPr lvl="1"/>
            <a:r>
              <a:rPr lang="en-US" dirty="0" smtClean="0"/>
              <a:t>…or the swap file</a:t>
            </a:r>
          </a:p>
          <a:p>
            <a:pPr lvl="1"/>
            <a:r>
              <a:rPr lang="en-US" dirty="0" smtClean="0"/>
              <a:t>Very fragile!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Forensics Used For?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55565" y="1509173"/>
            <a:ext cx="6754168" cy="1686665"/>
            <a:chOff x="1160541" y="1509173"/>
            <a:chExt cx="6754168" cy="1686665"/>
          </a:xfrm>
        </p:grpSpPr>
        <p:sp>
          <p:nvSpPr>
            <p:cNvPr id="9" name="Rectangle 8"/>
            <p:cNvSpPr/>
            <p:nvPr/>
          </p:nvSpPr>
          <p:spPr>
            <a:xfrm>
              <a:off x="1160541" y="1509174"/>
              <a:ext cx="2917326" cy="16866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Crime, corporate, or institutional investigations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77867" y="1509173"/>
              <a:ext cx="3836841" cy="64699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Research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77868" y="2156163"/>
              <a:ext cx="3836841" cy="10396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Damage assessment and post-mortem analysis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62060" y="3334761"/>
            <a:ext cx="6941179" cy="3021589"/>
            <a:chOff x="914400" y="3334761"/>
            <a:chExt cx="6941179" cy="3021589"/>
          </a:xfrm>
        </p:grpSpPr>
        <p:sp>
          <p:nvSpPr>
            <p:cNvPr id="13" name="Content Placeholder 8"/>
            <p:cNvSpPr txBox="1">
              <a:spLocks/>
            </p:cNvSpPr>
            <p:nvPr/>
          </p:nvSpPr>
          <p:spPr bwMode="auto">
            <a:xfrm>
              <a:off x="914400" y="3334761"/>
              <a:ext cx="3293983" cy="302158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Fraud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Drug trafficking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Child pornography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Espionage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Cyber-attacks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Content Placeholder 8"/>
            <p:cNvSpPr txBox="1">
              <a:spLocks/>
            </p:cNvSpPr>
            <p:nvPr/>
          </p:nvSpPr>
          <p:spPr bwMode="auto">
            <a:xfrm>
              <a:off x="4561596" y="3334761"/>
              <a:ext cx="3293983" cy="302158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2800" dirty="0"/>
                <a:t>Copyright </a:t>
              </a:r>
              <a:r>
                <a:rPr lang="en-US" sz="2800" dirty="0" smtClean="0"/>
                <a:t>infringement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lang="en-US" sz="2800" dirty="0" smtClean="0"/>
                <a:t>Discover what was lost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lang="en-US" sz="2800" dirty="0" smtClean="0"/>
                <a:t>Recover deleted data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lang="en-US" sz="2800" dirty="0" smtClean="0"/>
                <a:t>Discover entry point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Binaries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31675" y="1760477"/>
            <a:ext cx="2049463" cy="41371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69329" y="1340845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Reconstructed process image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631675" y="4262869"/>
            <a:ext cx="2049463" cy="8173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.text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31675" y="3288319"/>
            <a:ext cx="2049463" cy="8173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4110" y="5528265"/>
            <a:ext cx="81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4110" y="1760477"/>
            <a:ext cx="75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0xbf…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31675" y="1798202"/>
            <a:ext cx="2049463" cy="8173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31675" y="5130533"/>
            <a:ext cx="204946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constants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44040" y="2703543"/>
            <a:ext cx="958916" cy="584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444040" y="4262869"/>
            <a:ext cx="1039668" cy="5847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Code</a:t>
            </a:r>
            <a:endParaRPr lang="en-US" sz="32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681138" y="2206885"/>
            <a:ext cx="1762902" cy="3108314"/>
            <a:chOff x="3681138" y="2206885"/>
            <a:chExt cx="1762902" cy="3108314"/>
          </a:xfrm>
        </p:grpSpPr>
        <p:cxnSp>
          <p:nvCxnSpPr>
            <p:cNvPr id="20" name="Straight Arrow Connector 19"/>
            <p:cNvCxnSpPr>
              <a:stCxn id="16" idx="1"/>
              <a:endCxn id="11" idx="3"/>
            </p:cNvCxnSpPr>
            <p:nvPr/>
          </p:nvCxnSpPr>
          <p:spPr>
            <a:xfrm rot="10800000">
              <a:off x="3681138" y="2206885"/>
              <a:ext cx="1762902" cy="7890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6" idx="1"/>
              <a:endCxn id="8" idx="3"/>
            </p:cNvCxnSpPr>
            <p:nvPr/>
          </p:nvCxnSpPr>
          <p:spPr>
            <a:xfrm rot="10800000" flipV="1">
              <a:off x="3681138" y="2995931"/>
              <a:ext cx="1762902" cy="7010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6" idx="1"/>
              <a:endCxn id="7" idx="3"/>
            </p:cNvCxnSpPr>
            <p:nvPr/>
          </p:nvCxnSpPr>
          <p:spPr>
            <a:xfrm rot="10800000" flipV="1">
              <a:off x="3681138" y="2995931"/>
              <a:ext cx="1762902" cy="16756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2" idx="3"/>
            </p:cNvCxnSpPr>
            <p:nvPr/>
          </p:nvCxnSpPr>
          <p:spPr>
            <a:xfrm rot="5400000">
              <a:off x="3402955" y="3274114"/>
              <a:ext cx="2319268" cy="17629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7" idx="1"/>
              <a:endCxn id="11" idx="3"/>
            </p:cNvCxnSpPr>
            <p:nvPr/>
          </p:nvCxnSpPr>
          <p:spPr>
            <a:xfrm rot="10800000">
              <a:off x="3681138" y="2206885"/>
              <a:ext cx="1762902" cy="23483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7" idx="1"/>
              <a:endCxn id="8" idx="3"/>
            </p:cNvCxnSpPr>
            <p:nvPr/>
          </p:nvCxnSpPr>
          <p:spPr>
            <a:xfrm rot="10800000">
              <a:off x="3681138" y="3697001"/>
              <a:ext cx="1762902" cy="8582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7" idx="3"/>
            </p:cNvCxnSpPr>
            <p:nvPr/>
          </p:nvCxnSpPr>
          <p:spPr>
            <a:xfrm rot="10800000" flipV="1">
              <a:off x="3681138" y="4555257"/>
              <a:ext cx="1762902" cy="1162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4516679" y="5130533"/>
            <a:ext cx="3934058" cy="10411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Understanding what an arbitrary malware does has been the subject of research for a long time!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14399" y="2456890"/>
            <a:ext cx="7772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lkboard"/>
                <a:ea typeface="+mj-ea"/>
                <a:cs typeface="Chalkboard"/>
              </a:rPr>
              <a:t>This course will focus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halkboard"/>
                <a:ea typeface="+mj-ea"/>
                <a:cs typeface="Chalkboard"/>
              </a:rPr>
              <a:t> on the analysis phase of forensics!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halkboard"/>
              <a:ea typeface="+mj-ea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Slides will be made available online</a:t>
            </a:r>
          </a:p>
          <a:p>
            <a:r>
              <a:rPr lang="en-US" dirty="0" smtClean="0"/>
              <a:t>No textbooks required</a:t>
            </a:r>
          </a:p>
          <a:p>
            <a:r>
              <a:rPr lang="en-US" dirty="0" smtClean="0"/>
              <a:t>However, the following can be useful</a:t>
            </a:r>
          </a:p>
          <a:p>
            <a:pPr lvl="1"/>
            <a:r>
              <a:rPr lang="en-US" dirty="0" smtClean="0"/>
              <a:t>Keith J. Jones, Richard </a:t>
            </a:r>
            <a:r>
              <a:rPr lang="en-US" dirty="0" err="1" smtClean="0"/>
              <a:t>Bejtlich</a:t>
            </a:r>
            <a:r>
              <a:rPr lang="en-US" dirty="0" smtClean="0"/>
              <a:t>, Curtis W. Rose, Dan Farmer, </a:t>
            </a:r>
            <a:r>
              <a:rPr lang="en-US" dirty="0" err="1" smtClean="0"/>
              <a:t>Wietse</a:t>
            </a:r>
            <a:r>
              <a:rPr lang="en-US" dirty="0" smtClean="0"/>
              <a:t> </a:t>
            </a:r>
            <a:r>
              <a:rPr lang="en-US" dirty="0" err="1" smtClean="0"/>
              <a:t>Venema</a:t>
            </a:r>
            <a:r>
              <a:rPr lang="en-US" dirty="0" smtClean="0"/>
              <a:t>, Brian Carrier, Computer Forensics Library Boxed Set (contains </a:t>
            </a:r>
            <a:r>
              <a:rPr lang="en-US" b="1" dirty="0" smtClean="0"/>
              <a:t>Forensic Discovery</a:t>
            </a:r>
            <a:r>
              <a:rPr lang="en-US" dirty="0" smtClean="0"/>
              <a:t>, </a:t>
            </a:r>
            <a:r>
              <a:rPr lang="en-US" b="1" dirty="0" smtClean="0"/>
              <a:t>Real Digital Forensics</a:t>
            </a:r>
            <a:r>
              <a:rPr lang="en-US" dirty="0" smtClean="0"/>
              <a:t>, and </a:t>
            </a:r>
            <a:r>
              <a:rPr lang="en-US" b="1" dirty="0" smtClean="0"/>
              <a:t>File System Forensic Analysis</a:t>
            </a:r>
            <a:r>
              <a:rPr lang="en-US" dirty="0" smtClean="0"/>
              <a:t>), Addison-Wesley Professional</a:t>
            </a:r>
          </a:p>
          <a:p>
            <a:pPr lvl="1"/>
            <a:r>
              <a:rPr lang="en-US" dirty="0" smtClean="0"/>
              <a:t>Chris Eagle, </a:t>
            </a:r>
            <a:r>
              <a:rPr lang="en-US" b="1" dirty="0" smtClean="0"/>
              <a:t>The IDA Pro Book: The Unofficial Guide to the World's Most Popular </a:t>
            </a:r>
            <a:r>
              <a:rPr lang="en-US" b="1" dirty="0" err="1" smtClean="0"/>
              <a:t>Disassembler</a:t>
            </a:r>
            <a:r>
              <a:rPr lang="en-US" dirty="0" smtClean="0"/>
              <a:t>, No Starch Press</a:t>
            </a:r>
          </a:p>
          <a:p>
            <a:pPr lvl="1"/>
            <a:r>
              <a:rPr lang="en-US" dirty="0" smtClean="0"/>
              <a:t>Warren G. Kruse II, Jay G. </a:t>
            </a:r>
            <a:r>
              <a:rPr lang="en-US" dirty="0" err="1" smtClean="0"/>
              <a:t>Heiser</a:t>
            </a:r>
            <a:r>
              <a:rPr lang="en-US" dirty="0" smtClean="0"/>
              <a:t>, </a:t>
            </a:r>
            <a:r>
              <a:rPr lang="en-US" b="1" dirty="0" smtClean="0"/>
              <a:t>Computer Forensics: Incident Response Essentials</a:t>
            </a:r>
            <a:r>
              <a:rPr lang="en-US" dirty="0" smtClean="0"/>
              <a:t>, Addison-Wesley Professional (This could be of particular interest to students interested in forensics and law enforcement)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good news, no final exam</a:t>
            </a:r>
          </a:p>
          <a:p>
            <a:r>
              <a:rPr lang="en-US" dirty="0" smtClean="0"/>
              <a:t>Class participation is appreciated 10%</a:t>
            </a:r>
          </a:p>
          <a:p>
            <a:r>
              <a:rPr lang="en-US" dirty="0" smtClean="0"/>
              <a:t>Homework assignments 30%</a:t>
            </a:r>
          </a:p>
          <a:p>
            <a:pPr lvl="1"/>
            <a:r>
              <a:rPr lang="en-US" dirty="0" smtClean="0"/>
              <a:t>Will be given in class</a:t>
            </a:r>
          </a:p>
          <a:p>
            <a:r>
              <a:rPr lang="en-US" dirty="0" smtClean="0"/>
              <a:t>Project 40%</a:t>
            </a:r>
          </a:p>
          <a:p>
            <a:pPr lvl="1"/>
            <a:r>
              <a:rPr lang="en-US" dirty="0" smtClean="0"/>
              <a:t>Write a proposal (present it on 3/5/2013)</a:t>
            </a:r>
          </a:p>
          <a:p>
            <a:pPr lvl="1"/>
            <a:r>
              <a:rPr lang="en-US" dirty="0" smtClean="0"/>
              <a:t>Work on the project	</a:t>
            </a:r>
          </a:p>
          <a:p>
            <a:pPr lvl="1"/>
            <a:r>
              <a:rPr lang="en-US" dirty="0" smtClean="0"/>
              <a:t>Write a paper (present results on 5/7/2013)</a:t>
            </a:r>
          </a:p>
          <a:p>
            <a:r>
              <a:rPr lang="en-US" dirty="0" smtClean="0"/>
              <a:t>In-class presentations 20%</a:t>
            </a:r>
          </a:p>
          <a:p>
            <a:pPr lvl="1"/>
            <a:r>
              <a:rPr lang="en-US" dirty="0" smtClean="0"/>
              <a:t>Read a related paper and present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Up-to-date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all information is available on the web</a:t>
            </a:r>
          </a:p>
          <a:p>
            <a:pPr lvl="1"/>
            <a:r>
              <a:rPr lang="en-US" dirty="0" smtClean="0">
                <a:hlinkClick r:id="rId2"/>
              </a:rPr>
              <a:t>https://www.cs.stevens.edu/~gportoka/host_forensics.html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For everything else use </a:t>
            </a:r>
            <a:r>
              <a:rPr lang="en-US" dirty="0" err="1" smtClean="0"/>
              <a:t>moodle</a:t>
            </a:r>
            <a:endParaRPr lang="en-US" dirty="0" smtClean="0"/>
          </a:p>
          <a:p>
            <a:pPr lvl="1"/>
            <a:r>
              <a:rPr lang="en-US" dirty="0" smtClean="0"/>
              <a:t>E.g., Submitting </a:t>
            </a:r>
            <a:r>
              <a:rPr lang="en-US" dirty="0" err="1" smtClean="0"/>
              <a:t>homeworks</a:t>
            </a:r>
            <a:r>
              <a:rPr lang="en-US" dirty="0" smtClean="0"/>
              <a:t> and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here to learn</a:t>
            </a:r>
          </a:p>
          <a:p>
            <a:r>
              <a:rPr lang="en-US" dirty="0" smtClean="0"/>
              <a:t>There is plenty of material online that can help you with the course</a:t>
            </a:r>
          </a:p>
          <a:p>
            <a:r>
              <a:rPr lang="en-US" b="1" dirty="0" smtClean="0"/>
              <a:t>Do you own homework and project</a:t>
            </a:r>
          </a:p>
          <a:p>
            <a:r>
              <a:rPr lang="en-US" dirty="0" smtClean="0"/>
              <a:t>There is no final, so cheating on these </a:t>
            </a:r>
            <a:r>
              <a:rPr lang="en-US" b="1" dirty="0" smtClean="0"/>
              <a:t>will fail you</a:t>
            </a:r>
          </a:p>
          <a:p>
            <a:r>
              <a:rPr lang="en-US" dirty="0" smtClean="0"/>
              <a:t>Ask for help, but don’t overdo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Names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Forensics analysis</a:t>
            </a:r>
          </a:p>
          <a:p>
            <a:pPr lvl="1"/>
            <a:r>
              <a:rPr lang="en-US" dirty="0" smtClean="0"/>
              <a:t>Refers to cases where a “real” crime has occurred</a:t>
            </a:r>
          </a:p>
          <a:p>
            <a:pPr lvl="1"/>
            <a:r>
              <a:rPr lang="en-US" dirty="0" smtClean="0"/>
              <a:t>It’s primary goal is to uncover information</a:t>
            </a:r>
          </a:p>
          <a:p>
            <a:r>
              <a:rPr lang="en-US" dirty="0" smtClean="0"/>
              <a:t>Incident response</a:t>
            </a:r>
          </a:p>
          <a:p>
            <a:pPr lvl="1"/>
            <a:r>
              <a:rPr lang="en-US" dirty="0" smtClean="0"/>
              <a:t>Refers to cases where the computer has been the victim</a:t>
            </a:r>
          </a:p>
          <a:p>
            <a:pPr lvl="1"/>
            <a:r>
              <a:rPr lang="en-US" dirty="0" smtClean="0"/>
              <a:t>It’s primary goal is to answer how and who?</a:t>
            </a:r>
          </a:p>
          <a:p>
            <a:pPr lvl="1"/>
            <a:r>
              <a:rPr lang="en-US" dirty="0" smtClean="0"/>
              <a:t>Ideally to also provide a solution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 Fraud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forensics_fraud_pc_seiz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11" y="1537624"/>
            <a:ext cx="6177038" cy="4988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386" y="1363690"/>
            <a:ext cx="7179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hlinkClick r:id="rId3"/>
              </a:rPr>
              <a:t>http://valley.newhavenindependent.org/archives/entry/state_police_seize_computer_from_shelton_finance_department/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2972411" y="2079555"/>
            <a:ext cx="5289464" cy="18283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 the police got the computer.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Isn’t that enough?</a:t>
            </a:r>
          </a:p>
          <a:p>
            <a:pPr algn="ctr"/>
            <a:r>
              <a:rPr lang="en-US" sz="2400" dirty="0" smtClean="0"/>
              <a:t> Where are the forensics?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 Cyber-attacks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stuxnet_takes_out_centrifu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879" y="1876232"/>
            <a:ext cx="4035526" cy="4480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1671" y="1465459"/>
            <a:ext cx="2787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3"/>
              </a:rPr>
              <a:t>http://</a:t>
            </a:r>
            <a:r>
              <a:rPr lang="en-US" sz="1100" dirty="0" err="1" smtClean="0">
                <a:hlinkClick r:id="rId3"/>
              </a:rPr>
              <a:t>www.geekosystem.com/stuxnet</a:t>
            </a:r>
            <a:r>
              <a:rPr lang="en-US" sz="1100" dirty="0" smtClean="0">
                <a:hlinkClick r:id="rId3"/>
              </a:rPr>
              <a:t>-story/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1871995" y="2442432"/>
            <a:ext cx="5426459" cy="249825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Guess how we learned what </a:t>
            </a:r>
            <a:r>
              <a:rPr lang="en-US" sz="2400" dirty="0" err="1" smtClean="0"/>
              <a:t>Stuxnet</a:t>
            </a:r>
            <a:r>
              <a:rPr lang="en-US" sz="2400" dirty="0" smtClean="0"/>
              <a:t> was doing?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And stick around till the end of the semester to learn more about the most advanced wor</a:t>
            </a:r>
            <a:r>
              <a:rPr lang="en-US" sz="2400" dirty="0"/>
              <a:t>m</a:t>
            </a:r>
            <a:r>
              <a:rPr lang="en-US" sz="2400" dirty="0" smtClean="0"/>
              <a:t> to-date.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Example: Malware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BE48D-963B-4D44-988A-C4B75755FC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9613" y="1465459"/>
            <a:ext cx="64427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2"/>
              </a:rPr>
              <a:t>http://news.cnet.com/8301-1009_3-57557434-83/zeus-botnet-steals-$47m-from-european-bank-customers/</a:t>
            </a:r>
            <a:endParaRPr lang="en-US" sz="1100" dirty="0"/>
          </a:p>
        </p:txBody>
      </p:sp>
      <p:pic>
        <p:nvPicPr>
          <p:cNvPr id="7" name="Picture 6" descr="zeus_becomes_eurograb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807" y="1726439"/>
            <a:ext cx="5082400" cy="480532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19807" y="2554086"/>
            <a:ext cx="5426459" cy="249825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Anti-virus companies need to understand malware to create “remedies”.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How? Through forensics analysis!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tevens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stevens.thmx</Template>
  <TotalTime>4635</TotalTime>
  <Words>2666</Words>
  <Application>Microsoft Macintosh PowerPoint</Application>
  <PresentationFormat>On-screen Show (4:3)</PresentationFormat>
  <Paragraphs>500</Paragraphs>
  <Slides>56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stevens</vt:lpstr>
      <vt:lpstr>CS 695 Host Forensics: Introduction</vt:lpstr>
      <vt:lpstr>Overview</vt:lpstr>
      <vt:lpstr>Computer Forensics</vt:lpstr>
      <vt:lpstr>In a Few Words</vt:lpstr>
      <vt:lpstr>What Are Forensics Used For?</vt:lpstr>
      <vt:lpstr>Two Names</vt:lpstr>
      <vt:lpstr>For Example: Fraud</vt:lpstr>
      <vt:lpstr>For Example: Cyber-attacks</vt:lpstr>
      <vt:lpstr>For Example: Malware</vt:lpstr>
      <vt:lpstr>The Forensics Process</vt:lpstr>
      <vt:lpstr>The Three As</vt:lpstr>
      <vt:lpstr>Acquiring the evidence</vt:lpstr>
      <vt:lpstr>Where Can We Find Evidence?</vt:lpstr>
      <vt:lpstr>Things to Keep in Mind</vt:lpstr>
      <vt:lpstr>Data “Spoils” Easily</vt:lpstr>
      <vt:lpstr>Order of Volatility</vt:lpstr>
      <vt:lpstr>Consider the Following</vt:lpstr>
      <vt:lpstr>The Easy Path</vt:lpstr>
      <vt:lpstr>Preserve the Evidence</vt:lpstr>
      <vt:lpstr>Make a Clone (or More)</vt:lpstr>
      <vt:lpstr>Make Sure You Have Enough Time</vt:lpstr>
      <vt:lpstr>Live Booting</vt:lpstr>
      <vt:lpstr>Sending An Image Over the Network</vt:lpstr>
      <vt:lpstr>The Hard Path</vt:lpstr>
      <vt:lpstr>Information of Interest</vt:lpstr>
      <vt:lpstr>Collecting Volatile Information</vt:lpstr>
      <vt:lpstr>Forensic Procedures</vt:lpstr>
      <vt:lpstr>Authenticate the evidence</vt:lpstr>
      <vt:lpstr>Integrity of the Evidence</vt:lpstr>
      <vt:lpstr>Hashes</vt:lpstr>
      <vt:lpstr>Analyze the evidence</vt:lpstr>
      <vt:lpstr>What Will You Need?</vt:lpstr>
      <vt:lpstr>Technical Awareness</vt:lpstr>
      <vt:lpstr>Layers and Illusions</vt:lpstr>
      <vt:lpstr>Layers and Illusions</vt:lpstr>
      <vt:lpstr>Layers and Illusions</vt:lpstr>
      <vt:lpstr>Disk Controller</vt:lpstr>
      <vt:lpstr>Hard Disk Geometry</vt:lpstr>
      <vt:lpstr>Disk Organization</vt:lpstr>
      <vt:lpstr>Disk Partitions</vt:lpstr>
      <vt:lpstr>How Are Files Stored?</vt:lpstr>
      <vt:lpstr>Slack Space</vt:lpstr>
      <vt:lpstr>The File System</vt:lpstr>
      <vt:lpstr>Can You Really Ever Erase Data?</vt:lpstr>
      <vt:lpstr>What about memory data?</vt:lpstr>
      <vt:lpstr>Memory Organization</vt:lpstr>
      <vt:lpstr>Virtual Memory</vt:lpstr>
      <vt:lpstr>Paging/Swapping to Disk</vt:lpstr>
      <vt:lpstr>Why Should I Care?</vt:lpstr>
      <vt:lpstr>Analyzing Binaries</vt:lpstr>
      <vt:lpstr>Slide 51</vt:lpstr>
      <vt:lpstr>Logistics</vt:lpstr>
      <vt:lpstr>Material</vt:lpstr>
      <vt:lpstr>Grading</vt:lpstr>
      <vt:lpstr>Stay Up-to-date </vt:lpstr>
      <vt:lpstr>Conduct</vt:lpstr>
    </vt:vector>
  </TitlesOfParts>
  <Manager/>
  <Company>Stevens Institute of Technology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Host Forensics: Introduction</dc:title>
  <dc:subject/>
  <dc:creator>George Portokalidis</dc:creator>
  <cp:keywords/>
  <dc:description/>
  <cp:lastModifiedBy>George Portokalidis</cp:lastModifiedBy>
  <cp:revision>143</cp:revision>
  <dcterms:created xsi:type="dcterms:W3CDTF">2013-01-16T04:24:41Z</dcterms:created>
  <dcterms:modified xsi:type="dcterms:W3CDTF">2013-01-16T04:25:43Z</dcterms:modified>
  <cp:category/>
</cp:coreProperties>
</file>