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notesSlides/notesSlide8.xml" ContentType="application/vnd.openxmlformats-officedocument.presentationml.notesSlide+xml"/>
  <Override PartName="/ppt/slides/slide12.xml" ContentType="application/vnd.openxmlformats-officedocument.presentationml.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96" r:id="rId1"/>
  </p:sldMasterIdLst>
  <p:notesMasterIdLst>
    <p:notesMasterId r:id="rId53"/>
  </p:notesMasterIdLst>
  <p:handoutMasterIdLst>
    <p:handoutMasterId r:id="rId54"/>
  </p:handout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9" r:id="rId16"/>
    <p:sldId id="280" r:id="rId17"/>
    <p:sldId id="281" r:id="rId18"/>
    <p:sldId id="282" r:id="rId19"/>
    <p:sldId id="273" r:id="rId20"/>
    <p:sldId id="271" r:id="rId21"/>
    <p:sldId id="272" r:id="rId22"/>
    <p:sldId id="274" r:id="rId23"/>
    <p:sldId id="275" r:id="rId24"/>
    <p:sldId id="276" r:id="rId25"/>
    <p:sldId id="283" r:id="rId26"/>
    <p:sldId id="284" r:id="rId27"/>
    <p:sldId id="285" r:id="rId28"/>
    <p:sldId id="286" r:id="rId29"/>
    <p:sldId id="287" r:id="rId30"/>
    <p:sldId id="295" r:id="rId31"/>
    <p:sldId id="288" r:id="rId32"/>
    <p:sldId id="289" r:id="rId33"/>
    <p:sldId id="290" r:id="rId34"/>
    <p:sldId id="291" r:id="rId35"/>
    <p:sldId id="293" r:id="rId36"/>
    <p:sldId id="292" r:id="rId37"/>
    <p:sldId id="294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George Portokalidis" initials="G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12" y="-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commentAuthors" Target="commentAuthors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13-01-21T18:34:17.19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64DE-F431-6A44-B630-4961D9FB5020}" type="datetimeFigureOut">
              <a:rPr lang="en-US" smtClean="0"/>
              <a:pPr/>
              <a:t>1/22/13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1C1C-0523-E544-9169-066784455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3F8B0-B359-ED42-B388-C0362AA544FB}" type="datetimeFigureOut">
              <a:rPr lang="en-US" smtClean="0"/>
              <a:pPr/>
              <a:t>1/22/13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6B9C5-1D61-344E-AA60-FE910F550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the file system it’s impossible to tell if nulls are read because of a hole or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Still some data may not be copied. E.g., blocks marked</a:t>
            </a:r>
            <a:r>
              <a:rPr lang="en-US" baseline="0" dirty="0" smtClean="0"/>
              <a:t> as bad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wont find</a:t>
            </a:r>
            <a:r>
              <a:rPr lang="en-US" baseline="0" dirty="0" smtClean="0"/>
              <a:t> any useful access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Actually these are not connections</a:t>
            </a:r>
            <a:r>
              <a:rPr lang="en-US" baseline="0" dirty="0" smtClean="0"/>
              <a:t> but scans.</a:t>
            </a:r>
          </a:p>
          <a:p>
            <a:r>
              <a:rPr lang="en-US" dirty="0" smtClean="0"/>
              <a:t>When </a:t>
            </a:r>
            <a:r>
              <a:rPr lang="en-US" sz="1200" dirty="0" smtClean="0">
                <a:latin typeface="Andale Mono"/>
                <a:cs typeface="Andale Mono"/>
              </a:rPr>
              <a:t>192.168.0.1 was investigated, and more evidence found. What</a:t>
            </a:r>
            <a:r>
              <a:rPr lang="en-US" sz="1200" baseline="0" dirty="0" smtClean="0">
                <a:latin typeface="Andale Mono"/>
                <a:cs typeface="Andale Mono"/>
              </a:rPr>
              <a:t> could that evidence be? Other files, </a:t>
            </a:r>
            <a:r>
              <a:rPr lang="en-US" sz="1200" baseline="0" dirty="0" smtClean="0">
                <a:latin typeface="Andale Mono"/>
                <a:cs typeface="Andale Mono"/>
              </a:rPr>
              <a:t>a </a:t>
            </a:r>
            <a:r>
              <a:rPr lang="en-US" sz="1200" baseline="0" dirty="0" smtClean="0">
                <a:latin typeface="Andale Mono"/>
                <a:cs typeface="Andale Mono"/>
              </a:rPr>
              <a:t>bug advisory for bind, etc.</a:t>
            </a:r>
          </a:p>
          <a:p>
            <a:r>
              <a:rPr lang="en-US" sz="1200" baseline="0" dirty="0" smtClean="0">
                <a:latin typeface="Andale Mono"/>
                <a:cs typeface="Andale Mono"/>
              </a:rPr>
              <a:t>When you know something is wrong, it’s easier to find evidence. Also, why the network logs did not  give away the attack earlier.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6B9C5-1D61-344E-AA60-FE910F55094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74676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7150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090987"/>
            <a:ext cx="7580313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362200"/>
            <a:ext cx="75803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571499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94760" cy="727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354371"/>
            <a:ext cx="3794760" cy="390514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47800"/>
            <a:ext cx="3794760" cy="7159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54370"/>
            <a:ext cx="3794760" cy="389402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6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" cy="5778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3679"/>
            <a:ext cx="7772400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399" y="1371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687" y="63563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4C798A7-B5F9-F24E-9672-B08B85594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euthkit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Digging for Information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CS-695 Host Forensics</a:t>
            </a:r>
          </a:p>
          <a:p>
            <a:r>
              <a:rPr lang="en-US" dirty="0" smtClean="0"/>
              <a:t>Georgios Portokalidis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 Crumbs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34906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did the </a:t>
            </a:r>
            <a:r>
              <a:rPr lang="en-US" i="1" dirty="0" err="1" smtClean="0"/>
              <a:t>ssh</a:t>
            </a:r>
            <a:r>
              <a:rPr lang="en-US" i="1" dirty="0" smtClean="0"/>
              <a:t> </a:t>
            </a:r>
            <a:r>
              <a:rPr lang="en-US" dirty="0" smtClean="0"/>
              <a:t>server get there?</a:t>
            </a:r>
          </a:p>
          <a:p>
            <a:r>
              <a:rPr lang="en-US" dirty="0" smtClean="0"/>
              <a:t>Look at the network</a:t>
            </a:r>
          </a:p>
          <a:p>
            <a:pPr lvl="1"/>
            <a:r>
              <a:rPr lang="en-US" dirty="0" smtClean="0"/>
              <a:t>Storing raw data is expensive</a:t>
            </a:r>
          </a:p>
          <a:p>
            <a:pPr lvl="1"/>
            <a:r>
              <a:rPr lang="en-US" dirty="0" smtClean="0"/>
              <a:t>Even summarized can be expensive</a:t>
            </a:r>
          </a:p>
          <a:p>
            <a:pPr lvl="2"/>
            <a:r>
              <a:rPr lang="en-US" dirty="0" smtClean="0"/>
              <a:t>E.g., Argus and </a:t>
            </a:r>
            <a:r>
              <a:rPr lang="en-US" dirty="0" err="1" smtClean="0"/>
              <a:t>Netflow</a:t>
            </a:r>
            <a:r>
              <a:rPr lang="en-US" dirty="0" smtClean="0"/>
              <a:t> (Audit Record Generation and Utilization System)</a:t>
            </a:r>
          </a:p>
          <a:p>
            <a:pPr lvl="1"/>
            <a:r>
              <a:rPr lang="en-US" dirty="0" smtClean="0"/>
              <a:t>Look for TCP flows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70667" y="53702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34495" y="4681251"/>
            <a:ext cx="6947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ndale Mono"/>
                <a:cs typeface="Andale Mono"/>
              </a:rPr>
              <a:t>Jul 19 2001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start    end        proto   source           destination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==============================================================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16:30:47-16:47:16    </a:t>
            </a:r>
            <a:r>
              <a:rPr lang="en-US" sz="1400" dirty="0" err="1" smtClean="0">
                <a:latin typeface="Andale Mono"/>
                <a:cs typeface="Andale Mono"/>
              </a:rPr>
              <a:t>tcp</a:t>
            </a:r>
            <a:r>
              <a:rPr lang="en-US" sz="1400" dirty="0" smtClean="0">
                <a:latin typeface="Andale Mono"/>
                <a:cs typeface="Andale Mono"/>
              </a:rPr>
              <a:t>   10.0.0.1.1023    192.168.0.1.33332 </a:t>
            </a:r>
            <a:endParaRPr lang="en-US" sz="1400" dirty="0">
              <a:latin typeface="Andale Mono"/>
              <a:cs typeface="Andale Mon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35984" y="5357834"/>
            <a:ext cx="716208" cy="277524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Happened Around That Time?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914399" y="3088084"/>
            <a:ext cx="7772400" cy="1471891"/>
          </a:xfrm>
        </p:spPr>
        <p:txBody>
          <a:bodyPr/>
          <a:lstStyle/>
          <a:p>
            <a:r>
              <a:rPr lang="en-US" dirty="0" smtClean="0"/>
              <a:t>Tar file was created at </a:t>
            </a:r>
            <a:r>
              <a:rPr lang="en-US" sz="2400" dirty="0" smtClean="0">
                <a:latin typeface="Andale Mono"/>
                <a:cs typeface="Andale Mono"/>
              </a:rPr>
              <a:t>16:48:13</a:t>
            </a:r>
          </a:p>
          <a:p>
            <a:r>
              <a:rPr lang="en-US" dirty="0" smtClean="0">
                <a:cs typeface="Andale Mono"/>
              </a:rPr>
              <a:t>FTP connection occurred at </a:t>
            </a:r>
            <a:r>
              <a:rPr lang="en-US" sz="2400" dirty="0" smtClean="0">
                <a:latin typeface="Andale Mono"/>
                <a:cs typeface="Andale Mono"/>
              </a:rPr>
              <a:t>16:29:30</a:t>
            </a:r>
            <a:endParaRPr lang="en-US" dirty="0" smtClean="0"/>
          </a:p>
          <a:p>
            <a:endParaRPr lang="en-US" sz="2800" dirty="0" smtClean="0">
              <a:cs typeface="Andale Mono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1" y="1693400"/>
            <a:ext cx="77723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Jul 19 2001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16:28:34-16:29:36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192.168.0.1.1466  10.0.1.1.21    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16:29:30-16:29:36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 10.0.1.1.20    192.168.0.1.1467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16:30:47-16:47:16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 10.0.0.1.1023  192.168.0.1.33332 </a:t>
            </a:r>
            <a:endParaRPr lang="en-US" sz="1600" dirty="0">
              <a:latin typeface="Andale Mono"/>
              <a:cs typeface="Andale Mono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600096" y="1508734"/>
            <a:ext cx="2196494" cy="970790"/>
            <a:chOff x="5600096" y="1508734"/>
            <a:chExt cx="2196494" cy="970790"/>
          </a:xfrm>
        </p:grpSpPr>
        <p:sp>
          <p:nvSpPr>
            <p:cNvPr id="9" name="Rectangle 8"/>
            <p:cNvSpPr/>
            <p:nvPr/>
          </p:nvSpPr>
          <p:spPr>
            <a:xfrm>
              <a:off x="5600096" y="2225524"/>
              <a:ext cx="383418" cy="254000"/>
            </a:xfrm>
            <a:prstGeom prst="rect">
              <a:avLst/>
            </a:prstGeom>
            <a:noFill/>
            <a:ln w="381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13172" y="1971524"/>
              <a:ext cx="383418" cy="254000"/>
            </a:xfrm>
            <a:prstGeom prst="rect">
              <a:avLst/>
            </a:prstGeom>
            <a:noFill/>
            <a:ln w="381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40876" y="1508734"/>
              <a:ext cx="1082348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b="1" dirty="0" smtClean="0"/>
                <a:t>FTP ports</a:t>
              </a:r>
              <a:endParaRPr lang="en-US" b="1" dirty="0"/>
            </a:p>
          </p:txBody>
        </p:sp>
        <p:cxnSp>
          <p:nvCxnSpPr>
            <p:cNvPr id="13" name="Straight Arrow Connector 12"/>
            <p:cNvCxnSpPr>
              <a:stCxn id="11" idx="2"/>
            </p:cNvCxnSpPr>
            <p:nvPr/>
          </p:nvCxnSpPr>
          <p:spPr>
            <a:xfrm rot="5400000">
              <a:off x="5945963" y="1689437"/>
              <a:ext cx="347459" cy="7247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1" idx="2"/>
              <a:endCxn id="10" idx="1"/>
            </p:cNvCxnSpPr>
            <p:nvPr/>
          </p:nvCxnSpPr>
          <p:spPr>
            <a:xfrm rot="16200000" flipH="1">
              <a:off x="6837382" y="1522734"/>
              <a:ext cx="220458" cy="93112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2152952" y="4801810"/>
            <a:ext cx="4870272" cy="10039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Clock skew between </a:t>
            </a:r>
            <a:r>
              <a:rPr lang="en-US" sz="2000" dirty="0" err="1" smtClean="0"/>
              <a:t>Netflow</a:t>
            </a:r>
            <a:r>
              <a:rPr lang="en-US" sz="2000" dirty="0" smtClean="0"/>
              <a:t> and Barney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3014" y="2585707"/>
            <a:ext cx="840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Barney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75238" y="2225524"/>
            <a:ext cx="1124858" cy="545093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Plot Thickens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1874729"/>
            <a:ext cx="75038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Jul 19 2001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16:25:32         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10.0.0.1.44445  192.168.1.1.110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16:25:49         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10.0.0.1.44445  192.168.0.1.110 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16:25:53-16:30:26 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10.0.0.1.44445  192.168.0.1.21  </a:t>
            </a:r>
            <a:endParaRPr lang="en-US" sz="1600" dirty="0">
              <a:latin typeface="Andale Mono"/>
              <a:cs typeface="Andale Mon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505397"/>
            <a:ext cx="4932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More connections from </a:t>
            </a:r>
            <a:r>
              <a:rPr lang="en-US" b="1" dirty="0" smtClean="0">
                <a:cs typeface="Andale Mono"/>
              </a:rPr>
              <a:t>10.0.0.1 around that time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5453364" y="2955594"/>
            <a:ext cx="1524033" cy="923330"/>
            <a:chOff x="5453364" y="3072545"/>
            <a:chExt cx="1524033" cy="923330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5109444" y="3533416"/>
              <a:ext cx="689428" cy="1588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600097" y="3072545"/>
              <a:ext cx="137730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Port number</a:t>
              </a:r>
            </a:p>
            <a:p>
              <a:r>
                <a:rPr lang="en-US" dirty="0" smtClean="0"/>
                <a:t>looks</a:t>
              </a:r>
            </a:p>
            <a:p>
              <a:r>
                <a:rPr lang="en-US" dirty="0" smtClean="0"/>
                <a:t>suspicious</a:t>
              </a:r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890210" y="4705036"/>
            <a:ext cx="80723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Aug 22 2000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00:08:32-00:09:04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192.168.0.1.1027   10.0.2.1.21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00:08:42-00:09:04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10.0.2.1.20     192.168.0.1.1028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00:11:08-00:13:26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192.168.0.1.1029   10.0.2.1.21   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00:12:07-00:12:13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10.0.2.1.20     192.168.0.1.1030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00:13:38-00:13:35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10.0.2.1.44445  192.168.0.1.21    </a:t>
            </a:r>
            <a:endParaRPr lang="en-US" sz="1600" dirty="0">
              <a:latin typeface="Andale Mono"/>
              <a:cs typeface="Andale Mon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72857" y="5975048"/>
            <a:ext cx="1846942" cy="300517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3939399"/>
            <a:ext cx="72031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Aug 21-22 2000 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23:59:55-00:29:48   </a:t>
            </a:r>
            <a:r>
              <a:rPr lang="en-US" sz="1600" dirty="0" err="1" smtClean="0">
                <a:latin typeface="Andale Mono"/>
                <a:cs typeface="Andale Mono"/>
              </a:rPr>
              <a:t>tcp</a:t>
            </a:r>
            <a:r>
              <a:rPr lang="en-US" sz="1600" dirty="0" smtClean="0">
                <a:latin typeface="Andale Mono"/>
                <a:cs typeface="Andale Mono"/>
              </a:rPr>
              <a:t>    10.0.3.1.1882   192.168.0.1.53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453928" y="3815208"/>
            <a:ext cx="1130423" cy="708967"/>
            <a:chOff x="7453928" y="3815208"/>
            <a:chExt cx="1130423" cy="708967"/>
          </a:xfrm>
        </p:grpSpPr>
        <p:sp>
          <p:nvSpPr>
            <p:cNvPr id="16" name="TextBox 15"/>
            <p:cNvSpPr txBox="1"/>
            <p:nvPr/>
          </p:nvSpPr>
          <p:spPr>
            <a:xfrm>
              <a:off x="7656285" y="4223658"/>
              <a:ext cx="362855" cy="300517"/>
            </a:xfrm>
            <a:prstGeom prst="rect">
              <a:avLst/>
            </a:prstGeom>
            <a:noFill/>
            <a:ln w="381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53928" y="3815208"/>
              <a:ext cx="1130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DNS port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Timeline of the Attack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14400" y="3616476"/>
            <a:ext cx="75885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5019530" y="1396573"/>
            <a:ext cx="3483422" cy="3706426"/>
            <a:chOff x="5019530" y="1396573"/>
            <a:chExt cx="3483422" cy="3706426"/>
          </a:xfrm>
        </p:grpSpPr>
        <p:grpSp>
          <p:nvGrpSpPr>
            <p:cNvPr id="18" name="Group 17"/>
            <p:cNvGrpSpPr/>
            <p:nvPr/>
          </p:nvGrpSpPr>
          <p:grpSpPr>
            <a:xfrm>
              <a:off x="5019530" y="2116667"/>
              <a:ext cx="1544685" cy="1657047"/>
              <a:chOff x="5334000" y="2116667"/>
              <a:chExt cx="1544685" cy="1657047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660571" y="2116667"/>
                <a:ext cx="1218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Install </a:t>
                </a:r>
                <a:r>
                  <a:rPr lang="en-US" dirty="0" err="1" smtClean="0"/>
                  <a:t>sshd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34000" y="3153620"/>
                <a:ext cx="118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7/19/2001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900777" y="3522952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>
                <a:stCxn id="11" idx="2"/>
                <a:endCxn id="12" idx="0"/>
              </p:cNvCxnSpPr>
              <p:nvPr/>
            </p:nvCxnSpPr>
            <p:spPr>
              <a:xfrm rot="5400000">
                <a:off x="5763488" y="2647479"/>
                <a:ext cx="667621" cy="34466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6177274" y="2784288"/>
              <a:ext cx="1440048" cy="1358758"/>
              <a:chOff x="5309810" y="2784288"/>
              <a:chExt cx="1440048" cy="1358758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660572" y="2784288"/>
                <a:ext cx="10892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Discovery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309810" y="3773714"/>
                <a:ext cx="118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8/20/2001</a:t>
                </a:r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900777" y="3522952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Arrow Connector 22"/>
              <p:cNvCxnSpPr>
                <a:stCxn id="20" idx="2"/>
                <a:endCxn id="22" idx="0"/>
              </p:cNvCxnSpPr>
              <p:nvPr/>
            </p:nvCxnSpPr>
            <p:spPr>
              <a:xfrm rot="5400000">
                <a:off x="5880426" y="3198163"/>
                <a:ext cx="369332" cy="28024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6994954" y="3123351"/>
              <a:ext cx="1458383" cy="1979648"/>
              <a:chOff x="5384123" y="2232287"/>
              <a:chExt cx="1458383" cy="1979648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384123" y="3565604"/>
                <a:ext cx="137737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Start </a:t>
                </a:r>
              </a:p>
              <a:p>
                <a:r>
                  <a:rPr lang="en-US" dirty="0" smtClean="0"/>
                  <a:t>investigation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660572" y="2232287"/>
                <a:ext cx="118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8/23/2001</a:t>
                </a:r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6156835" y="2601619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28" idx="0"/>
                <a:endCxn id="30" idx="2"/>
              </p:cNvCxnSpPr>
              <p:nvPr/>
            </p:nvCxnSpPr>
            <p:spPr>
              <a:xfrm rot="5400000" flipH="1" flipV="1">
                <a:off x="5770307" y="3154886"/>
                <a:ext cx="713223" cy="10821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5019530" y="1765905"/>
              <a:ext cx="3483422" cy="185057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80925" y="1396573"/>
              <a:ext cx="1160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Timeline 1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914399" y="2414956"/>
            <a:ext cx="5089141" cy="3423014"/>
            <a:chOff x="914399" y="2414956"/>
            <a:chExt cx="5089141" cy="3423014"/>
          </a:xfrm>
        </p:grpSpPr>
        <p:sp>
          <p:nvSpPr>
            <p:cNvPr id="43" name="TextBox 42"/>
            <p:cNvSpPr txBox="1"/>
            <p:nvPr/>
          </p:nvSpPr>
          <p:spPr>
            <a:xfrm>
              <a:off x="3110943" y="4087337"/>
              <a:ext cx="2055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Further exploitation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2685" y="4641334"/>
              <a:ext cx="1218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Install </a:t>
              </a:r>
              <a:r>
                <a:rPr lang="en-US" dirty="0" err="1" smtClean="0"/>
                <a:t>sshd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955159" y="3522953"/>
              <a:ext cx="48381" cy="25076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322285" y="3522953"/>
              <a:ext cx="48381" cy="25076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ight Brace 41"/>
            <p:cNvSpPr/>
            <p:nvPr/>
          </p:nvSpPr>
          <p:spPr>
            <a:xfrm rot="5400000">
              <a:off x="3917379" y="2022974"/>
              <a:ext cx="442686" cy="3632873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37084" y="3492686"/>
              <a:ext cx="48381" cy="25076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>
              <a:stCxn id="44" idx="0"/>
              <a:endCxn id="50" idx="2"/>
            </p:cNvCxnSpPr>
            <p:nvPr/>
          </p:nvCxnSpPr>
          <p:spPr>
            <a:xfrm rot="16200000" flipV="1">
              <a:off x="1372566" y="4032157"/>
              <a:ext cx="897886" cy="3204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914400" y="2414956"/>
              <a:ext cx="13878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Initial attack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78799" y="3491095"/>
              <a:ext cx="48381" cy="25076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>
              <a:stCxn id="52" idx="2"/>
              <a:endCxn id="53" idx="0"/>
            </p:cNvCxnSpPr>
            <p:nvPr/>
          </p:nvCxnSpPr>
          <p:spPr>
            <a:xfrm rot="5400000">
              <a:off x="1052245" y="2935034"/>
              <a:ext cx="706807" cy="4053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914399" y="3618067"/>
              <a:ext cx="5040759" cy="185057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854462" y="5468638"/>
              <a:ext cx="1160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Timeline 2</a:t>
              </a:r>
              <a:endParaRPr lang="en-US" dirty="0"/>
            </a:p>
          </p:txBody>
        </p:sp>
      </p:grpSp>
      <p:sp>
        <p:nvSpPr>
          <p:cNvPr id="64" name="Rectangle 63"/>
          <p:cNvSpPr/>
          <p:nvPr/>
        </p:nvSpPr>
        <p:spPr>
          <a:xfrm>
            <a:off x="747650" y="1396573"/>
            <a:ext cx="4213623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/>
              <a:buChar char="•"/>
            </a:pPr>
            <a:r>
              <a:rPr lang="en-US" dirty="0" smtClean="0"/>
              <a:t>Network data can be more trustworthy</a:t>
            </a:r>
          </a:p>
          <a:p>
            <a:pPr>
              <a:buFont typeface="Arial"/>
              <a:buChar char="•"/>
            </a:pPr>
            <a:r>
              <a:rPr lang="en-US" dirty="0" smtClean="0"/>
              <a:t>Can go easily undetected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and Time Elsewhere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Locally (easy to forge)</a:t>
            </a:r>
          </a:p>
          <a:p>
            <a:pPr lvl="1"/>
            <a:r>
              <a:rPr lang="en-US" dirty="0" smtClean="0"/>
              <a:t>Log files</a:t>
            </a:r>
          </a:p>
          <a:p>
            <a:pPr lvl="1"/>
            <a:r>
              <a:rPr lang="en-US" dirty="0" smtClean="0"/>
              <a:t>FS Journal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Other hosts</a:t>
            </a:r>
          </a:p>
          <a:p>
            <a:pPr lvl="1"/>
            <a:r>
              <a:rPr lang="en-US" dirty="0" smtClean="0"/>
              <a:t>DNS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who-active user snapshot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3852169"/>
          </a:xfrm>
        </p:spPr>
        <p:txBody>
          <a:bodyPr/>
          <a:lstStyle/>
          <a:p>
            <a:r>
              <a:rPr lang="en-US" dirty="0" smtClean="0"/>
              <a:t>Provides</a:t>
            </a:r>
          </a:p>
          <a:p>
            <a:pPr lvl="1"/>
            <a:r>
              <a:rPr lang="en-US" dirty="0" smtClean="0"/>
              <a:t>Username</a:t>
            </a:r>
          </a:p>
          <a:p>
            <a:pPr lvl="1"/>
            <a:r>
              <a:rPr lang="en-US" dirty="0" smtClean="0"/>
              <a:t>Terminal or windows</a:t>
            </a:r>
          </a:p>
          <a:p>
            <a:pPr lvl="1"/>
            <a:r>
              <a:rPr lang="en-US" dirty="0" smtClean="0"/>
              <a:t>Start of session</a:t>
            </a:r>
          </a:p>
          <a:p>
            <a:pPr lvl="1"/>
            <a:r>
              <a:rPr lang="en-US" dirty="0" smtClean="0"/>
              <a:t>Origin if remote </a:t>
            </a:r>
          </a:p>
          <a:p>
            <a:r>
              <a:rPr lang="en-US" dirty="0" smtClean="0"/>
              <a:t>Files: /</a:t>
            </a:r>
            <a:r>
              <a:rPr lang="en-US" dirty="0" err="1" smtClean="0"/>
              <a:t>var/run/utmp</a:t>
            </a:r>
            <a:r>
              <a:rPr lang="en-US" dirty="0" smtClean="0"/>
              <a:t>, /</a:t>
            </a:r>
            <a:r>
              <a:rPr lang="en-US" dirty="0" err="1" smtClean="0"/>
              <a:t>var/log/wtmp</a:t>
            </a:r>
            <a:endParaRPr lang="en-US" dirty="0" smtClean="0"/>
          </a:p>
          <a:p>
            <a:pPr lvl="1"/>
            <a:r>
              <a:rPr lang="en-US" dirty="0" smtClean="0"/>
              <a:t> Better consult the man page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2992" y="5408435"/>
            <a:ext cx="7883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ale Mono"/>
                <a:cs typeface="Andale Mono"/>
              </a:rPr>
              <a:t>gportoka</a:t>
            </a:r>
            <a:r>
              <a:rPr lang="en-US" sz="1600" dirty="0" smtClean="0">
                <a:latin typeface="Andale Mono"/>
                <a:cs typeface="Andale Mono"/>
              </a:rPr>
              <a:t> pts/0   2013-01-22 03:06 (cpe-10-1-1-2.nyc.res.rr.com)</a:t>
            </a:r>
            <a:endParaRPr lang="en-US" sz="16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– Past Login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</a:t>
            </a:r>
          </a:p>
          <a:p>
            <a:pPr lvl="1"/>
            <a:r>
              <a:rPr lang="en-US" dirty="0" smtClean="0"/>
              <a:t>Username</a:t>
            </a:r>
          </a:p>
          <a:p>
            <a:pPr lvl="1"/>
            <a:r>
              <a:rPr lang="en-US" dirty="0" smtClean="0"/>
              <a:t>Terminal or window</a:t>
            </a:r>
          </a:p>
          <a:p>
            <a:pPr lvl="1"/>
            <a:r>
              <a:rPr lang="en-US" dirty="0" smtClean="0"/>
              <a:t>Session start/end/duration</a:t>
            </a:r>
          </a:p>
          <a:p>
            <a:pPr lvl="1"/>
            <a:r>
              <a:rPr lang="en-US" dirty="0" smtClean="0"/>
              <a:t>Origin if remote</a:t>
            </a:r>
          </a:p>
          <a:p>
            <a:r>
              <a:rPr lang="en-US" dirty="0" smtClean="0"/>
              <a:t>Files: /</a:t>
            </a:r>
            <a:r>
              <a:rPr lang="en-US" dirty="0" err="1" smtClean="0"/>
              <a:t>var/log/wtmp</a:t>
            </a:r>
            <a:r>
              <a:rPr lang="en-US" dirty="0" smtClean="0"/>
              <a:t>, /</a:t>
            </a:r>
            <a:r>
              <a:rPr lang="en-US" dirty="0" err="1" smtClean="0"/>
              <a:t>var/log/btmp</a:t>
            </a:r>
            <a:endParaRPr lang="en-US" dirty="0" smtClean="0"/>
          </a:p>
          <a:p>
            <a:r>
              <a:rPr lang="en-US" dirty="0" smtClean="0"/>
              <a:t>Now includes also bad login attempts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lastlog</a:t>
            </a:r>
            <a:r>
              <a:rPr lang="en-US" dirty="0" smtClean="0"/>
              <a:t> – Time of Last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</a:t>
            </a:r>
          </a:p>
          <a:p>
            <a:pPr lvl="1"/>
            <a:r>
              <a:rPr lang="en-US" dirty="0" smtClean="0"/>
              <a:t>One entry per user</a:t>
            </a:r>
          </a:p>
          <a:p>
            <a:pPr lvl="1"/>
            <a:r>
              <a:rPr lang="en-US" dirty="0" smtClean="0"/>
              <a:t>Terminal port</a:t>
            </a:r>
          </a:p>
          <a:p>
            <a:pPr lvl="1"/>
            <a:r>
              <a:rPr lang="en-US" dirty="0" smtClean="0"/>
              <a:t>Time of login</a:t>
            </a:r>
          </a:p>
          <a:p>
            <a:pPr lvl="1"/>
            <a:r>
              <a:rPr lang="en-US" dirty="0" smtClean="0"/>
              <a:t>Origin if remote</a:t>
            </a:r>
          </a:p>
          <a:p>
            <a:r>
              <a:rPr lang="en-US" dirty="0" smtClean="0"/>
              <a:t>Files: /</a:t>
            </a:r>
            <a:r>
              <a:rPr lang="en-US" dirty="0" err="1" smtClean="0"/>
              <a:t>var/log/lastlog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399" y="5096928"/>
            <a:ext cx="8229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Andale Mono"/>
                <a:cs typeface="Andale Mono"/>
              </a:rPr>
              <a:t>g</a:t>
            </a:r>
            <a:r>
              <a:rPr lang="en-US" sz="1600" dirty="0" err="1" smtClean="0">
                <a:latin typeface="Andale Mono"/>
                <a:cs typeface="Andale Mono"/>
              </a:rPr>
              <a:t>portoka</a:t>
            </a:r>
            <a:r>
              <a:rPr lang="en-US" sz="1600" dirty="0" smtClean="0">
                <a:latin typeface="Andale Mono"/>
                <a:cs typeface="Andale Mono"/>
              </a:rPr>
              <a:t>    pts/0   cpe-10-1-1-1 Tue Jan 22 03:06:32 -0500 2013</a:t>
            </a:r>
            <a:endParaRPr lang="en-US" sz="16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4574988"/>
          </a:xfrm>
        </p:spPr>
        <p:txBody>
          <a:bodyPr/>
          <a:lstStyle/>
          <a:p>
            <a:r>
              <a:rPr lang="en-US" dirty="0" err="1" smtClean="0"/>
              <a:t>Syslog</a:t>
            </a:r>
            <a:r>
              <a:rPr lang="en-US" dirty="0" smtClean="0"/>
              <a:t>: Linux system logging facilities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Lots of information</a:t>
            </a:r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The kernel ring buffer (</a:t>
            </a:r>
            <a:r>
              <a:rPr lang="en-US" dirty="0" err="1" smtClean="0">
                <a:sym typeface="Wingdings"/>
              </a:rPr>
              <a:t>dmesg</a:t>
            </a:r>
            <a:r>
              <a:rPr lang="en-US" dirty="0" smtClean="0">
                <a:sym typeface="Wingdings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459416"/>
            <a:ext cx="74022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Jan 21 22:58:23 barney sshd[4106]: error: Could not get shadow information for NOUSER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Jan 21 22:59:50 barney sshd[4209]: fatal: Read from socket failed: Connection reset by peer [</a:t>
            </a:r>
            <a:r>
              <a:rPr lang="en-US" sz="1600" dirty="0" err="1" smtClean="0">
                <a:latin typeface="Andale Mono"/>
                <a:cs typeface="Andale Mono"/>
              </a:rPr>
              <a:t>preauth</a:t>
            </a:r>
            <a:r>
              <a:rPr lang="en-US" sz="1600" dirty="0" smtClean="0">
                <a:latin typeface="Andale Mono"/>
                <a:cs typeface="Andale Mono"/>
              </a:rPr>
              <a:t>]</a:t>
            </a:r>
            <a:endParaRPr lang="en-US" sz="1600" dirty="0">
              <a:latin typeface="Andale Mono"/>
              <a:cs typeface="Andale Mon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399" y="4256504"/>
            <a:ext cx="7402287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ndale Mono"/>
                <a:cs typeface="Andale Mono"/>
              </a:rPr>
              <a:t>24280299:624280990 </a:t>
            </a:r>
            <a:r>
              <a:rPr lang="en-US" dirty="0" smtClean="0">
                <a:latin typeface="Andale Mono"/>
                <a:cs typeface="Andale Mono"/>
              </a:rPr>
              <a:t>(repaired)</a:t>
            </a:r>
          </a:p>
          <a:p>
            <a:r>
              <a:rPr lang="en-US" dirty="0" smtClean="0">
                <a:latin typeface="Andale Mono"/>
                <a:cs typeface="Andale Mono"/>
              </a:rPr>
              <a:t>[2147893.249124] TCP: Peer 10.0.0.1:29424/50325 unexpectedly shrunk window 6</a:t>
            </a:r>
          </a:p>
          <a:p>
            <a:r>
              <a:rPr lang="en-US" b="1" dirty="0" smtClean="0">
                <a:latin typeface="Andale Mono"/>
                <a:cs typeface="Andale Mono"/>
              </a:rPr>
              <a:t>25486676:625489368 </a:t>
            </a:r>
            <a:r>
              <a:rPr lang="en-US" dirty="0" smtClean="0">
                <a:latin typeface="Andale Mono"/>
                <a:cs typeface="Andale Mono"/>
              </a:rPr>
              <a:t>(repaired)</a:t>
            </a:r>
          </a:p>
          <a:p>
            <a:r>
              <a:rPr lang="en-US" dirty="0" smtClean="0">
                <a:latin typeface="Andale Mono"/>
                <a:cs typeface="Andale Mono"/>
              </a:rPr>
              <a:t>[2481628.216678] sshd[16837]: </a:t>
            </a:r>
            <a:r>
              <a:rPr lang="en-US" dirty="0" err="1" smtClean="0">
                <a:latin typeface="Andale Mono"/>
                <a:cs typeface="Andale Mono"/>
              </a:rPr>
              <a:t>segfault</a:t>
            </a:r>
            <a:r>
              <a:rPr lang="en-US" dirty="0" smtClean="0">
                <a:latin typeface="Andale Mono"/>
                <a:cs typeface="Andale Mono"/>
              </a:rPr>
              <a:t> at 8 </a:t>
            </a:r>
            <a:r>
              <a:rPr lang="en-US" dirty="0" err="1" smtClean="0">
                <a:latin typeface="Andale Mono"/>
                <a:cs typeface="Andale Mono"/>
              </a:rPr>
              <a:t>ip</a:t>
            </a:r>
            <a:r>
              <a:rPr lang="en-US" dirty="0" smtClean="0">
                <a:latin typeface="Andale Mono"/>
                <a:cs typeface="Andale Mono"/>
              </a:rPr>
              <a:t> 083c1636 sp bfdf66e0 error 4 in sshd[8048000+b88000]</a:t>
            </a:r>
            <a:endParaRPr lang="en-US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3628570"/>
            <a:ext cx="7772400" cy="26198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Journals allow for easy recovery</a:t>
            </a:r>
          </a:p>
          <a:p>
            <a:r>
              <a:rPr lang="en-US" dirty="0" smtClean="0"/>
              <a:t>You may be able to recover the last updates</a:t>
            </a:r>
          </a:p>
          <a:p>
            <a:r>
              <a:rPr lang="en-US" dirty="0" smtClean="0"/>
              <a:t>Useful programs for ext2/3 file systems</a:t>
            </a:r>
          </a:p>
          <a:p>
            <a:pPr lvl="1"/>
            <a:r>
              <a:rPr lang="en-US" dirty="0" smtClean="0"/>
              <a:t>Tune2fs</a:t>
            </a:r>
          </a:p>
          <a:p>
            <a:pPr lvl="1"/>
            <a:r>
              <a:rPr lang="en-US" dirty="0" err="1" smtClean="0"/>
              <a:t>debugfs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90799" y="180181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Update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442270" y="1784691"/>
            <a:ext cx="812800" cy="947435"/>
            <a:chOff x="1442270" y="1801813"/>
            <a:chExt cx="812800" cy="947435"/>
          </a:xfrm>
        </p:grpSpPr>
        <p:pic>
          <p:nvPicPr>
            <p:cNvPr id="7" name="Picture 6" descr="jilagan_Computer_User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2270" y="1801813"/>
              <a:ext cx="812800" cy="5080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538329" y="2379916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User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045617" y="1767569"/>
            <a:ext cx="866568" cy="981679"/>
            <a:chOff x="4045617" y="1767569"/>
            <a:chExt cx="866568" cy="981679"/>
          </a:xfrm>
        </p:grpSpPr>
        <p:pic>
          <p:nvPicPr>
            <p:cNvPr id="11" name="Picture 10" descr="kelan_scroll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1712" y="1767569"/>
              <a:ext cx="474378" cy="54224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045617" y="2379916"/>
              <a:ext cx="86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Journal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03641" y="1767569"/>
            <a:ext cx="1161421" cy="981679"/>
            <a:chOff x="6303641" y="1767569"/>
            <a:chExt cx="1161421" cy="981679"/>
          </a:xfrm>
        </p:grpSpPr>
        <p:pic>
          <p:nvPicPr>
            <p:cNvPr id="14" name="Picture 13" descr="glibersat_Hard_driv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55820" y="1767569"/>
              <a:ext cx="454580" cy="63274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303641" y="2379916"/>
              <a:ext cx="1161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Hard drive</a:t>
              </a:r>
              <a:endParaRPr lang="en-US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V="1">
            <a:off x="2406952" y="2292690"/>
            <a:ext cx="1638665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716090" y="2292689"/>
            <a:ext cx="1638665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12185" y="1801813"/>
            <a:ext cx="135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Actual 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by Example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914399" y="3930950"/>
            <a:ext cx="7772400" cy="2414209"/>
          </a:xfrm>
        </p:spPr>
        <p:txBody>
          <a:bodyPr>
            <a:normAutofit/>
          </a:bodyPr>
          <a:lstStyle/>
          <a:p>
            <a:r>
              <a:rPr lang="en-US" dirty="0" smtClean="0"/>
              <a:t>The administrator’s rushed to the rescue</a:t>
            </a:r>
          </a:p>
          <a:p>
            <a:pPr lvl="1"/>
            <a:r>
              <a:rPr lang="en-US" dirty="0" smtClean="0"/>
              <a:t>Backed up all directories with suspicious files</a:t>
            </a:r>
          </a:p>
          <a:p>
            <a:r>
              <a:rPr lang="en-US" b="1" dirty="0" smtClean="0"/>
              <a:t>Three </a:t>
            </a:r>
            <a:r>
              <a:rPr lang="en-US" dirty="0" smtClean="0"/>
              <a:t>days later, the security staff had a look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321" y="1408587"/>
            <a:ext cx="2008858" cy="2128652"/>
          </a:xfrm>
          <a:prstGeom prst="rect">
            <a:avLst/>
          </a:prstGeom>
        </p:spPr>
      </p:pic>
      <p:sp>
        <p:nvSpPr>
          <p:cNvPr id="17" name="Content Placeholder 12"/>
          <p:cNvSpPr txBox="1">
            <a:spLocks/>
          </p:cNvSpPr>
          <p:nvPr/>
        </p:nvSpPr>
        <p:spPr bwMode="auto">
          <a:xfrm>
            <a:off x="909564" y="1366765"/>
            <a:ext cx="6234850" cy="266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3600" dirty="0" smtClean="0">
                <a:cs typeface="Avenir Medium"/>
              </a:rPr>
              <a:t>Something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is amiss with Barney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Don’t worry Barney is a computer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ssh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daemon found listening on port 33332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venir Medium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venir Medium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and Time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run by bind</a:t>
            </a:r>
          </a:p>
          <a:p>
            <a:r>
              <a:rPr lang="en-US" dirty="0" smtClean="0"/>
              <a:t>DNS’s data reside is in memory</a:t>
            </a:r>
          </a:p>
          <a:p>
            <a:pPr lvl="1"/>
            <a:r>
              <a:rPr lang="en-US" dirty="0" smtClean="0"/>
              <a:t>You can dump recent queries in a file </a:t>
            </a:r>
            <a:r>
              <a:rPr lang="en-US" i="1" dirty="0" smtClean="0"/>
              <a:t>(</a:t>
            </a:r>
            <a:r>
              <a:rPr lang="en-US" i="1" dirty="0" err="1" smtClean="0"/>
              <a:t>rndc</a:t>
            </a:r>
            <a:r>
              <a:rPr lang="en-US" i="1" dirty="0" smtClean="0"/>
              <a:t> or SIGINT signal)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399" y="3455918"/>
            <a:ext cx="7772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165.49.240.10.in-addr.arpa.   479  PTR  </a:t>
            </a:r>
            <a:r>
              <a:rPr lang="en-US" sz="1600" dirty="0" err="1" smtClean="0">
                <a:latin typeface="Andale Mono"/>
                <a:cs typeface="Andale Mono"/>
              </a:rPr>
              <a:t>rainbow.fish.com</a:t>
            </a:r>
            <a:r>
              <a:rPr lang="en-US" sz="1600" dirty="0" smtClean="0">
                <a:latin typeface="Andale Mono"/>
                <a:cs typeface="Andale Mono"/>
              </a:rPr>
              <a:t>.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209.in-addr.arpa.           86204   NS  </a:t>
            </a:r>
            <a:r>
              <a:rPr lang="en-US" sz="1600" dirty="0" err="1" smtClean="0">
                <a:latin typeface="Andale Mono"/>
                <a:cs typeface="Andale Mono"/>
              </a:rPr>
              <a:t>chill.example.com</a:t>
            </a:r>
            <a:r>
              <a:rPr lang="en-US" sz="1600" dirty="0" smtClean="0">
                <a:latin typeface="Andale Mono"/>
                <a:cs typeface="Andale Mono"/>
              </a:rPr>
              <a:t>.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rasta.example.com</a:t>
            </a:r>
            <a:r>
              <a:rPr lang="en-US" sz="1600" dirty="0" smtClean="0">
                <a:latin typeface="Andale Mono"/>
                <a:cs typeface="Andale Mono"/>
              </a:rPr>
              <a:t>.          10658    A  192.168.133.11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al.example.com</a:t>
            </a:r>
            <a:r>
              <a:rPr lang="en-US" sz="1600" dirty="0" smtClean="0">
                <a:latin typeface="Andale Mono"/>
                <a:cs typeface="Andale Mono"/>
              </a:rPr>
              <a:t>.             86298   NS  </a:t>
            </a:r>
            <a:r>
              <a:rPr lang="en-US" sz="1600" dirty="0" err="1" smtClean="0">
                <a:latin typeface="Andale Mono"/>
                <a:cs typeface="Andale Mono"/>
              </a:rPr>
              <a:t>ns.lds.al.example.com</a:t>
            </a:r>
            <a:r>
              <a:rPr lang="en-US" sz="1600" dirty="0" smtClean="0">
                <a:latin typeface="Andale Mono"/>
                <a:cs typeface="Andale Mono"/>
              </a:rPr>
              <a:t>.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4.21.16.10.in-addr.arpa.    86285  PTR  </a:t>
            </a:r>
            <a:r>
              <a:rPr lang="en-US" sz="1600" dirty="0" err="1" smtClean="0">
                <a:latin typeface="Andale Mono"/>
                <a:cs typeface="Andale Mono"/>
              </a:rPr>
              <a:t>mail.example.com</a:t>
            </a:r>
            <a:r>
              <a:rPr lang="en-US" sz="1600" dirty="0" smtClean="0">
                <a:latin typeface="Andale Mono"/>
                <a:cs typeface="Andale Mono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804018" y="4755635"/>
            <a:ext cx="578838" cy="689428"/>
            <a:chOff x="4804018" y="4553615"/>
            <a:chExt cx="578838" cy="689428"/>
          </a:xfrm>
        </p:grpSpPr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4460098" y="4897535"/>
              <a:ext cx="689428" cy="1588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864765" y="4779357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TTL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and Time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49847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Obtain the original TTL of a DNS entry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You’ll probably have to write your own code</a:t>
            </a:r>
          </a:p>
          <a:p>
            <a:pPr lvl="1"/>
            <a:r>
              <a:rPr lang="en-US" dirty="0" smtClean="0"/>
              <a:t>AWK, Perl, Python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18337" y="1997839"/>
            <a:ext cx="68684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Andale Mono"/>
                <a:cs typeface="Andale Mono"/>
              </a:rPr>
              <a:t>linux</a:t>
            </a:r>
            <a:r>
              <a:rPr lang="en-US" sz="1400" dirty="0" smtClean="0">
                <a:latin typeface="Andale Mono"/>
                <a:cs typeface="Andale Mono"/>
              </a:rPr>
              <a:t> #  host -</a:t>
            </a:r>
            <a:r>
              <a:rPr lang="en-US" sz="1400" dirty="0" err="1" smtClean="0">
                <a:latin typeface="Andale Mono"/>
                <a:cs typeface="Andale Mono"/>
              </a:rPr>
              <a:t>t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soa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v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porcupine.org</a:t>
            </a:r>
            <a:endParaRPr lang="en-US" sz="1400" dirty="0" smtClean="0">
              <a:latin typeface="Andale Mono"/>
              <a:cs typeface="Andale Mono"/>
            </a:endParaRPr>
          </a:p>
          <a:p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err="1" smtClean="0">
                <a:latin typeface="Andale Mono"/>
                <a:cs typeface="Andale Mono"/>
              </a:rPr>
              <a:t>porcupine.org</a:t>
            </a:r>
            <a:r>
              <a:rPr lang="en-US" sz="1400" dirty="0" smtClean="0">
                <a:latin typeface="Andale Mono"/>
                <a:cs typeface="Andale Mono"/>
              </a:rPr>
              <a:t> 10800 IN SOA </a:t>
            </a:r>
            <a:r>
              <a:rPr lang="en-US" sz="1400" dirty="0" err="1" smtClean="0">
                <a:latin typeface="Andale Mono"/>
                <a:cs typeface="Andale Mono"/>
              </a:rPr>
              <a:t>spike.porcupine.org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wietse.porcupine.org</a:t>
            </a:r>
            <a:r>
              <a:rPr lang="en-US" sz="1400" dirty="0" smtClean="0">
                <a:latin typeface="Andale Mono"/>
                <a:cs typeface="Andale Mono"/>
              </a:rPr>
              <a:t>(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2004071501      ;serial (version)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43200   ;refresh period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3600    ;retry refresh this often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1209600 ;expiration period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86400   ;minimum TTL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         )</a:t>
            </a:r>
            <a:endParaRPr lang="en-US" sz="1400" dirty="0">
              <a:latin typeface="Andale Mono"/>
              <a:cs typeface="Andale Mono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242606" y="4196228"/>
            <a:ext cx="7199085" cy="1202375"/>
            <a:chOff x="1475619" y="4916287"/>
            <a:chExt cx="7199085" cy="120237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475619" y="5297714"/>
              <a:ext cx="664028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1818337" y="5173921"/>
              <a:ext cx="1159292" cy="944741"/>
              <a:chOff x="1818337" y="5173921"/>
              <a:chExt cx="1159292" cy="944741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818337" y="5472331"/>
                <a:ext cx="11592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Initial DNS</a:t>
                </a:r>
              </a:p>
              <a:p>
                <a:r>
                  <a:rPr lang="en-US" dirty="0" smtClean="0"/>
                  <a:t>response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373793" y="5173921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744687" y="5172333"/>
              <a:ext cx="1331727" cy="669330"/>
              <a:chOff x="3744687" y="5172333"/>
              <a:chExt cx="1331727" cy="66933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744687" y="5472331"/>
                <a:ext cx="13317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Bind’s cache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386360" y="5172333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019799" y="5172333"/>
              <a:ext cx="1601107" cy="669330"/>
              <a:chOff x="6019799" y="5172333"/>
              <a:chExt cx="1601107" cy="66933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019799" y="5472331"/>
                <a:ext cx="16011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Expiration date</a:t>
                </a:r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796162" y="5172333"/>
                <a:ext cx="48381" cy="2507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8025330" y="4916287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6129" y="2432765"/>
            <a:ext cx="625300" cy="300517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Lessons About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timeline of events can be extremely useful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Time can be forged</a:t>
            </a:r>
          </a:p>
          <a:p>
            <a:pPr lvl="1"/>
            <a:r>
              <a:rPr lang="en-US" dirty="0" smtClean="0"/>
              <a:t>… lost (clock skews)</a:t>
            </a:r>
          </a:p>
          <a:p>
            <a:pPr lvl="1"/>
            <a:r>
              <a:rPr lang="en-US" dirty="0" smtClean="0"/>
              <a:t>and hard to interpret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Basics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News, Good News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more file systems than operating systems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are only going to talk about UNIX file systems</a:t>
            </a:r>
          </a:p>
          <a:p>
            <a:pPr lvl="1"/>
            <a:r>
              <a:rPr lang="en-US" dirty="0" smtClean="0"/>
              <a:t>The principles are the same</a:t>
            </a:r>
          </a:p>
          <a:p>
            <a:pPr lvl="1"/>
            <a:r>
              <a:rPr lang="en-US" dirty="0" smtClean="0"/>
              <a:t>The gory details frequently different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10716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Hierarchical</a:t>
            </a:r>
          </a:p>
          <a:p>
            <a:r>
              <a:rPr lang="en-US" dirty="0" smtClean="0"/>
              <a:t>Composed by different partitions/drives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885" y="2377418"/>
            <a:ext cx="5555693" cy="3713491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730049" y="2642859"/>
            <a:ext cx="5941292" cy="3713491"/>
            <a:chOff x="1988456" y="2177797"/>
            <a:chExt cx="6127449" cy="3785412"/>
          </a:xfrm>
        </p:grpSpPr>
        <p:sp>
          <p:nvSpPr>
            <p:cNvPr id="11" name="Rectangle 10"/>
            <p:cNvSpPr/>
            <p:nvPr/>
          </p:nvSpPr>
          <p:spPr>
            <a:xfrm>
              <a:off x="1988456" y="2177797"/>
              <a:ext cx="6127449" cy="378541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glibersat_Hard_driv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01849" y="2214082"/>
              <a:ext cx="454580" cy="63274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590799" y="2201987"/>
              <a:ext cx="1136962" cy="658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/dev/sda1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4146548" y="3171097"/>
            <a:ext cx="803364" cy="999332"/>
          </a:xfrm>
          <a:prstGeom prst="rect">
            <a:avLst/>
          </a:prstGeom>
          <a:solidFill>
            <a:schemeClr val="accent4">
              <a:lumMod val="40000"/>
              <a:lumOff val="60000"/>
              <a:alpha val="7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/dev/sda2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499926" y="2750833"/>
            <a:ext cx="1718120" cy="1419596"/>
          </a:xfrm>
          <a:prstGeom prst="rect">
            <a:avLst/>
          </a:prstGeom>
          <a:solidFill>
            <a:schemeClr val="accent2">
              <a:lumMod val="10000"/>
              <a:lumOff val="90000"/>
              <a:alpha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/dev/</a:t>
            </a:r>
            <a:r>
              <a:rPr lang="en-US" dirty="0" err="1" smtClean="0"/>
              <a:t>sdb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Hidden 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1400581"/>
            <a:ext cx="77723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# </a:t>
            </a:r>
            <a:r>
              <a:rPr lang="en-US" sz="2400" b="1" dirty="0" err="1" smtClean="0"/>
              <a:t>df</a:t>
            </a:r>
            <a:endParaRPr lang="en-US" sz="2400" b="1" dirty="0" smtClean="0"/>
          </a:p>
          <a:p>
            <a:r>
              <a:rPr lang="en-US" sz="2400" dirty="0" err="1" smtClean="0"/>
              <a:t>Filesystem</a:t>
            </a:r>
            <a:r>
              <a:rPr lang="en-US" sz="2400" dirty="0" smtClean="0"/>
              <a:t>   1k-blocks     Used  Available Use% Mounted on</a:t>
            </a:r>
          </a:p>
          <a:p>
            <a:r>
              <a:rPr lang="en-US" sz="2400" dirty="0" smtClean="0"/>
              <a:t>/dev/sda1     1008872    576128     381496  60%      /</a:t>
            </a:r>
          </a:p>
          <a:p>
            <a:r>
              <a:rPr lang="en-US" sz="2400" dirty="0" smtClean="0"/>
              <a:t>/dev/sda5    16580968  15136744     601936  96%      /home </a:t>
            </a:r>
          </a:p>
          <a:p>
            <a:r>
              <a:rPr lang="en-US" sz="2400" dirty="0" smtClean="0"/>
              <a:t># </a:t>
            </a:r>
            <a:r>
              <a:rPr lang="en-US" sz="2400" b="1" dirty="0" err="1" smtClean="0"/>
              <a:t>ls</a:t>
            </a:r>
            <a:r>
              <a:rPr lang="en-US" sz="2400" b="1" dirty="0" smtClean="0"/>
              <a:t> /research</a:t>
            </a:r>
          </a:p>
          <a:p>
            <a:r>
              <a:rPr lang="en-US" sz="2400" dirty="0" err="1" smtClean="0"/>
              <a:t>foo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# </a:t>
            </a:r>
            <a:r>
              <a:rPr lang="en-US" sz="2400" b="1" dirty="0" smtClean="0"/>
              <a:t>cat /research/</a:t>
            </a:r>
            <a:r>
              <a:rPr lang="en-US" sz="2400" b="1" dirty="0" err="1" smtClean="0"/>
              <a:t>foo</a:t>
            </a:r>
            <a:endParaRPr lang="en-US" sz="2400" b="1" dirty="0" smtClean="0"/>
          </a:p>
          <a:p>
            <a:r>
              <a:rPr lang="en-US" sz="2400" dirty="0" smtClean="0"/>
              <a:t>hello, world </a:t>
            </a:r>
          </a:p>
          <a:p>
            <a:r>
              <a:rPr lang="en-US" sz="2400" b="1" dirty="0" smtClean="0"/>
              <a:t># mount /dev/sdb1 /research</a:t>
            </a:r>
          </a:p>
          <a:p>
            <a:r>
              <a:rPr lang="en-US" sz="2400" b="1" dirty="0" smtClean="0"/>
              <a:t># </a:t>
            </a:r>
            <a:r>
              <a:rPr lang="en-US" sz="2400" b="1" dirty="0" err="1" smtClean="0"/>
              <a:t>ls</a:t>
            </a:r>
            <a:r>
              <a:rPr lang="en-US" sz="2400" b="1" dirty="0" smtClean="0"/>
              <a:t> /research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lost+found</a:t>
            </a:r>
            <a:r>
              <a:rPr lang="en-US" sz="2400" dirty="0" smtClean="0"/>
              <a:t>     </a:t>
            </a:r>
            <a:r>
              <a:rPr lang="en-US" sz="2400" dirty="0" err="1" smtClean="0"/>
              <a:t>src</a:t>
            </a:r>
            <a:r>
              <a:rPr lang="en-US" sz="2400" dirty="0" smtClean="0"/>
              <a:t>     </a:t>
            </a:r>
            <a:r>
              <a:rPr lang="en-US" sz="2400" dirty="0" err="1" smtClean="0"/>
              <a:t>tmp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# </a:t>
            </a:r>
            <a:r>
              <a:rPr lang="en-US" sz="2400" b="1" dirty="0" smtClean="0"/>
              <a:t>cat /research/</a:t>
            </a:r>
            <a:r>
              <a:rPr lang="en-US" sz="2400" b="1" dirty="0" err="1" smtClean="0"/>
              <a:t>foo</a:t>
            </a:r>
            <a:r>
              <a:rPr lang="en-US" sz="2400" b="1" dirty="0" smtClean="0"/>
              <a:t>  </a:t>
            </a:r>
          </a:p>
          <a:p>
            <a:r>
              <a:rPr lang="en-US" sz="2400" dirty="0" smtClean="0"/>
              <a:t>cat: /research/</a:t>
            </a:r>
            <a:r>
              <a:rPr lang="en-US" sz="2400" dirty="0" err="1" smtClean="0"/>
              <a:t>foo</a:t>
            </a:r>
            <a:r>
              <a:rPr lang="en-US" sz="2400" dirty="0" smtClean="0"/>
              <a:t>: No such file or directory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mount and </a:t>
            </a:r>
            <a:r>
              <a:rPr lang="en-US" dirty="0" err="1" smtClean="0"/>
              <a:t>umount</a:t>
            </a:r>
            <a:endParaRPr lang="en-US" dirty="0" smtClean="0"/>
          </a:p>
          <a:p>
            <a:pPr lvl="1"/>
            <a:r>
              <a:rPr lang="en-US" dirty="0" smtClean="0"/>
              <a:t>Make a partition part of the tree (and remove)</a:t>
            </a:r>
          </a:p>
          <a:p>
            <a:r>
              <a:rPr lang="en-US" dirty="0" smtClean="0"/>
              <a:t>fuser and </a:t>
            </a:r>
            <a:r>
              <a:rPr lang="en-US" dirty="0" err="1" smtClean="0"/>
              <a:t>lsof</a:t>
            </a:r>
            <a:endParaRPr lang="en-US" dirty="0" smtClean="0"/>
          </a:p>
          <a:p>
            <a:pPr lvl="1"/>
            <a:r>
              <a:rPr lang="en-US" dirty="0" smtClean="0"/>
              <a:t>Identify who is using a </a:t>
            </a:r>
            <a:r>
              <a:rPr lang="en-US" dirty="0" err="1" smtClean="0"/>
              <a:t>file(s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fdisk</a:t>
            </a:r>
            <a:endParaRPr lang="en-US" dirty="0" smtClean="0"/>
          </a:p>
          <a:p>
            <a:pPr lvl="1"/>
            <a:r>
              <a:rPr lang="en-US" dirty="0" smtClean="0"/>
              <a:t>Format or access the partition table</a:t>
            </a:r>
          </a:p>
          <a:p>
            <a:r>
              <a:rPr lang="en-US" dirty="0" err="1" smtClean="0"/>
              <a:t>dmesg</a:t>
            </a:r>
            <a:endParaRPr lang="en-US" dirty="0" smtClean="0"/>
          </a:p>
          <a:p>
            <a:pPr lvl="1"/>
            <a:r>
              <a:rPr lang="en-US" dirty="0" smtClean="0"/>
              <a:t>Access the kernel ring buffer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are stored in directories</a:t>
            </a:r>
          </a:p>
          <a:p>
            <a:r>
              <a:rPr lang="en-US" dirty="0" smtClean="0"/>
              <a:t>Filenames can contain any character besides ‘/’</a:t>
            </a:r>
          </a:p>
          <a:p>
            <a:pPr lvl="1"/>
            <a:r>
              <a:rPr lang="en-US" dirty="0" smtClean="0"/>
              <a:t>Maximum length depends on the system</a:t>
            </a:r>
          </a:p>
          <a:p>
            <a:pPr lvl="1"/>
            <a:r>
              <a:rPr lang="en-US" dirty="0" smtClean="0"/>
              <a:t>File system dependant</a:t>
            </a:r>
          </a:p>
          <a:p>
            <a:pPr lvl="1"/>
            <a:r>
              <a:rPr lang="en-US" dirty="0" smtClean="0"/>
              <a:t>Can be a source of trouble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6949" y="4280354"/>
            <a:ext cx="65314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$ touch '/</a:t>
            </a:r>
            <a:r>
              <a:rPr lang="en-US" sz="2000" dirty="0" err="1" smtClean="0">
                <a:latin typeface="Andale Mono"/>
                <a:cs typeface="Andale Mono"/>
              </a:rPr>
              <a:t>tmp/foo</a:t>
            </a:r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/etc/</a:t>
            </a:r>
            <a:r>
              <a:rPr lang="en-US" sz="2000" dirty="0" err="1" smtClean="0">
                <a:latin typeface="Andale Mono"/>
                <a:cs typeface="Andale Mono"/>
              </a:rPr>
              <a:t>passwd</a:t>
            </a:r>
            <a:r>
              <a:rPr lang="en-US" sz="2000" dirty="0" smtClean="0">
                <a:latin typeface="Andale Mono"/>
                <a:cs typeface="Andale Mono"/>
              </a:rPr>
              <a:t>’</a:t>
            </a:r>
          </a:p>
          <a:p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# find /</a:t>
            </a:r>
            <a:r>
              <a:rPr lang="en-US" sz="2000" dirty="0" err="1" smtClean="0">
                <a:latin typeface="Andale Mono"/>
                <a:cs typeface="Andale Mono"/>
              </a:rPr>
              <a:t>tmp</a:t>
            </a:r>
            <a:r>
              <a:rPr lang="en-US" sz="2000" dirty="0" smtClean="0">
                <a:latin typeface="Andale Mono"/>
                <a:cs typeface="Andale Mono"/>
              </a:rPr>
              <a:t> -</a:t>
            </a:r>
            <a:r>
              <a:rPr lang="en-US" sz="2000" dirty="0" err="1" smtClean="0">
                <a:latin typeface="Andale Mono"/>
                <a:cs typeface="Andale Mono"/>
              </a:rPr>
              <a:t>mtime</a:t>
            </a:r>
            <a:r>
              <a:rPr lang="en-US" sz="2000" dirty="0" smtClean="0">
                <a:latin typeface="Andale Mono"/>
                <a:cs typeface="Andale Mono"/>
              </a:rPr>
              <a:t> +1 | </a:t>
            </a:r>
            <a:r>
              <a:rPr lang="en-US" sz="2000" dirty="0" err="1" smtClean="0">
                <a:latin typeface="Andale Mono"/>
                <a:cs typeface="Andale Mono"/>
              </a:rPr>
              <a:t>xargs</a:t>
            </a:r>
            <a:r>
              <a:rPr lang="en-US" sz="2000" dirty="0" smtClean="0">
                <a:latin typeface="Andale Mono"/>
                <a:cs typeface="Andale Mono"/>
              </a:rPr>
              <a:t> </a:t>
            </a:r>
            <a:r>
              <a:rPr lang="en-US" sz="2000" dirty="0" err="1" smtClean="0">
                <a:latin typeface="Andale Mono"/>
                <a:cs typeface="Andale Mono"/>
              </a:rPr>
              <a:t>rm</a:t>
            </a:r>
            <a:r>
              <a:rPr lang="en-US" sz="2000" dirty="0" smtClean="0">
                <a:latin typeface="Andale Mono"/>
                <a:cs typeface="Andale Mono"/>
              </a:rPr>
              <a:t> -</a:t>
            </a:r>
            <a:r>
              <a:rPr lang="en-US" sz="2000" dirty="0" err="1" smtClean="0">
                <a:latin typeface="Andale Mono"/>
                <a:cs typeface="Andale Mono"/>
              </a:rPr>
              <a:t>f</a:t>
            </a:r>
            <a:endParaRPr lang="en-US" sz="2000" dirty="0" smtClean="0">
              <a:latin typeface="Andale Mono"/>
              <a:cs typeface="Andale Mono"/>
            </a:endParaRPr>
          </a:p>
          <a:p>
            <a:endParaRPr lang="en-US" sz="2000" dirty="0" smtClean="0">
              <a:latin typeface="Andale Mono"/>
              <a:cs typeface="Andale Mono"/>
            </a:endParaRPr>
          </a:p>
          <a:p>
            <a:endParaRPr lang="en-US" sz="20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Pathnames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4804568"/>
          </a:xfrm>
        </p:spPr>
        <p:txBody>
          <a:bodyPr>
            <a:normAutofit/>
          </a:bodyPr>
          <a:lstStyle/>
          <a:p>
            <a:r>
              <a:rPr lang="en-US" dirty="0" smtClean="0"/>
              <a:t>‘/’ character is used to construct a path in the file system</a:t>
            </a:r>
          </a:p>
          <a:p>
            <a:r>
              <a:rPr lang="en-US" dirty="0" smtClean="0"/>
              <a:t>Maximum length also limited</a:t>
            </a:r>
          </a:p>
          <a:p>
            <a:r>
              <a:rPr lang="en-US" dirty="0" smtClean="0"/>
              <a:t>Also source of forensic trouble</a:t>
            </a:r>
          </a:p>
          <a:p>
            <a:pPr lvl="1"/>
            <a:r>
              <a:rPr lang="en-US" dirty="0" smtClean="0"/>
              <a:t>This path has 1028 characters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Conflicts with system call argument limits</a:t>
            </a:r>
          </a:p>
          <a:p>
            <a:pPr lvl="2"/>
            <a:r>
              <a:rPr lang="en-US" dirty="0" smtClean="0"/>
              <a:t>Instead use …at() family of system calls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4225348"/>
            <a:ext cx="7975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dale Mono"/>
                <a:cs typeface="Andale Mono"/>
              </a:rPr>
              <a:t>/111 ... 111/222 ... 222/333 ... 333/444 ... 444/foo</a:t>
            </a:r>
            <a:endParaRPr lang="en-US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Time Machine Would be Useful</a:t>
            </a:r>
            <a:endParaRPr lang="en-US" dirty="0"/>
          </a:p>
        </p:txBody>
      </p:sp>
      <p:pic>
        <p:nvPicPr>
          <p:cNvPr id="4" name="Picture 3" descr="time-machine-chai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09" y="1360056"/>
            <a:ext cx="3662090" cy="3331747"/>
          </a:xfrm>
          <a:prstGeom prst="rect">
            <a:avLst/>
          </a:prstGeom>
        </p:spPr>
      </p:pic>
      <p:pic>
        <p:nvPicPr>
          <p:cNvPr id="5" name="Picture 4" descr="backtothefuture-delore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784" y="3195211"/>
            <a:ext cx="4387834" cy="2861631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System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00" y="1984674"/>
            <a:ext cx="4976242" cy="35709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1463524"/>
            <a:ext cx="153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 geometry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 rot="16200000" flipH="1">
            <a:off x="1575147" y="1938003"/>
            <a:ext cx="598287" cy="3879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8214" y="4275821"/>
            <a:ext cx="155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FS information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444704" y="4645152"/>
            <a:ext cx="623582" cy="5920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60381" y="3283430"/>
            <a:ext cx="157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block group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  <a:endCxn id="8" idx="3"/>
          </p:cNvCxnSpPr>
          <p:nvPr/>
        </p:nvCxnSpPr>
        <p:spPr>
          <a:xfrm rot="5400000">
            <a:off x="7325848" y="3150356"/>
            <a:ext cx="117408" cy="11222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</a:t>
            </a:r>
          </a:p>
          <a:p>
            <a:r>
              <a:rPr lang="en-US" dirty="0" smtClean="0"/>
              <a:t>Directories</a:t>
            </a:r>
          </a:p>
          <a:p>
            <a:r>
              <a:rPr lang="en-US" dirty="0" smtClean="0"/>
              <a:t>Symbolic links</a:t>
            </a:r>
          </a:p>
          <a:p>
            <a:pPr lvl="1"/>
            <a:r>
              <a:rPr lang="en-US" dirty="0" smtClean="0"/>
              <a:t>Different from hard links</a:t>
            </a:r>
          </a:p>
          <a:p>
            <a:r>
              <a:rPr lang="en-US" dirty="0" smtClean="0"/>
              <a:t>Named pipes</a:t>
            </a:r>
          </a:p>
          <a:p>
            <a:r>
              <a:rPr lang="en-US" dirty="0" smtClean="0"/>
              <a:t>UNIX sockets</a:t>
            </a:r>
          </a:p>
          <a:p>
            <a:r>
              <a:rPr lang="en-US" dirty="0" smtClean="0"/>
              <a:t>Device files</a:t>
            </a:r>
          </a:p>
          <a:p>
            <a:pPr lvl="1"/>
            <a:r>
              <a:rPr lang="en-US" dirty="0" smtClean="0"/>
              <a:t>Real or virtual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The Hood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file in a directory is described by an </a:t>
            </a:r>
            <a:r>
              <a:rPr lang="en-US" dirty="0" err="1" smtClean="0"/>
              <a:t>inode</a:t>
            </a:r>
            <a:endParaRPr lang="en-US" dirty="0" smtClean="0"/>
          </a:p>
          <a:p>
            <a:r>
              <a:rPr lang="en-US" dirty="0" smtClean="0"/>
              <a:t>Each directory contains a list of </a:t>
            </a:r>
            <a:r>
              <a:rPr lang="en-US" dirty="0" err="1" smtClean="0"/>
              <a:t>name</a:t>
            </a:r>
            <a:r>
              <a:rPr lang="en-US" dirty="0" err="1" smtClean="0">
                <a:sym typeface="Wingdings"/>
              </a:rPr>
              <a:t></a:t>
            </a:r>
            <a:r>
              <a:rPr lang="en-US" dirty="0" err="1" smtClean="0"/>
              <a:t>inode</a:t>
            </a:r>
            <a:r>
              <a:rPr lang="en-US" dirty="0" smtClean="0"/>
              <a:t> numbers associations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0" y="3775327"/>
            <a:ext cx="45974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inode</a:t>
            </a:r>
            <a:r>
              <a:rPr lang="en-US" dirty="0" smtClean="0"/>
              <a:t>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Ownership</a:t>
            </a:r>
          </a:p>
          <a:p>
            <a:r>
              <a:rPr lang="en-US" dirty="0" smtClean="0"/>
              <a:t>Permissions</a:t>
            </a:r>
          </a:p>
          <a:p>
            <a:r>
              <a:rPr lang="en-US" dirty="0" smtClean="0"/>
              <a:t>File type</a:t>
            </a:r>
          </a:p>
          <a:p>
            <a:r>
              <a:rPr lang="en-US" dirty="0" smtClean="0"/>
              <a:t>Hard link count</a:t>
            </a:r>
          </a:p>
          <a:p>
            <a:r>
              <a:rPr lang="en-US" dirty="0" smtClean="0"/>
              <a:t>File size</a:t>
            </a:r>
          </a:p>
          <a:p>
            <a:r>
              <a:rPr lang="en-US" dirty="0" smtClean="0"/>
              <a:t>Time stamps</a:t>
            </a:r>
          </a:p>
          <a:p>
            <a:r>
              <a:rPr lang="en-US" dirty="0" smtClean="0"/>
              <a:t>Data block addresses</a:t>
            </a:r>
          </a:p>
          <a:p>
            <a:r>
              <a:rPr lang="en-US" dirty="0" smtClean="0"/>
              <a:t>Extended attributes?</a:t>
            </a:r>
          </a:p>
          <a:p>
            <a:r>
              <a:rPr lang="en-US" dirty="0" smtClean="0"/>
              <a:t>Useful </a:t>
            </a:r>
            <a:r>
              <a:rPr lang="en-US" dirty="0" err="1" smtClean="0"/>
              <a:t>sleuthkit</a:t>
            </a:r>
            <a:r>
              <a:rPr lang="en-US" dirty="0" smtClean="0"/>
              <a:t> tools: </a:t>
            </a:r>
            <a:r>
              <a:rPr lang="en-US" dirty="0" err="1" smtClean="0"/>
              <a:t>ils</a:t>
            </a:r>
            <a:r>
              <a:rPr lang="en-US" dirty="0" smtClean="0"/>
              <a:t>, </a:t>
            </a:r>
            <a:r>
              <a:rPr lang="en-US" dirty="0" err="1" smtClean="0"/>
              <a:t>icat</a:t>
            </a:r>
            <a:r>
              <a:rPr lang="en-US" dirty="0" smtClean="0"/>
              <a:t>, </a:t>
            </a:r>
            <a:r>
              <a:rPr lang="en-US" dirty="0" err="1" smtClean="0"/>
              <a:t>fls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0" y="1429320"/>
            <a:ext cx="3990061" cy="4617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Bypassing The File System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401" y="1443841"/>
            <a:ext cx="77723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ndale Mono"/>
                <a:cs typeface="Andale Mono"/>
              </a:rPr>
              <a:t># </a:t>
            </a:r>
            <a:r>
              <a:rPr lang="en-US" sz="2000" b="1" dirty="0" smtClean="0">
                <a:latin typeface="Andale Mono"/>
                <a:cs typeface="Andale Mono"/>
              </a:rPr>
              <a:t>mount /dev/sdb1 /research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# </a:t>
            </a:r>
            <a:r>
              <a:rPr lang="en-US" sz="2000" b="1" dirty="0" err="1" smtClean="0">
                <a:latin typeface="Andale Mono"/>
                <a:cs typeface="Andale Mono"/>
              </a:rPr>
              <a:t>ls</a:t>
            </a:r>
            <a:r>
              <a:rPr lang="en-US" sz="2000" b="1" dirty="0" smtClean="0">
                <a:latin typeface="Andale Mono"/>
                <a:cs typeface="Andale Mono"/>
              </a:rPr>
              <a:t> -1ia /research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2 .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 2 ..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     11 </a:t>
            </a:r>
            <a:r>
              <a:rPr lang="en-US" sz="2000" dirty="0" err="1" smtClean="0">
                <a:latin typeface="Andale Mono"/>
                <a:cs typeface="Andale Mono"/>
              </a:rPr>
              <a:t>lost+found</a:t>
            </a:r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  32449 </a:t>
            </a:r>
            <a:r>
              <a:rPr lang="en-US" sz="2000" dirty="0" err="1" smtClean="0">
                <a:latin typeface="Andale Mono"/>
                <a:cs typeface="Andale Mono"/>
              </a:rPr>
              <a:t>tmp</a:t>
            </a:r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b="1" dirty="0" smtClean="0">
                <a:latin typeface="Andale Mono"/>
                <a:cs typeface="Andale Mono"/>
              </a:rPr>
              <a:t># </a:t>
            </a:r>
            <a:r>
              <a:rPr lang="en-US" sz="2000" b="1" dirty="0" err="1" smtClean="0">
                <a:latin typeface="Andale Mono"/>
                <a:cs typeface="Andale Mono"/>
              </a:rPr>
              <a:t>fls</a:t>
            </a:r>
            <a:r>
              <a:rPr lang="en-US" sz="2000" b="1" dirty="0" smtClean="0">
                <a:latin typeface="Andale Mono"/>
                <a:cs typeface="Andale Mono"/>
              </a:rPr>
              <a:t> -</a:t>
            </a:r>
            <a:r>
              <a:rPr lang="en-US" sz="2000" b="1" dirty="0" err="1" smtClean="0">
                <a:latin typeface="Andale Mono"/>
                <a:cs typeface="Andale Mono"/>
              </a:rPr>
              <a:t>ap</a:t>
            </a:r>
            <a:r>
              <a:rPr lang="en-US" sz="2000" b="1" dirty="0" smtClean="0">
                <a:latin typeface="Andale Mono"/>
                <a:cs typeface="Andale Mono"/>
              </a:rPr>
              <a:t> /dev/sda1 32065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-/</a:t>
            </a:r>
            <a:r>
              <a:rPr lang="en-US" sz="2000" dirty="0" err="1" smtClean="0">
                <a:latin typeface="Andale Mono"/>
                <a:cs typeface="Andale Mono"/>
              </a:rPr>
              <a:t>d</a:t>
            </a:r>
            <a:r>
              <a:rPr lang="en-US" sz="2000" dirty="0" smtClean="0">
                <a:latin typeface="Andale Mono"/>
                <a:cs typeface="Andale Mono"/>
              </a:rPr>
              <a:t> 96193:  .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-/</a:t>
            </a:r>
            <a:r>
              <a:rPr lang="en-US" sz="2000" dirty="0" err="1" smtClean="0">
                <a:latin typeface="Andale Mono"/>
                <a:cs typeface="Andale Mono"/>
              </a:rPr>
              <a:t>d</a:t>
            </a:r>
            <a:r>
              <a:rPr lang="en-US" sz="2000" dirty="0" smtClean="0">
                <a:latin typeface="Andale Mono"/>
                <a:cs typeface="Andale Mono"/>
              </a:rPr>
              <a:t> 2:      ..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-/</a:t>
            </a:r>
            <a:r>
              <a:rPr lang="en-US" sz="2000" dirty="0" err="1" smtClean="0">
                <a:latin typeface="Andale Mono"/>
                <a:cs typeface="Andale Mono"/>
              </a:rPr>
              <a:t>r</a:t>
            </a:r>
            <a:r>
              <a:rPr lang="en-US" sz="2000" dirty="0" smtClean="0">
                <a:latin typeface="Andale Mono"/>
                <a:cs typeface="Andale Mono"/>
              </a:rPr>
              <a:t> 96741:  </a:t>
            </a:r>
            <a:r>
              <a:rPr lang="en-US" sz="2000" dirty="0" err="1" smtClean="0">
                <a:latin typeface="Andale Mono"/>
                <a:cs typeface="Andale Mono"/>
              </a:rPr>
              <a:t>foo</a:t>
            </a:r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# </a:t>
            </a:r>
            <a:r>
              <a:rPr lang="en-US" sz="2000" b="1" dirty="0" smtClean="0">
                <a:latin typeface="Andale Mono"/>
                <a:cs typeface="Andale Mono"/>
              </a:rPr>
              <a:t>cat /research/</a:t>
            </a:r>
            <a:r>
              <a:rPr lang="en-US" sz="2000" b="1" dirty="0" err="1" smtClean="0">
                <a:latin typeface="Andale Mono"/>
                <a:cs typeface="Andale Mono"/>
              </a:rPr>
              <a:t>foo</a:t>
            </a:r>
            <a:r>
              <a:rPr lang="en-US" sz="2000" b="1" dirty="0" smtClean="0">
                <a:latin typeface="Andale Mono"/>
                <a:cs typeface="Andale Mono"/>
              </a:rPr>
              <a:t> 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cat: /research/</a:t>
            </a:r>
            <a:r>
              <a:rPr lang="en-US" sz="2000" dirty="0" err="1" smtClean="0">
                <a:latin typeface="Andale Mono"/>
                <a:cs typeface="Andale Mono"/>
              </a:rPr>
              <a:t>foo</a:t>
            </a:r>
            <a:r>
              <a:rPr lang="en-US" sz="2000" dirty="0" smtClean="0">
                <a:latin typeface="Andale Mono"/>
                <a:cs typeface="Andale Mono"/>
              </a:rPr>
              <a:t>: No such file or directory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# </a:t>
            </a:r>
            <a:r>
              <a:rPr lang="en-US" sz="2000" b="1" dirty="0" err="1" smtClean="0">
                <a:latin typeface="Andale Mono"/>
                <a:cs typeface="Andale Mono"/>
              </a:rPr>
              <a:t>icat</a:t>
            </a:r>
            <a:r>
              <a:rPr lang="en-US" sz="2000" b="1" dirty="0" smtClean="0">
                <a:latin typeface="Andale Mono"/>
                <a:cs typeface="Andale Mono"/>
              </a:rPr>
              <a:t> /dev/sda1 96741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hello, world</a:t>
            </a:r>
            <a:endParaRPr lang="en-US" sz="2000" dirty="0">
              <a:latin typeface="Andale Mono"/>
              <a:cs typeface="Andale Mon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1582341"/>
            <a:ext cx="7772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err="1" smtClean="0">
                <a:latin typeface="Andale Mono"/>
                <a:cs typeface="Andale Mono"/>
              </a:rPr>
              <a:t>df</a:t>
            </a:r>
            <a:endParaRPr lang="en-US" sz="1600" b="1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</a:t>
            </a:r>
            <a:r>
              <a:rPr lang="en-US" sz="1600" dirty="0" err="1" smtClean="0">
                <a:latin typeface="Andale Mono"/>
                <a:cs typeface="Andale Mono"/>
              </a:rPr>
              <a:t>Filesystem</a:t>
            </a:r>
            <a:r>
              <a:rPr lang="en-US" sz="1600" dirty="0" smtClean="0">
                <a:latin typeface="Andale Mono"/>
                <a:cs typeface="Andale Mono"/>
              </a:rPr>
              <a:t>            </a:t>
            </a:r>
            <a:r>
              <a:rPr lang="en-US" sz="1600" dirty="0" err="1" smtClean="0">
                <a:latin typeface="Andale Mono"/>
                <a:cs typeface="Andale Mono"/>
              </a:rPr>
              <a:t>kbytes</a:t>
            </a:r>
            <a:r>
              <a:rPr lang="en-US" sz="1600" dirty="0" smtClean="0">
                <a:latin typeface="Andale Mono"/>
                <a:cs typeface="Andale Mono"/>
              </a:rPr>
              <a:t>    used   avail capacity  Mounted on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/dev/dsk/c0t0d0s7    2902015 1427898 1416077    51%    /export/home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smtClean="0">
                <a:latin typeface="Andale Mono"/>
                <a:cs typeface="Andale Mono"/>
              </a:rPr>
              <a:t>echo hello, world &gt; test-file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err="1" smtClean="0">
                <a:latin typeface="Andale Mono"/>
                <a:cs typeface="Andale Mono"/>
              </a:rPr>
              <a:t>ls</a:t>
            </a:r>
            <a:r>
              <a:rPr lang="en-US" sz="1600" b="1" dirty="0" smtClean="0">
                <a:latin typeface="Andale Mono"/>
                <a:cs typeface="Andale Mono"/>
              </a:rPr>
              <a:t> -</a:t>
            </a:r>
            <a:r>
              <a:rPr lang="en-US" sz="1600" b="1" dirty="0" err="1" smtClean="0">
                <a:latin typeface="Andale Mono"/>
                <a:cs typeface="Andale Mono"/>
              </a:rPr>
              <a:t>i</a:t>
            </a:r>
            <a:r>
              <a:rPr lang="en-US" sz="1600" b="1" dirty="0" smtClean="0">
                <a:latin typeface="Andale Mono"/>
                <a:cs typeface="Andale Mono"/>
              </a:rPr>
              <a:t> test-file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119469    test-file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smtClean="0">
                <a:latin typeface="Andale Mono"/>
                <a:cs typeface="Andale Mono"/>
              </a:rPr>
              <a:t>cat test-file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hello, world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err="1" smtClean="0">
                <a:latin typeface="Andale Mono"/>
                <a:cs typeface="Andale Mono"/>
              </a:rPr>
              <a:t>icat</a:t>
            </a:r>
            <a:r>
              <a:rPr lang="en-US" sz="1600" b="1" dirty="0" smtClean="0">
                <a:latin typeface="Andale Mono"/>
                <a:cs typeface="Andale Mono"/>
              </a:rPr>
              <a:t> /dev/dsk/c0t0d0s7 119469</a:t>
            </a:r>
          </a:p>
          <a:p>
            <a:r>
              <a:rPr lang="en-US" sz="1600" dirty="0" err="1" smtClean="0">
                <a:latin typeface="Andale Mono"/>
                <a:cs typeface="Andale Mono"/>
              </a:rPr>
              <a:t>solaris</a:t>
            </a:r>
            <a:r>
              <a:rPr lang="en-US" sz="1600" dirty="0" smtClean="0">
                <a:latin typeface="Andale Mono"/>
                <a:cs typeface="Andale Mono"/>
              </a:rPr>
              <a:t># </a:t>
            </a:r>
            <a:r>
              <a:rPr lang="en-US" sz="1600" b="1" dirty="0" err="1" smtClean="0">
                <a:latin typeface="Andale Mono"/>
                <a:cs typeface="Andale Mono"/>
              </a:rPr>
              <a:t>icat</a:t>
            </a:r>
            <a:r>
              <a:rPr lang="en-US" sz="1600" b="1" dirty="0" smtClean="0">
                <a:latin typeface="Andale Mono"/>
                <a:cs typeface="Andale Mono"/>
              </a:rPr>
              <a:t> /dev/rdsk/c0t0d0s7 119469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hello, world</a:t>
            </a:r>
            <a:endParaRPr lang="en-US" sz="1600" dirty="0">
              <a:latin typeface="Andale Mono"/>
              <a:cs typeface="Andale Mon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Sparse Files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2077242"/>
          </a:xfrm>
        </p:spPr>
        <p:txBody>
          <a:bodyPr/>
          <a:lstStyle/>
          <a:p>
            <a:r>
              <a:rPr lang="en-US" dirty="0" smtClean="0"/>
              <a:t>Files with holes</a:t>
            </a:r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10075" y="1948090"/>
            <a:ext cx="6827112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#!/</a:t>
            </a:r>
            <a:r>
              <a:rPr lang="en-US" dirty="0" err="1" smtClean="0"/>
              <a:t>usr/local/bin/perl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open(F1, "&gt;F1") or die "can't open F1\n";</a:t>
            </a:r>
          </a:p>
          <a:p>
            <a:endParaRPr lang="en-US" dirty="0" smtClean="0"/>
          </a:p>
          <a:p>
            <a:r>
              <a:rPr lang="en-US" dirty="0" smtClean="0"/>
              <a:t>print F1 "Text before test";</a:t>
            </a:r>
          </a:p>
          <a:p>
            <a:r>
              <a:rPr lang="en-US" dirty="0" smtClean="0"/>
              <a:t>seek(F1, 100000, 2);    # boldly seek where no data has gone before</a:t>
            </a:r>
          </a:p>
          <a:p>
            <a:r>
              <a:rPr lang="en-US" dirty="0" smtClean="0"/>
              <a:t>print F1 "Text after test”;</a:t>
            </a:r>
          </a:p>
          <a:p>
            <a:endParaRPr lang="en-US" dirty="0" smtClean="0"/>
          </a:p>
          <a:p>
            <a:r>
              <a:rPr lang="en-US" dirty="0" smtClean="0"/>
              <a:t>close(F1);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10075" y="4709403"/>
            <a:ext cx="7317774" cy="175432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 smtClean="0"/>
              <a:t>linux</a:t>
            </a:r>
            <a:r>
              <a:rPr lang="en-US" dirty="0" smtClean="0"/>
              <a:t> $ </a:t>
            </a:r>
            <a:r>
              <a:rPr lang="en-US" dirty="0" err="1" smtClean="0"/>
              <a:t>hexdump</a:t>
            </a:r>
            <a:r>
              <a:rPr lang="en-US" dirty="0" smtClean="0"/>
              <a:t> -</a:t>
            </a:r>
            <a:r>
              <a:rPr lang="en-US" dirty="0" err="1" smtClean="0"/>
              <a:t>c</a:t>
            </a:r>
            <a:r>
              <a:rPr lang="en-US" dirty="0" smtClean="0"/>
              <a:t> F1</a:t>
            </a:r>
          </a:p>
          <a:p>
            <a:r>
              <a:rPr lang="en-US" dirty="0" smtClean="0"/>
              <a:t>0000000   T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dirty="0" smtClean="0"/>
              <a:t>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f</a:t>
            </a:r>
            <a:r>
              <a:rPr lang="en-US" dirty="0" smtClean="0"/>
              <a:t>   </a:t>
            </a:r>
            <a:r>
              <a:rPr lang="en-US" dirty="0" err="1" smtClean="0"/>
              <a:t>o</a:t>
            </a:r>
            <a:r>
              <a:rPr lang="en-US" dirty="0" smtClean="0"/>
              <a:t>   </a:t>
            </a:r>
            <a:r>
              <a:rPr lang="en-US" dirty="0" err="1" smtClean="0"/>
              <a:t>r</a:t>
            </a:r>
            <a:r>
              <a:rPr lang="en-US" dirty="0" smtClean="0"/>
              <a:t>   </a:t>
            </a:r>
            <a:r>
              <a:rPr lang="en-US" dirty="0" err="1" smtClean="0"/>
              <a:t>e</a:t>
            </a:r>
            <a:r>
              <a:rPr lang="en-US" dirty="0" smtClean="0"/>
              <a:t>       </a:t>
            </a:r>
            <a:r>
              <a:rPr lang="en-US" dirty="0" err="1" smtClean="0"/>
              <a:t>t</a:t>
            </a:r>
            <a:r>
              <a:rPr lang="en-US" dirty="0" smtClean="0"/>
              <a:t>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s</a:t>
            </a:r>
            <a:r>
              <a:rPr lang="en-US" dirty="0" smtClean="0"/>
              <a:t>   </a:t>
            </a:r>
            <a:r>
              <a:rPr lang="en-US" dirty="0" err="1" smtClean="0"/>
              <a:t>t</a:t>
            </a:r>
            <a:endParaRPr lang="en-US" dirty="0" smtClean="0"/>
          </a:p>
          <a:p>
            <a:r>
              <a:rPr lang="en-US" dirty="0" smtClean="0"/>
              <a:t>0000010  \0  \0  \0  \0  \0  \0  \0  \0  \0  \0  \0  \0  \0  \0  \0  \0</a:t>
            </a:r>
          </a:p>
          <a:p>
            <a:r>
              <a:rPr lang="en-US" dirty="0" smtClean="0"/>
              <a:t>*</a:t>
            </a:r>
          </a:p>
          <a:p>
            <a:r>
              <a:rPr lang="en-US" dirty="0" smtClean="0"/>
              <a:t>00186b0   T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       a   </a:t>
            </a:r>
            <a:r>
              <a:rPr lang="en-US" dirty="0" err="1" smtClean="0"/>
              <a:t>f</a:t>
            </a:r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r</a:t>
            </a:r>
            <a:r>
              <a:rPr lang="en-US" dirty="0" smtClean="0"/>
              <a:t>       </a:t>
            </a:r>
            <a:r>
              <a:rPr lang="en-US" dirty="0" err="1" smtClean="0"/>
              <a:t>t</a:t>
            </a:r>
            <a:r>
              <a:rPr lang="en-US" dirty="0" smtClean="0"/>
              <a:t>   </a:t>
            </a:r>
            <a:r>
              <a:rPr lang="en-US" dirty="0" err="1" smtClean="0"/>
              <a:t>e</a:t>
            </a:r>
            <a:r>
              <a:rPr lang="en-US" dirty="0" smtClean="0"/>
              <a:t>   </a:t>
            </a:r>
            <a:r>
              <a:rPr lang="en-US" dirty="0" err="1" smtClean="0"/>
              <a:t>s</a:t>
            </a:r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    </a:t>
            </a:r>
          </a:p>
          <a:p>
            <a:r>
              <a:rPr lang="en-US" dirty="0" smtClean="0"/>
              <a:t>00186bf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RAW file system </a:t>
            </a:r>
            <a:r>
              <a:rPr lang="en-US" dirty="0" err="1" smtClean="0"/>
              <a:t>inodes</a:t>
            </a:r>
            <a:r>
              <a:rPr lang="en-US" dirty="0" smtClean="0"/>
              <a:t> does not modify timestamps</a:t>
            </a:r>
          </a:p>
          <a:p>
            <a:pPr lvl="1"/>
            <a:r>
              <a:rPr lang="en-US" dirty="0" smtClean="0"/>
              <a:t>Risk of losing you data</a:t>
            </a:r>
          </a:p>
          <a:p>
            <a:pPr lvl="1"/>
            <a:r>
              <a:rPr lang="en-US" dirty="0" smtClean="0"/>
              <a:t>Intruders don’t necessarily care about your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Analysis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Break-in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2510151"/>
          </a:xfrm>
        </p:spPr>
        <p:txBody>
          <a:bodyPr>
            <a:normAutofit/>
          </a:bodyPr>
          <a:lstStyle/>
          <a:p>
            <a:r>
              <a:rPr lang="en-US" dirty="0" err="1" smtClean="0"/>
              <a:t>rpc.statd</a:t>
            </a:r>
            <a:r>
              <a:rPr lang="en-US" dirty="0" smtClean="0"/>
              <a:t> (part of NFS) service was compromised</a:t>
            </a:r>
          </a:p>
          <a:p>
            <a:r>
              <a:rPr lang="en-US" dirty="0" smtClean="0"/>
              <a:t>A malicious packet exploited a format string vulnerability in the service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399" y="3752165"/>
            <a:ext cx="77723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ndale Mono"/>
                <a:cs typeface="Andale Mono"/>
              </a:rPr>
              <a:t>Sep 25 00:44:49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rpc.statd[335]: </a:t>
            </a:r>
            <a:r>
              <a:rPr lang="en-US" sz="1400" dirty="0" err="1" smtClean="0">
                <a:latin typeface="Andale Mono"/>
                <a:cs typeface="Andale Mono"/>
              </a:rPr>
              <a:t>gethostbyname</a:t>
            </a:r>
            <a:r>
              <a:rPr lang="en-US" sz="1400" dirty="0" smtClean="0">
                <a:latin typeface="Andale Mono"/>
                <a:cs typeface="Andale Mono"/>
              </a:rPr>
              <a:t> error for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[...a very long non-conforming hostname...]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Sep 25 00:45:16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inetd[473]: extra conf for service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telnet/</a:t>
            </a:r>
            <a:r>
              <a:rPr lang="en-US" sz="1400" dirty="0" err="1" smtClean="0">
                <a:latin typeface="Andale Mono"/>
                <a:cs typeface="Andale Mono"/>
              </a:rPr>
              <a:t>tcp</a:t>
            </a:r>
            <a:r>
              <a:rPr lang="en-US" sz="1400" dirty="0" smtClean="0">
                <a:latin typeface="Andale Mono"/>
                <a:cs typeface="Andale Mono"/>
              </a:rPr>
              <a:t> (skipped)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Sep 25 00:45:28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in.telnetd[11554]: connect from 10.83.81.7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Sep 25 01:02:02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inetd[473]: </a:t>
            </a:r>
            <a:r>
              <a:rPr lang="en-US" sz="1400" dirty="0" err="1" smtClean="0">
                <a:latin typeface="Andale Mono"/>
                <a:cs typeface="Andale Mono"/>
              </a:rPr>
              <a:t>pid</a:t>
            </a:r>
            <a:r>
              <a:rPr lang="en-US" sz="1400" dirty="0" smtClean="0">
                <a:latin typeface="Andale Mono"/>
                <a:cs typeface="Andale Mono"/>
              </a:rPr>
              <a:t> 11554: exit status 1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Sep 25 17:31:47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in.telnetd[12031]: connect from 10.83.81.7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Sep 25 17:32:08 </a:t>
            </a:r>
            <a:r>
              <a:rPr lang="en-US" sz="1400" dirty="0" err="1" smtClean="0">
                <a:latin typeface="Andale Mono"/>
                <a:cs typeface="Andale Mono"/>
              </a:rPr>
              <a:t>dionysis</a:t>
            </a:r>
            <a:r>
              <a:rPr lang="en-US" sz="1400" dirty="0" smtClean="0">
                <a:latin typeface="Andale Mono"/>
                <a:cs typeface="Andale Mono"/>
              </a:rPr>
              <a:t> in.telnetd[12035]: connect from 10.83.81.7</a:t>
            </a:r>
            <a:endParaRPr lang="en-US" sz="14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Really Want is a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 descr="timeline-f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771" y="1319790"/>
            <a:ext cx="4987158" cy="44551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8380" y="5623616"/>
            <a:ext cx="7083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Knowing </a:t>
            </a:r>
            <a:r>
              <a:rPr lang="en-US" sz="2400" b="1" dirty="0" smtClean="0"/>
              <a:t>when </a:t>
            </a:r>
            <a:r>
              <a:rPr lang="en-US" sz="2400" dirty="0" smtClean="0"/>
              <a:t>something happened is important!</a:t>
            </a:r>
            <a:endParaRPr lang="en-US" sz="24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799" y="2034672"/>
            <a:ext cx="4419601" cy="12554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Capture volatile information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590799" y="4164023"/>
            <a:ext cx="4419601" cy="12554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Unplug and make copies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40402" y="3555710"/>
            <a:ext cx="520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vs.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705429" y="4017375"/>
            <a:ext cx="6277428" cy="1679482"/>
          </a:xfrm>
          <a:prstGeom prst="rect">
            <a:avLst/>
          </a:prstGeom>
          <a:noFill/>
          <a:ln w="38100" cmpd="sng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the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Connect the disk</a:t>
            </a:r>
          </a:p>
          <a:p>
            <a:pPr lvl="1"/>
            <a:r>
              <a:rPr lang="en-US" dirty="0" smtClean="0"/>
              <a:t>Use a writes blocker if possible</a:t>
            </a:r>
          </a:p>
          <a:p>
            <a:r>
              <a:rPr lang="en-US" dirty="0" smtClean="0"/>
              <a:t>Avoid</a:t>
            </a:r>
          </a:p>
          <a:p>
            <a:pPr lvl="1"/>
            <a:r>
              <a:rPr lang="en-US" dirty="0" smtClean="0"/>
              <a:t>Copying individual files</a:t>
            </a:r>
          </a:p>
          <a:p>
            <a:pPr lvl="1"/>
            <a:r>
              <a:rPr lang="en-US" dirty="0" smtClean="0"/>
              <a:t>Making a backup</a:t>
            </a:r>
          </a:p>
          <a:p>
            <a:r>
              <a:rPr lang="en-US" dirty="0" smtClean="0"/>
              <a:t>Try to</a:t>
            </a:r>
          </a:p>
          <a:p>
            <a:pPr lvl="1"/>
            <a:r>
              <a:rPr lang="en-US" dirty="0" smtClean="0"/>
              <a:t>Copy individual partitions</a:t>
            </a:r>
          </a:p>
          <a:p>
            <a:pPr lvl="2"/>
            <a:r>
              <a:rPr lang="en-US" dirty="0" err="1" smtClean="0"/>
              <a:t>linux</a:t>
            </a:r>
            <a:r>
              <a:rPr lang="en-US" dirty="0" smtClean="0"/>
              <a:t># </a:t>
            </a:r>
            <a:r>
              <a:rPr lang="en-US" b="1" dirty="0" err="1" smtClean="0"/>
              <a:t>dd</a:t>
            </a:r>
            <a:r>
              <a:rPr lang="en-US" b="1" dirty="0" smtClean="0"/>
              <a:t> if=/dev/hda1 </a:t>
            </a:r>
            <a:r>
              <a:rPr lang="en-US" b="1" dirty="0" err="1" smtClean="0"/>
              <a:t>bs</a:t>
            </a:r>
            <a:r>
              <a:rPr lang="en-US" b="1" dirty="0" smtClean="0"/>
              <a:t>=100k . . .</a:t>
            </a:r>
            <a:endParaRPr lang="en-US" dirty="0" smtClean="0"/>
          </a:p>
          <a:p>
            <a:pPr lvl="1"/>
            <a:r>
              <a:rPr lang="en-US" dirty="0" smtClean="0"/>
              <a:t>Copy the entire disk</a:t>
            </a:r>
          </a:p>
          <a:p>
            <a:pPr lvl="2"/>
            <a:r>
              <a:rPr lang="en-US" dirty="0" err="1" smtClean="0"/>
              <a:t>linux</a:t>
            </a:r>
            <a:r>
              <a:rPr lang="en-US" dirty="0" smtClean="0"/>
              <a:t># </a:t>
            </a:r>
            <a:r>
              <a:rPr lang="en-US" b="1" dirty="0" err="1" smtClean="0"/>
              <a:t>dd</a:t>
            </a:r>
            <a:r>
              <a:rPr lang="en-US" b="1" dirty="0" smtClean="0"/>
              <a:t> if=/dev/</a:t>
            </a:r>
            <a:r>
              <a:rPr lang="en-US" b="1" dirty="0" err="1" smtClean="0"/>
              <a:t>hda</a:t>
            </a:r>
            <a:r>
              <a:rPr lang="en-US" b="1" dirty="0" smtClean="0"/>
              <a:t> </a:t>
            </a:r>
            <a:r>
              <a:rPr lang="en-US" b="1" dirty="0" err="1" smtClean="0"/>
              <a:t>bs</a:t>
            </a:r>
            <a:r>
              <a:rPr lang="en-US" b="1" dirty="0" smtClean="0"/>
              <a:t>=100k . . .</a:t>
            </a:r>
          </a:p>
          <a:p>
            <a:pPr lvl="1"/>
            <a:r>
              <a:rPr lang="en-US" dirty="0" smtClean="0"/>
              <a:t>Take a hash at the same time</a:t>
            </a:r>
          </a:p>
          <a:p>
            <a:pPr lvl="2"/>
            <a:r>
              <a:rPr lang="en-US" dirty="0" err="1" smtClean="0"/>
              <a:t>dcfldd</a:t>
            </a:r>
            <a:r>
              <a:rPr lang="en-US" dirty="0" smtClean="0"/>
              <a:t> if=/dev/</a:t>
            </a:r>
            <a:r>
              <a:rPr lang="en-US" dirty="0" err="1" smtClean="0"/>
              <a:t>sda</a:t>
            </a:r>
            <a:r>
              <a:rPr lang="en-US" dirty="0" smtClean="0"/>
              <a:t> hash=md5,sha256 </a:t>
            </a:r>
            <a:r>
              <a:rPr lang="en-US" dirty="0" err="1" smtClean="0"/>
              <a:t>hashwindow</a:t>
            </a:r>
            <a:r>
              <a:rPr lang="en-US" dirty="0" smtClean="0"/>
              <a:t>=10G…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Live 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Send the image across the network</a:t>
            </a:r>
          </a:p>
          <a:p>
            <a:r>
              <a:rPr lang="en-US" dirty="0" err="1" smtClean="0"/>
              <a:t>Netcat</a:t>
            </a:r>
            <a:endParaRPr lang="en-US" dirty="0" smtClean="0"/>
          </a:p>
          <a:p>
            <a:pPr lvl="1"/>
            <a:r>
              <a:rPr lang="en-US" dirty="0" smtClean="0"/>
              <a:t>Receiver: </a:t>
            </a:r>
            <a:r>
              <a:rPr lang="en-US" b="1" dirty="0" err="1" smtClean="0"/>
              <a:t>nc</a:t>
            </a:r>
            <a:r>
              <a:rPr lang="en-US" b="1" dirty="0" smtClean="0"/>
              <a:t> -</a:t>
            </a:r>
            <a:r>
              <a:rPr lang="en-US" b="1" dirty="0" err="1" smtClean="0"/>
              <a:t>l</a:t>
            </a:r>
            <a:r>
              <a:rPr lang="en-US" b="1" dirty="0" smtClean="0"/>
              <a:t> -</a:t>
            </a:r>
            <a:r>
              <a:rPr lang="en-US" b="1" dirty="0" err="1" smtClean="0"/>
              <a:t>p</a:t>
            </a:r>
            <a:r>
              <a:rPr lang="en-US" b="1" dirty="0" smtClean="0"/>
              <a:t> 1234 &gt; victim.hda1</a:t>
            </a:r>
          </a:p>
          <a:p>
            <a:pPr lvl="1"/>
            <a:r>
              <a:rPr lang="en-US" dirty="0" smtClean="0"/>
              <a:t>Sender: </a:t>
            </a:r>
            <a:r>
              <a:rPr lang="en-US" b="1" dirty="0" err="1" smtClean="0"/>
              <a:t>dd</a:t>
            </a:r>
            <a:r>
              <a:rPr lang="en-US" b="1" dirty="0" smtClean="0"/>
              <a:t> if=/dev/hda1 </a:t>
            </a:r>
            <a:r>
              <a:rPr lang="en-US" b="1" dirty="0" err="1" smtClean="0"/>
              <a:t>bs</a:t>
            </a:r>
            <a:r>
              <a:rPr lang="en-US" b="1" dirty="0" smtClean="0"/>
              <a:t>=100k | </a:t>
            </a:r>
            <a:r>
              <a:rPr lang="en-US" b="1" dirty="0" err="1" smtClean="0"/>
              <a:t>nc</a:t>
            </a:r>
            <a:r>
              <a:rPr lang="en-US" b="1" dirty="0" smtClean="0"/>
              <a:t> -</a:t>
            </a:r>
            <a:r>
              <a:rPr lang="en-US" b="1" dirty="0" err="1" smtClean="0"/>
              <a:t>w</a:t>
            </a:r>
            <a:r>
              <a:rPr lang="en-US" b="1" dirty="0" smtClean="0"/>
              <a:t> 1 </a:t>
            </a:r>
            <a:r>
              <a:rPr lang="en-US" b="1" i="1" dirty="0" smtClean="0"/>
              <a:t>receiving-host</a:t>
            </a:r>
            <a:r>
              <a:rPr lang="en-US" b="1" dirty="0" smtClean="0"/>
              <a:t> 1234 </a:t>
            </a:r>
            <a:endParaRPr lang="en-US" dirty="0" smtClean="0"/>
          </a:p>
          <a:p>
            <a:r>
              <a:rPr lang="en-US" dirty="0" smtClean="0"/>
              <a:t>Use a secure tunnel</a:t>
            </a:r>
          </a:p>
          <a:p>
            <a:pPr lvl="1"/>
            <a:r>
              <a:rPr lang="en-US" dirty="0" smtClean="0"/>
              <a:t>From the receiver:</a:t>
            </a:r>
            <a:r>
              <a:rPr lang="en-US" b="1" dirty="0" smtClean="0"/>
              <a:t> </a:t>
            </a:r>
            <a:r>
              <a:rPr lang="en-US" b="1" dirty="0" err="1" smtClean="0"/>
              <a:t>ssh</a:t>
            </a:r>
            <a:r>
              <a:rPr lang="en-US" b="1" dirty="0" smtClean="0"/>
              <a:t> sender -</a:t>
            </a:r>
            <a:r>
              <a:rPr lang="en-US" b="1" dirty="0" err="1" smtClean="0"/>
              <a:t>x</a:t>
            </a:r>
            <a:r>
              <a:rPr lang="en-US" b="1" dirty="0" smtClean="0"/>
              <a:t> -</a:t>
            </a:r>
            <a:r>
              <a:rPr lang="en-US" b="1" dirty="0" err="1" smtClean="0"/>
              <a:t>z</a:t>
            </a:r>
            <a:r>
              <a:rPr lang="en-US" b="1" dirty="0" smtClean="0"/>
              <a:t> -R 2345:localhost:1234</a:t>
            </a:r>
          </a:p>
          <a:p>
            <a:pPr lvl="1"/>
            <a:r>
              <a:rPr lang="en-US" dirty="0" smtClean="0"/>
              <a:t>And send to </a:t>
            </a:r>
            <a:r>
              <a:rPr lang="en-US" dirty="0" err="1" smtClean="0"/>
              <a:t>localhost</a:t>
            </a:r>
            <a:endParaRPr lang="en-US" dirty="0" smtClean="0"/>
          </a:p>
          <a:p>
            <a:r>
              <a:rPr lang="en-US" dirty="0" smtClean="0"/>
              <a:t>Create a hash</a:t>
            </a:r>
          </a:p>
          <a:p>
            <a:pPr lvl="1"/>
            <a:r>
              <a:rPr lang="en-US" b="1" dirty="0" smtClean="0"/>
              <a:t>md5sum victim.hda1 &gt;victim.hda1.md5 </a:t>
            </a:r>
          </a:p>
          <a:p>
            <a:pPr lvl="1"/>
            <a:r>
              <a:rPr lang="en-US" dirty="0" smtClean="0"/>
              <a:t>Also use sha1: </a:t>
            </a:r>
            <a:r>
              <a:rPr lang="en-US" b="1" dirty="0" smtClean="0"/>
              <a:t>sha1sum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Mounting the Disk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Mount read-only</a:t>
            </a:r>
          </a:p>
          <a:p>
            <a:pPr lvl="1"/>
            <a:r>
              <a:rPr lang="en-US" dirty="0" smtClean="0"/>
              <a:t>It’s prudent to also disable device files and execution from the image</a:t>
            </a:r>
          </a:p>
          <a:p>
            <a:r>
              <a:rPr lang="en-US" dirty="0" smtClean="0"/>
              <a:t>Single-partition images</a:t>
            </a:r>
          </a:p>
          <a:p>
            <a:pPr lvl="1"/>
            <a:r>
              <a:rPr lang="en-US" b="1" dirty="0" smtClean="0"/>
              <a:t>mount victim.hda1 /victim -</a:t>
            </a:r>
            <a:r>
              <a:rPr lang="en-US" b="1" dirty="0" err="1" smtClean="0"/>
              <a:t>r</a:t>
            </a:r>
            <a:r>
              <a:rPr lang="en-US" b="1" dirty="0" smtClean="0"/>
              <a:t> -</a:t>
            </a:r>
            <a:r>
              <a:rPr lang="en-US" b="1" dirty="0" err="1" smtClean="0"/>
              <a:t>t</a:t>
            </a:r>
            <a:r>
              <a:rPr lang="en-US" b="1" dirty="0" smtClean="0"/>
              <a:t> ext2 -</a:t>
            </a:r>
            <a:r>
              <a:rPr lang="en-US" b="1" dirty="0" err="1" smtClean="0"/>
              <a:t>o</a:t>
            </a:r>
            <a:r>
              <a:rPr lang="en-US" b="1" dirty="0" smtClean="0"/>
              <a:t> </a:t>
            </a:r>
            <a:r>
              <a:rPr lang="en-US" b="1" dirty="0" err="1" smtClean="0"/>
              <a:t>loop,noexec,nodev</a:t>
            </a:r>
            <a:endParaRPr lang="en-US" b="1" dirty="0" smtClean="0"/>
          </a:p>
          <a:p>
            <a:r>
              <a:rPr lang="en-US" dirty="0" smtClean="0"/>
              <a:t>Whole-disk images</a:t>
            </a:r>
          </a:p>
          <a:p>
            <a:pPr lvl="1"/>
            <a:r>
              <a:rPr lang="en-US" dirty="0" smtClean="0"/>
              <a:t>Need to mount at the offset of the partition</a:t>
            </a:r>
          </a:p>
          <a:p>
            <a:pPr lvl="2"/>
            <a:r>
              <a:rPr lang="en-US" b="1" dirty="0" smtClean="0"/>
              <a:t>-</a:t>
            </a:r>
            <a:r>
              <a:rPr lang="en-US" b="1" dirty="0" err="1" smtClean="0"/>
              <a:t>o</a:t>
            </a:r>
            <a:r>
              <a:rPr lang="en-US" b="1" dirty="0" smtClean="0"/>
              <a:t> offset</a:t>
            </a:r>
            <a:r>
              <a:rPr lang="en-US" dirty="0" smtClean="0"/>
              <a:t> option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file info</a:t>
            </a:r>
          </a:p>
          <a:p>
            <a:pPr lvl="1"/>
            <a:r>
              <a:rPr lang="en-US" dirty="0" smtClean="0"/>
              <a:t>Save everything to a txt file</a:t>
            </a:r>
          </a:p>
          <a:p>
            <a:pPr lvl="1"/>
            <a:r>
              <a:rPr lang="en-US" dirty="0" smtClean="0"/>
              <a:t>From image</a:t>
            </a:r>
          </a:p>
          <a:p>
            <a:pPr lvl="2"/>
            <a:r>
              <a:rPr lang="en-US" dirty="0" smtClean="0"/>
              <a:t> Use </a:t>
            </a:r>
            <a:r>
              <a:rPr lang="en-US" b="1" dirty="0" err="1" smtClean="0"/>
              <a:t>fls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err="1" smtClean="0"/>
              <a:t>ils</a:t>
            </a:r>
            <a:endParaRPr lang="en-US" b="1" dirty="0" smtClean="0"/>
          </a:p>
          <a:p>
            <a:pPr lvl="1"/>
            <a:r>
              <a:rPr lang="en-US" dirty="0" smtClean="0"/>
              <a:t>If mounted</a:t>
            </a:r>
          </a:p>
          <a:p>
            <a:pPr lvl="2"/>
            <a:r>
              <a:rPr lang="en-US" b="1" dirty="0" err="1" smtClean="0"/>
              <a:t>mac</a:t>
            </a:r>
            <a:r>
              <a:rPr lang="en-US" b="1" dirty="0" smtClean="0"/>
              <a:t>-robber </a:t>
            </a:r>
            <a:r>
              <a:rPr lang="en-US" dirty="0" smtClean="0"/>
              <a:t>(used to be grave-robber)</a:t>
            </a:r>
            <a:endParaRPr lang="en-US" b="1" dirty="0" smtClean="0"/>
          </a:p>
          <a:p>
            <a:r>
              <a:rPr lang="en-US" dirty="0" smtClean="0"/>
              <a:t>Obtain file times and search for suspicious files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err="1" smtClean="0"/>
              <a:t>mactime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Modified Recently?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398" y="1731636"/>
            <a:ext cx="82296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ndale Mono"/>
                <a:cs typeface="Andale Mono"/>
              </a:rPr>
              <a:t>Sep 25 00:45:15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  Size MAC Permission Owner File name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 20452 </a:t>
            </a:r>
            <a:r>
              <a:rPr lang="en-US" sz="1600" dirty="0" err="1" smtClean="0">
                <a:latin typeface="Andale Mono"/>
                <a:cs typeface="Andale Mono"/>
              </a:rPr>
              <a:t>m.c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</a:t>
            </a:r>
            <a:r>
              <a:rPr lang="en-US" sz="1600" b="1" dirty="0" smtClean="0">
                <a:latin typeface="Andale Mono"/>
                <a:cs typeface="Andale Mono"/>
              </a:rPr>
              <a:t> /victim/bin/prick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207600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</a:t>
            </a:r>
            <a:r>
              <a:rPr lang="en-US" sz="1600" dirty="0" smtClean="0">
                <a:latin typeface="Andale Mono"/>
                <a:cs typeface="Andale Mono"/>
              </a:rPr>
              <a:t>/bin/as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 63376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usr/bin/egcs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 63376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usr/bin/gcc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 63376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/victim/usr/bin/i386-redhat-linux-gcc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399" y="3793739"/>
            <a:ext cx="77724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ndale Mono"/>
                <a:cs typeface="Andale Mono"/>
              </a:rPr>
              <a:t>Sep 25 00:45:16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     0 </a:t>
            </a:r>
            <a:r>
              <a:rPr lang="en-US" sz="1600" dirty="0" err="1" smtClean="0">
                <a:latin typeface="Andale Mono"/>
                <a:cs typeface="Andale Mono"/>
              </a:rPr>
              <a:t>m.c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rw-r--r</a:t>
            </a:r>
            <a:r>
              <a:rPr lang="en-US" sz="1600" dirty="0" smtClean="0">
                <a:latin typeface="Andale Mono"/>
                <a:cs typeface="Andale Mono"/>
              </a:rPr>
              <a:t>-- root  /victim/etc/</a:t>
            </a:r>
            <a:r>
              <a:rPr lang="en-US" sz="1600" dirty="0" err="1" smtClean="0">
                <a:latin typeface="Andale Mono"/>
                <a:cs typeface="Andale Mono"/>
              </a:rPr>
              <a:t>hosts.allow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     0 </a:t>
            </a:r>
            <a:r>
              <a:rPr lang="en-US" sz="1600" dirty="0" err="1" smtClean="0">
                <a:latin typeface="Andale Mono"/>
                <a:cs typeface="Andale Mono"/>
              </a:rPr>
              <a:t>m.c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rw-r--r</a:t>
            </a:r>
            <a:r>
              <a:rPr lang="en-US" sz="1600" dirty="0" smtClean="0">
                <a:latin typeface="Andale Mono"/>
                <a:cs typeface="Andale Mono"/>
              </a:rPr>
              <a:t>-- root  /victim/etc/</a:t>
            </a:r>
            <a:r>
              <a:rPr lang="en-US" sz="1600" dirty="0" err="1" smtClean="0">
                <a:latin typeface="Andale Mono"/>
                <a:cs typeface="Andale Mono"/>
              </a:rPr>
              <a:t>hosts.deny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  3094 </a:t>
            </a:r>
            <a:r>
              <a:rPr lang="en-US" sz="1600" dirty="0" err="1" smtClean="0">
                <a:latin typeface="Andale Mono"/>
                <a:cs typeface="Andale Mono"/>
              </a:rPr>
              <a:t>mac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rw-r--r</a:t>
            </a:r>
            <a:r>
              <a:rPr lang="en-US" sz="1600" dirty="0" smtClean="0">
                <a:latin typeface="Andale Mono"/>
                <a:cs typeface="Andale Mono"/>
              </a:rPr>
              <a:t>-- root  /victim/etc/</a:t>
            </a:r>
            <a:r>
              <a:rPr lang="en-US" sz="1600" dirty="0" err="1" smtClean="0">
                <a:latin typeface="Andale Mono"/>
                <a:cs typeface="Andale Mono"/>
              </a:rPr>
              <a:t>inetd.conf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205136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</a:t>
            </a:r>
            <a:r>
              <a:rPr lang="en-US" sz="1600" dirty="0" smtClean="0">
                <a:latin typeface="Andale Mono"/>
                <a:cs typeface="Andale Mono"/>
              </a:rPr>
              <a:t>/bin/ld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176464 .a.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</a:t>
            </a:r>
            <a:r>
              <a:rPr lang="en-US" sz="1600" dirty="0" smtClean="0">
                <a:latin typeface="Andale Mono"/>
                <a:cs typeface="Andale Mono"/>
              </a:rPr>
              <a:t>/bin/strip</a:t>
            </a:r>
          </a:p>
          <a:p>
            <a:r>
              <a:rPr lang="en-US" sz="1600" dirty="0" smtClean="0">
                <a:latin typeface="Andale Mono"/>
                <a:cs typeface="Andale Mono"/>
              </a:rPr>
              <a:t>   3448 </a:t>
            </a:r>
            <a:r>
              <a:rPr lang="en-US" sz="1600" dirty="0" err="1" smtClean="0">
                <a:latin typeface="Andale Mono"/>
                <a:cs typeface="Andale Mono"/>
              </a:rPr>
              <a:t>m</a:t>
            </a:r>
            <a:r>
              <a:rPr lang="en-US" sz="1600" dirty="0" smtClean="0">
                <a:latin typeface="Andale Mono"/>
                <a:cs typeface="Andale Mono"/>
              </a:rPr>
              <a:t>..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</a:t>
            </a:r>
            <a:r>
              <a:rPr lang="en-US" sz="1600" b="1" dirty="0" smtClean="0">
                <a:latin typeface="Andale Mono"/>
                <a:cs typeface="Andale Mono"/>
              </a:rPr>
              <a:t>/victim/</a:t>
            </a:r>
            <a:r>
              <a:rPr lang="en-US" sz="1600" b="1" dirty="0" err="1" smtClean="0">
                <a:latin typeface="Andale Mono"/>
                <a:cs typeface="Andale Mono"/>
              </a:rPr>
              <a:t>usr/bin/xstat</a:t>
            </a:r>
            <a:endParaRPr lang="en-US" sz="1600" b="1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   8512 .a. -</a:t>
            </a:r>
            <a:r>
              <a:rPr lang="en-US" sz="1600" dirty="0" err="1" smtClean="0">
                <a:latin typeface="Andale Mono"/>
                <a:cs typeface="Andale Mono"/>
              </a:rPr>
              <a:t>rw-r--r</a:t>
            </a:r>
            <a:r>
              <a:rPr lang="en-US" sz="1600" dirty="0" smtClean="0">
                <a:latin typeface="Andale Mono"/>
                <a:cs typeface="Andale Mono"/>
              </a:rPr>
              <a:t>-- root  /victim/usr/lib/crt1.o</a:t>
            </a:r>
            <a:endParaRPr lang="en-US" sz="16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3664575"/>
          </a:xfrm>
        </p:spPr>
        <p:txBody>
          <a:bodyPr/>
          <a:lstStyle/>
          <a:p>
            <a:r>
              <a:rPr lang="en-US" dirty="0" smtClean="0"/>
              <a:t>You can reverse engineer the binary</a:t>
            </a:r>
          </a:p>
          <a:p>
            <a:r>
              <a:rPr lang="en-US" dirty="0" smtClean="0"/>
              <a:t>First try something simpler</a:t>
            </a:r>
          </a:p>
          <a:p>
            <a:pPr lvl="1"/>
            <a:r>
              <a:rPr lang="en-US" dirty="0" smtClean="0"/>
              <a:t>Generate a hash</a:t>
            </a:r>
          </a:p>
          <a:p>
            <a:pPr lvl="1"/>
            <a:r>
              <a:rPr lang="en-US" dirty="0" smtClean="0"/>
              <a:t>Check if it’s good</a:t>
            </a:r>
          </a:p>
          <a:p>
            <a:pPr lvl="2"/>
            <a:r>
              <a:rPr lang="en-US" dirty="0" smtClean="0"/>
              <a:t>Your </a:t>
            </a:r>
            <a:r>
              <a:rPr lang="en-US" dirty="0" err="1" smtClean="0"/>
              <a:t>distro’s</a:t>
            </a:r>
            <a:r>
              <a:rPr lang="en-US" dirty="0" smtClean="0"/>
              <a:t> package list</a:t>
            </a:r>
          </a:p>
          <a:p>
            <a:pPr lvl="2"/>
            <a:r>
              <a:rPr lang="en-US" dirty="0" smtClean="0"/>
              <a:t>Online </a:t>
            </a:r>
            <a:r>
              <a:rPr lang="en-US" dirty="0" err="1" smtClean="0"/>
              <a:t>DBs</a:t>
            </a:r>
            <a:endParaRPr lang="en-US" dirty="0" smtClean="0"/>
          </a:p>
          <a:p>
            <a:pPr lvl="2"/>
            <a:r>
              <a:rPr lang="en-US" dirty="0" smtClean="0"/>
              <a:t>Backups of the system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399" y="5036175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dale Mono"/>
                <a:cs typeface="Andale Mono"/>
              </a:rPr>
              <a:t>$ </a:t>
            </a:r>
            <a:r>
              <a:rPr lang="en-US" b="1" dirty="0" smtClean="0">
                <a:latin typeface="Andale Mono"/>
                <a:cs typeface="Andale Mono"/>
              </a:rPr>
              <a:t>md5sum /victim/bin/prick</a:t>
            </a:r>
          </a:p>
          <a:p>
            <a:r>
              <a:rPr lang="en-US" dirty="0" smtClean="0">
                <a:latin typeface="Andale Mono"/>
                <a:cs typeface="Andale Mono"/>
              </a:rPr>
              <a:t>9b34aed9ead767d9e9b84f80d7454fc0  /victim/bin/prick</a:t>
            </a:r>
            <a:endParaRPr lang="en-US" dirty="0">
              <a:latin typeface="Andale Mono"/>
              <a:cs typeface="Andale Mo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1718" y="2929351"/>
            <a:ext cx="3275081" cy="16739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/bin/prick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dirty="0" smtClean="0"/>
              <a:t>seems to be </a:t>
            </a:r>
          </a:p>
          <a:p>
            <a:pPr algn="ctr"/>
            <a:r>
              <a:rPr lang="en-US" sz="2400" b="1" dirty="0" smtClean="0"/>
              <a:t>/bin/login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/bin/login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possible by the attacker</a:t>
            </a:r>
          </a:p>
          <a:p>
            <a:pPr lvl="1"/>
            <a:r>
              <a:rPr lang="en-US" dirty="0" smtClean="0"/>
              <a:t>Based on its timestamp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Contains a string referencing </a:t>
            </a:r>
            <a:r>
              <a:rPr lang="en-US" b="1" dirty="0" smtClean="0"/>
              <a:t>/</a:t>
            </a:r>
            <a:r>
              <a:rPr lang="en-US" b="1" dirty="0" err="1" smtClean="0"/>
              <a:t>usr/bin/xstat</a:t>
            </a: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399" y="2734299"/>
            <a:ext cx="77724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ndale Mono"/>
                <a:cs typeface="Andale Mono"/>
              </a:rPr>
              <a:t>Aug 18 01:10:16  12207 </a:t>
            </a:r>
            <a:r>
              <a:rPr lang="en-US" sz="1600" dirty="0" err="1" smtClean="0">
                <a:latin typeface="Andale Mono"/>
                <a:cs typeface="Andale Mono"/>
              </a:rPr>
              <a:t>m</a:t>
            </a:r>
            <a:r>
              <a:rPr lang="en-US" sz="1600" dirty="0" smtClean="0">
                <a:latin typeface="Andale Mono"/>
                <a:cs typeface="Andale Mono"/>
              </a:rPr>
              <a:t>..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/victim/bin/login</a:t>
            </a:r>
          </a:p>
          <a:p>
            <a:r>
              <a:rPr lang="en-US" sz="1600" b="1" dirty="0" smtClean="0">
                <a:latin typeface="Andale Mono"/>
                <a:cs typeface="Andale Mono"/>
              </a:rPr>
              <a:t>Sep 25 17:34:20  </a:t>
            </a:r>
            <a:r>
              <a:rPr lang="en-US" sz="1600" dirty="0" smtClean="0">
                <a:latin typeface="Andale Mono"/>
                <a:cs typeface="Andale Mono"/>
              </a:rPr>
              <a:t>12207 ..</a:t>
            </a:r>
            <a:r>
              <a:rPr lang="en-US" sz="1600" dirty="0" err="1" smtClean="0">
                <a:latin typeface="Andale Mono"/>
                <a:cs typeface="Andale Mono"/>
              </a:rPr>
              <a:t>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/victim/bin/login</a:t>
            </a:r>
            <a:endParaRPr lang="en-US" sz="1600" dirty="0">
              <a:latin typeface="Andale Mono"/>
              <a:cs typeface="Andale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/</a:t>
            </a:r>
            <a:r>
              <a:rPr lang="en-US" dirty="0" err="1" smtClean="0"/>
              <a:t>usr/bin/xstat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21212" y="1673915"/>
            <a:ext cx="549244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dale Mono"/>
                <a:cs typeface="Andale Mono"/>
              </a:rPr>
              <a:t>$ strings /victim/</a:t>
            </a:r>
            <a:r>
              <a:rPr lang="en-US" dirty="0" err="1" smtClean="0">
                <a:latin typeface="Andale Mono"/>
                <a:cs typeface="Andale Mono"/>
              </a:rPr>
              <a:t>usr/bin/xstat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dirty="0" smtClean="0">
                <a:latin typeface="Andale Mono"/>
                <a:cs typeface="Andale Mono"/>
              </a:rPr>
              <a:t>/lib/ld-linux.so.2</a:t>
            </a:r>
          </a:p>
          <a:p>
            <a:r>
              <a:rPr lang="en-US" dirty="0" smtClean="0">
                <a:latin typeface="Andale Mono"/>
                <a:cs typeface="Andale Mono"/>
              </a:rPr>
              <a:t>__</a:t>
            </a:r>
            <a:r>
              <a:rPr lang="en-US" dirty="0" err="1" smtClean="0">
                <a:latin typeface="Andale Mono"/>
                <a:cs typeface="Andale Mono"/>
              </a:rPr>
              <a:t>gmon_start</a:t>
            </a:r>
            <a:r>
              <a:rPr lang="en-US" dirty="0" smtClean="0">
                <a:latin typeface="Andale Mono"/>
                <a:cs typeface="Andale Mono"/>
              </a:rPr>
              <a:t>__</a:t>
            </a:r>
          </a:p>
          <a:p>
            <a:r>
              <a:rPr lang="en-US" dirty="0" smtClean="0">
                <a:latin typeface="Andale Mono"/>
                <a:cs typeface="Andale Mono"/>
              </a:rPr>
              <a:t>libc.so.6</a:t>
            </a:r>
          </a:p>
          <a:p>
            <a:r>
              <a:rPr lang="en-US" dirty="0" err="1" smtClean="0">
                <a:latin typeface="Andale Mono"/>
                <a:cs typeface="Andale Mono"/>
              </a:rPr>
              <a:t>getenv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b="1" dirty="0" err="1" smtClean="0">
                <a:latin typeface="Andale Mono"/>
                <a:cs typeface="Andale Mono"/>
              </a:rPr>
              <a:t>execve</a:t>
            </a:r>
            <a:endParaRPr lang="en-US" b="1" dirty="0" smtClean="0">
              <a:latin typeface="Andale Mono"/>
              <a:cs typeface="Andale Mono"/>
            </a:endParaRPr>
          </a:p>
          <a:p>
            <a:r>
              <a:rPr lang="en-US" dirty="0" err="1" smtClean="0">
                <a:latin typeface="Andale Mono"/>
                <a:cs typeface="Andale Mono"/>
              </a:rPr>
              <a:t>perror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b="1" dirty="0" smtClean="0">
                <a:latin typeface="Andale Mono"/>
                <a:cs typeface="Andale Mono"/>
              </a:rPr>
              <a:t>system</a:t>
            </a:r>
          </a:p>
          <a:p>
            <a:r>
              <a:rPr lang="en-US" dirty="0" smtClean="0">
                <a:latin typeface="Andale Mono"/>
                <a:cs typeface="Andale Mono"/>
              </a:rPr>
              <a:t>__</a:t>
            </a:r>
            <a:r>
              <a:rPr lang="en-US" dirty="0" err="1" smtClean="0">
                <a:latin typeface="Andale Mono"/>
                <a:cs typeface="Andale Mono"/>
              </a:rPr>
              <a:t>deregister_frame_info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dirty="0" err="1" smtClean="0">
                <a:latin typeface="Andale Mono"/>
                <a:cs typeface="Andale Mono"/>
              </a:rPr>
              <a:t>strcmp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dirty="0" smtClean="0">
                <a:latin typeface="Andale Mono"/>
                <a:cs typeface="Andale Mono"/>
              </a:rPr>
              <a:t>exit</a:t>
            </a:r>
          </a:p>
          <a:p>
            <a:r>
              <a:rPr lang="en-US" dirty="0" smtClean="0">
                <a:latin typeface="Andale Mono"/>
                <a:cs typeface="Andale Mono"/>
              </a:rPr>
              <a:t>…</a:t>
            </a:r>
          </a:p>
          <a:p>
            <a:r>
              <a:rPr lang="en-US" dirty="0" smtClean="0">
                <a:latin typeface="Andale Mono"/>
                <a:cs typeface="Andale Mono"/>
              </a:rPr>
              <a:t>DISPLAY</a:t>
            </a:r>
          </a:p>
          <a:p>
            <a:r>
              <a:rPr lang="en-US" b="1" dirty="0" smtClean="0">
                <a:latin typeface="Andale Mono"/>
                <a:cs typeface="Andale Mono"/>
              </a:rPr>
              <a:t>/bin/prick</a:t>
            </a:r>
          </a:p>
          <a:p>
            <a:r>
              <a:rPr lang="en-US" b="1" dirty="0" smtClean="0">
                <a:latin typeface="Andale Mono"/>
                <a:cs typeface="Andale Mono"/>
              </a:rPr>
              <a:t>/bin/</a:t>
            </a:r>
            <a:r>
              <a:rPr lang="en-US" b="1" dirty="0" err="1" smtClean="0">
                <a:latin typeface="Andale Mono"/>
                <a:cs typeface="Andale Mono"/>
              </a:rPr>
              <a:t>sh</a:t>
            </a:r>
            <a:endParaRPr lang="en-US" b="1" dirty="0">
              <a:latin typeface="Andale Mono"/>
              <a:cs typeface="Andale Mo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5281" y="2842769"/>
            <a:ext cx="1486419" cy="1082273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21212" y="4838959"/>
            <a:ext cx="1486419" cy="1082273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You Did Look in xstat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53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a backdoor?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58687" y="1904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ndale Mono"/>
                <a:cs typeface="Andale Mono"/>
              </a:rPr>
              <a:t>display = </a:t>
            </a:r>
            <a:r>
              <a:rPr lang="en-US" dirty="0" err="1" smtClean="0">
                <a:latin typeface="Andale Mono"/>
                <a:cs typeface="Andale Mono"/>
              </a:rPr>
              <a:t>getenv("DISPLAY</a:t>
            </a:r>
            <a:r>
              <a:rPr lang="en-US" dirty="0" smtClean="0">
                <a:latin typeface="Andale Mono"/>
                <a:cs typeface="Andale Mono"/>
              </a:rPr>
              <a:t>");</a:t>
            </a:r>
          </a:p>
          <a:p>
            <a:r>
              <a:rPr lang="en-US" dirty="0" smtClean="0">
                <a:latin typeface="Andale Mono"/>
                <a:cs typeface="Andale Mono"/>
              </a:rPr>
              <a:t>. . .</a:t>
            </a:r>
          </a:p>
          <a:p>
            <a:r>
              <a:rPr lang="en-US" dirty="0" smtClean="0">
                <a:latin typeface="Andale Mono"/>
                <a:cs typeface="Andale Mono"/>
              </a:rPr>
              <a:t>if (</a:t>
            </a:r>
            <a:r>
              <a:rPr lang="en-US" dirty="0" err="1" smtClean="0">
                <a:latin typeface="Andale Mono"/>
                <a:cs typeface="Andale Mono"/>
              </a:rPr>
              <a:t>strcmp(display</a:t>
            </a:r>
            <a:r>
              <a:rPr lang="en-US" dirty="0" smtClean="0">
                <a:latin typeface="Andale Mono"/>
                <a:cs typeface="Andale Mono"/>
              </a:rPr>
              <a:t>, "</a:t>
            </a:r>
            <a:r>
              <a:rPr lang="en-US" dirty="0" err="1" smtClean="0">
                <a:latin typeface="Andale Mono"/>
                <a:cs typeface="Andale Mono"/>
              </a:rPr>
              <a:t>lsd</a:t>
            </a:r>
            <a:r>
              <a:rPr lang="en-US" dirty="0" smtClean="0">
                <a:latin typeface="Andale Mono"/>
                <a:cs typeface="Andale Mono"/>
              </a:rPr>
              <a:t>") == 0)</a:t>
            </a:r>
          </a:p>
          <a:p>
            <a:r>
              <a:rPr lang="en-US" dirty="0" smtClean="0">
                <a:latin typeface="Andale Mono"/>
                <a:cs typeface="Andale Mono"/>
              </a:rPr>
              <a:t>    system("/bin/</a:t>
            </a:r>
            <a:r>
              <a:rPr lang="en-US" dirty="0" err="1" smtClean="0">
                <a:latin typeface="Andale Mono"/>
                <a:cs typeface="Andale Mono"/>
              </a:rPr>
              <a:t>sh</a:t>
            </a:r>
            <a:r>
              <a:rPr lang="en-US" dirty="0" smtClean="0">
                <a:latin typeface="Andale Mono"/>
                <a:cs typeface="Andale Mono"/>
              </a:rPr>
              <a:t>");</a:t>
            </a:r>
            <a:endParaRPr lang="en-US" dirty="0">
              <a:latin typeface="Andale Mono"/>
              <a:cs typeface="Andale Mo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7628" y="3673360"/>
            <a:ext cx="447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ndale Mono"/>
                <a:cs typeface="Andale Mono"/>
              </a:rPr>
              <a:t> DISPLAY=</a:t>
            </a:r>
            <a:r>
              <a:rPr lang="en-US" dirty="0" err="1" smtClean="0">
                <a:latin typeface="Andale Mono"/>
                <a:cs typeface="Andale Mono"/>
              </a:rPr>
              <a:t>lsd</a:t>
            </a:r>
            <a:r>
              <a:rPr lang="en-US" dirty="0" smtClean="0">
                <a:latin typeface="Andale Mono"/>
                <a:cs typeface="Andale Mono"/>
              </a:rPr>
              <a:t> telnet </a:t>
            </a:r>
            <a:r>
              <a:rPr lang="en-US" dirty="0" err="1" smtClean="0">
                <a:latin typeface="Andale Mono"/>
                <a:cs typeface="Andale Mono"/>
              </a:rPr>
              <a:t>victim.host</a:t>
            </a:r>
            <a:endParaRPr lang="en-US" dirty="0">
              <a:latin typeface="Andale Mono"/>
              <a:cs typeface="Andale Mon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700" y="4776430"/>
            <a:ext cx="82546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Sep 25 00:45:16   3448 </a:t>
            </a:r>
            <a:r>
              <a:rPr lang="en-US" sz="1600" dirty="0" err="1" smtClean="0">
                <a:latin typeface="Andale Mono"/>
                <a:cs typeface="Andale Mono"/>
              </a:rPr>
              <a:t>m</a:t>
            </a:r>
            <a:r>
              <a:rPr lang="en-US" sz="1600" dirty="0" smtClean="0">
                <a:latin typeface="Andale Mono"/>
                <a:cs typeface="Andale Mono"/>
              </a:rPr>
              <a:t>..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usr/bin/xstat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Sep 25 17:34:17   3448 ..</a:t>
            </a:r>
            <a:r>
              <a:rPr lang="en-US" sz="1600" dirty="0" err="1" smtClean="0">
                <a:latin typeface="Andale Mono"/>
                <a:cs typeface="Andale Mono"/>
              </a:rPr>
              <a:t>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</a:t>
            </a:r>
            <a:r>
              <a:rPr lang="en-US" sz="1600" dirty="0" err="1" smtClean="0">
                <a:latin typeface="Andale Mono"/>
                <a:cs typeface="Andale Mono"/>
              </a:rPr>
              <a:t>usr/bin/xstat</a:t>
            </a:r>
            <a:endParaRPr lang="en-US" sz="1600" dirty="0" smtClean="0">
              <a:latin typeface="Andale Mono"/>
              <a:cs typeface="Andale Mono"/>
            </a:endParaRPr>
          </a:p>
          <a:p>
            <a:r>
              <a:rPr lang="en-US" sz="1600" dirty="0" smtClean="0">
                <a:latin typeface="Andale Mono"/>
                <a:cs typeface="Andale Mono"/>
              </a:rPr>
              <a:t>Sep 25 17:34:20  12207 ..</a:t>
            </a:r>
            <a:r>
              <a:rPr lang="en-US" sz="1600" dirty="0" err="1" smtClean="0">
                <a:latin typeface="Andale Mono"/>
                <a:cs typeface="Andale Mono"/>
              </a:rPr>
              <a:t>c</a:t>
            </a:r>
            <a:r>
              <a:rPr lang="en-US" sz="1600" dirty="0" smtClean="0">
                <a:latin typeface="Andale Mono"/>
                <a:cs typeface="Andale Mono"/>
              </a:rPr>
              <a:t> -</a:t>
            </a:r>
            <a:r>
              <a:rPr lang="en-US" sz="1600" dirty="0" err="1" smtClean="0">
                <a:latin typeface="Andale Mono"/>
                <a:cs typeface="Andale Mono"/>
              </a:rPr>
              <a:t>rwxr-xr-x</a:t>
            </a:r>
            <a:r>
              <a:rPr lang="en-US" sz="1600" dirty="0" smtClean="0">
                <a:latin typeface="Andale Mono"/>
                <a:cs typeface="Andale Mono"/>
              </a:rPr>
              <a:t> root  /victim/bin/login</a:t>
            </a:r>
          </a:p>
          <a:p>
            <a:endParaRPr lang="en-US" sz="1600" dirty="0">
              <a:latin typeface="Andale Mono"/>
              <a:cs typeface="Andale Mono"/>
            </a:endParaRPr>
          </a:p>
        </p:txBody>
      </p:sp>
      <p:sp>
        <p:nvSpPr>
          <p:cNvPr id="15" name="Content Placeholder 13"/>
          <p:cNvSpPr txBox="1">
            <a:spLocks/>
          </p:cNvSpPr>
          <p:nvPr/>
        </p:nvSpPr>
        <p:spPr bwMode="auto">
          <a:xfrm>
            <a:off x="908058" y="3140160"/>
            <a:ext cx="7772400" cy="53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All you need to do is</a:t>
            </a:r>
          </a:p>
          <a:p>
            <a:pPr marL="800100" lvl="1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venir Medium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2700" y="5310351"/>
            <a:ext cx="2078100" cy="577212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13"/>
          <p:cNvSpPr txBox="1">
            <a:spLocks/>
          </p:cNvSpPr>
          <p:nvPr/>
        </p:nvSpPr>
        <p:spPr bwMode="auto">
          <a:xfrm>
            <a:off x="692700" y="4264516"/>
            <a:ext cx="7772400" cy="53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xstat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 used to be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venir Medium"/>
              </a:rPr>
              <a:t>login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venir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Events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Installation of a new program</a:t>
            </a:r>
          </a:p>
          <a:p>
            <a:r>
              <a:rPr lang="en-US" dirty="0" smtClean="0"/>
              <a:t>A user logging in</a:t>
            </a:r>
          </a:p>
          <a:p>
            <a:r>
              <a:rPr lang="en-US" dirty="0" smtClean="0"/>
              <a:t>Creation of a file</a:t>
            </a:r>
          </a:p>
          <a:p>
            <a:r>
              <a:rPr lang="en-US" dirty="0" smtClean="0"/>
              <a:t>A listening socket</a:t>
            </a:r>
          </a:p>
          <a:p>
            <a:r>
              <a:rPr lang="en-US" dirty="0" smtClean="0"/>
              <a:t>Modified data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bug in </a:t>
            </a:r>
            <a:r>
              <a:rPr lang="en-US" dirty="0" err="1" smtClean="0"/>
              <a:t>rpc.statd</a:t>
            </a:r>
            <a:r>
              <a:rPr lang="en-US" dirty="0" smtClean="0"/>
              <a:t> was exploited</a:t>
            </a:r>
          </a:p>
          <a:p>
            <a:r>
              <a:rPr lang="en-US" dirty="0" smtClean="0"/>
              <a:t>The telnet service was activated</a:t>
            </a:r>
          </a:p>
          <a:p>
            <a:pPr lvl="1"/>
            <a:r>
              <a:rPr lang="en-US" dirty="0" smtClean="0"/>
              <a:t>…but was already active</a:t>
            </a:r>
          </a:p>
          <a:p>
            <a:pPr lvl="1"/>
            <a:r>
              <a:rPr lang="en-US" dirty="0" smtClean="0"/>
              <a:t>Hence: </a:t>
            </a:r>
            <a:r>
              <a:rPr lang="en-US" i="1" dirty="0" smtClean="0"/>
              <a:t>Sep 25 00:45:16 </a:t>
            </a:r>
            <a:r>
              <a:rPr lang="en-US" i="1" dirty="0" err="1" smtClean="0"/>
              <a:t>dionysis</a:t>
            </a:r>
            <a:r>
              <a:rPr lang="en-US" i="1" dirty="0" smtClean="0"/>
              <a:t> inetd[473]: extra conf for service telnet/</a:t>
            </a:r>
            <a:r>
              <a:rPr lang="en-US" i="1" dirty="0" err="1" smtClean="0"/>
              <a:t>tcp</a:t>
            </a:r>
            <a:r>
              <a:rPr lang="en-US" i="1" dirty="0" smtClean="0"/>
              <a:t> (skipped)</a:t>
            </a:r>
          </a:p>
          <a:p>
            <a:r>
              <a:rPr lang="en-US" dirty="0" smtClean="0"/>
              <a:t>Login policies were truncated</a:t>
            </a:r>
          </a:p>
          <a:p>
            <a:pPr lvl="1"/>
            <a:r>
              <a:rPr lang="en-US" dirty="0" err="1" smtClean="0"/>
              <a:t>m.c</a:t>
            </a:r>
            <a:r>
              <a:rPr lang="en-US" dirty="0" smtClean="0"/>
              <a:t> -</a:t>
            </a:r>
            <a:r>
              <a:rPr lang="en-US" dirty="0" err="1" smtClean="0"/>
              <a:t>rw-r--r</a:t>
            </a:r>
            <a:r>
              <a:rPr lang="en-US" dirty="0" smtClean="0"/>
              <a:t>-- root /victim/etc/</a:t>
            </a:r>
            <a:r>
              <a:rPr lang="en-US" dirty="0" err="1" smtClean="0"/>
              <a:t>hosts.allow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m.c</a:t>
            </a:r>
            <a:r>
              <a:rPr lang="en-US" dirty="0" smtClean="0"/>
              <a:t> -</a:t>
            </a:r>
            <a:r>
              <a:rPr lang="en-US" dirty="0" err="1" smtClean="0"/>
              <a:t>rw-r--r</a:t>
            </a:r>
            <a:r>
              <a:rPr lang="en-US" dirty="0" smtClean="0"/>
              <a:t>-- root /victim/etc/</a:t>
            </a:r>
            <a:r>
              <a:rPr lang="en-US" dirty="0" err="1" smtClean="0"/>
              <a:t>hosts.deny</a:t>
            </a:r>
            <a:endParaRPr lang="en-US" dirty="0" smtClean="0"/>
          </a:p>
          <a:p>
            <a:r>
              <a:rPr lang="en-US" dirty="0" smtClean="0"/>
              <a:t>The intruder tested the backdoor</a:t>
            </a:r>
            <a:endParaRPr lang="en-US" i="1" dirty="0" smtClean="0"/>
          </a:p>
          <a:p>
            <a:pPr lvl="1"/>
            <a:r>
              <a:rPr lang="en-US" i="1" dirty="0" smtClean="0"/>
              <a:t>Sep 25 00:45:28 </a:t>
            </a:r>
            <a:r>
              <a:rPr lang="en-US" i="1" dirty="0" err="1" smtClean="0"/>
              <a:t>dionysis</a:t>
            </a:r>
            <a:r>
              <a:rPr lang="en-US" i="1" dirty="0" smtClean="0"/>
              <a:t> in.telnetd[11554]: connect from 10.83.81.7</a:t>
            </a:r>
          </a:p>
          <a:p>
            <a:r>
              <a:rPr lang="en-US" dirty="0" smtClean="0"/>
              <a:t>New /bin/login is actually the </a:t>
            </a:r>
            <a:r>
              <a:rPr lang="en-US" dirty="0" err="1" smtClean="0"/>
              <a:t>floodnet</a:t>
            </a:r>
            <a:r>
              <a:rPr lang="en-US" dirty="0" smtClean="0"/>
              <a:t> </a:t>
            </a:r>
            <a:r>
              <a:rPr lang="en-US" dirty="0" err="1" smtClean="0"/>
              <a:t>DDoS</a:t>
            </a:r>
            <a:r>
              <a:rPr lang="en-US" dirty="0" smtClean="0"/>
              <a:t> software</a:t>
            </a:r>
          </a:p>
          <a:p>
            <a:pPr lvl="1"/>
            <a:r>
              <a:rPr lang="en-US" dirty="0" smtClean="0"/>
              <a:t>Use virus DB’s to query the unknown binary. E.g., </a:t>
            </a:r>
            <a:r>
              <a:rPr lang="en-US" dirty="0" err="1" smtClean="0"/>
              <a:t>VirusTotal</a:t>
            </a:r>
            <a:endParaRPr lang="en-US" dirty="0" smtClean="0"/>
          </a:p>
          <a:p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493901" y="2669605"/>
            <a:ext cx="4156199" cy="103898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</a:t>
            </a:r>
            <a:r>
              <a:rPr lang="en-US" sz="2800" dirty="0" smtClean="0"/>
              <a:t>hort demo of tools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MACtimes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meta-data that refer to</a:t>
            </a:r>
          </a:p>
          <a:p>
            <a:pPr lvl="1"/>
            <a:r>
              <a:rPr lang="en-US" dirty="0" smtClean="0"/>
              <a:t>Last time a file was </a:t>
            </a:r>
            <a:r>
              <a:rPr lang="en-US" b="1" dirty="0" smtClean="0"/>
              <a:t>M</a:t>
            </a:r>
            <a:r>
              <a:rPr lang="en-US" dirty="0" smtClean="0"/>
              <a:t>odified</a:t>
            </a:r>
          </a:p>
          <a:p>
            <a:pPr lvl="1"/>
            <a:r>
              <a:rPr lang="en-US" dirty="0" smtClean="0"/>
              <a:t>Last time a file was </a:t>
            </a:r>
            <a:r>
              <a:rPr lang="en-US" b="1" dirty="0" smtClean="0"/>
              <a:t>A</a:t>
            </a:r>
            <a:r>
              <a:rPr lang="en-US" dirty="0" smtClean="0"/>
              <a:t>ccessed</a:t>
            </a:r>
          </a:p>
          <a:p>
            <a:pPr lvl="1"/>
            <a:r>
              <a:rPr lang="en-US" dirty="0" smtClean="0"/>
              <a:t>Time when file was </a:t>
            </a:r>
            <a:r>
              <a:rPr lang="en-US" b="1" dirty="0" smtClean="0"/>
              <a:t>C</a:t>
            </a:r>
            <a:r>
              <a:rPr lang="en-US" dirty="0" smtClean="0"/>
              <a:t>reated</a:t>
            </a:r>
          </a:p>
          <a:p>
            <a:r>
              <a:rPr lang="en-US" dirty="0" smtClean="0"/>
              <a:t>On Unix systems file attributes: </a:t>
            </a:r>
            <a:r>
              <a:rPr lang="en-US" i="1" dirty="0" err="1" smtClean="0"/>
              <a:t>mtime</a:t>
            </a:r>
            <a:r>
              <a:rPr lang="en-US" i="1" dirty="0" smtClean="0"/>
              <a:t>, </a:t>
            </a:r>
            <a:r>
              <a:rPr lang="en-US" i="1" dirty="0" err="1" smtClean="0"/>
              <a:t>atime</a:t>
            </a:r>
            <a:r>
              <a:rPr lang="en-US" i="1" dirty="0" smtClean="0"/>
              <a:t>, </a:t>
            </a:r>
            <a:r>
              <a:rPr lang="en-US" i="1" dirty="0" err="1" smtClean="0"/>
              <a:t>ctime</a:t>
            </a:r>
            <a:endParaRPr lang="en-US" dirty="0" smtClean="0"/>
          </a:p>
          <a:p>
            <a:r>
              <a:rPr lang="en-US" dirty="0" smtClean="0"/>
              <a:t>Important note! These attributes only save the </a:t>
            </a:r>
            <a:r>
              <a:rPr lang="en-US" b="1" dirty="0" smtClean="0"/>
              <a:t>last</a:t>
            </a:r>
            <a:r>
              <a:rPr lang="en-US" dirty="0" smtClean="0"/>
              <a:t> time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</a:t>
            </a:r>
            <a:r>
              <a:rPr lang="en-US" dirty="0" err="1" smtClean="0"/>
              <a:t>MACtimes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as easy as running </a:t>
            </a:r>
            <a:r>
              <a:rPr lang="en-US" i="1" dirty="0" err="1" smtClean="0"/>
              <a:t>ls</a:t>
            </a:r>
            <a:endParaRPr lang="en-US" i="1" dirty="0" smtClean="0"/>
          </a:p>
          <a:p>
            <a:r>
              <a:rPr lang="en-US" dirty="0" smtClean="0"/>
              <a:t>Use </a:t>
            </a:r>
            <a:r>
              <a:rPr lang="en-US" i="1" dirty="0" err="1" smtClean="0"/>
              <a:t>mactime</a:t>
            </a:r>
            <a:r>
              <a:rPr lang="en-US" dirty="0" smtClean="0"/>
              <a:t> from </a:t>
            </a:r>
            <a:r>
              <a:rPr lang="en-US" dirty="0" err="1" smtClean="0"/>
              <a:t>sleuthkit</a:t>
            </a:r>
            <a:endParaRPr lang="en-US" i="1" dirty="0" smtClean="0"/>
          </a:p>
          <a:p>
            <a:pPr lvl="1"/>
            <a:r>
              <a:rPr lang="en-US" dirty="0" smtClean="0">
                <a:hlinkClick r:id="rId2"/>
              </a:rPr>
              <a:t>http://www.sleuthkit.org/</a:t>
            </a:r>
            <a:endParaRPr lang="en-US" dirty="0" smtClean="0"/>
          </a:p>
          <a:p>
            <a:r>
              <a:rPr lang="en-US" dirty="0" smtClean="0"/>
              <a:t>Write your own program to do it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err="1" smtClean="0"/>
              <a:t>lstat</a:t>
            </a:r>
            <a:r>
              <a:rPr lang="en-US" i="1" dirty="0" smtClean="0"/>
              <a:t>() </a:t>
            </a:r>
            <a:r>
              <a:rPr lang="en-US" dirty="0" smtClean="0"/>
              <a:t>system call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Barney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490008"/>
            <a:ext cx="77724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ndale Mono"/>
                <a:cs typeface="Andale Mono"/>
              </a:rPr>
              <a:t>Jul 19 2001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time        size MAC permissions  owner file name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----        ---- --- ----------   ----- ---------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16:47:47  655360 </a:t>
            </a:r>
            <a:r>
              <a:rPr lang="en-US" sz="1400" dirty="0" err="1" smtClean="0">
                <a:latin typeface="Andale Mono"/>
                <a:cs typeface="Andale Mono"/>
              </a:rPr>
              <a:t>m</a:t>
            </a:r>
            <a:r>
              <a:rPr lang="en-US" sz="1400" dirty="0" smtClean="0">
                <a:latin typeface="Andale Mono"/>
                <a:cs typeface="Andale Mono"/>
              </a:rPr>
              <a:t>..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root  /</a:t>
            </a:r>
            <a:r>
              <a:rPr lang="en-US" sz="1400" dirty="0" err="1" smtClean="0">
                <a:latin typeface="Andale Mono"/>
                <a:cs typeface="Andale Mono"/>
              </a:rPr>
              <a:t>usr/man/.s/sshdlinux.tar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16:48:13  655360 ..</a:t>
            </a:r>
            <a:r>
              <a:rPr lang="en-US" sz="1400" dirty="0" err="1" smtClean="0">
                <a:latin typeface="Andale Mono"/>
                <a:cs typeface="Andale Mono"/>
              </a:rPr>
              <a:t>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root  /</a:t>
            </a:r>
            <a:r>
              <a:rPr lang="en-US" sz="1400" dirty="0" err="1" smtClean="0">
                <a:latin typeface="Andale Mono"/>
                <a:cs typeface="Andale Mono"/>
              </a:rPr>
              <a:t>usr/man/.s/sshdlinux.tar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16:48:16     395 ..</a:t>
            </a:r>
            <a:r>
              <a:rPr lang="en-US" sz="1400" dirty="0" err="1" smtClean="0">
                <a:latin typeface="Andale Mono"/>
                <a:cs typeface="Andale Mono"/>
              </a:rPr>
              <a:t>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rwxrw-r</a:t>
            </a:r>
            <a:r>
              <a:rPr lang="en-US" sz="1400" dirty="0" smtClean="0">
                <a:latin typeface="Andale Mono"/>
                <a:cs typeface="Andale Mono"/>
              </a:rPr>
              <a:t>--   2002  /</a:t>
            </a:r>
            <a:r>
              <a:rPr lang="en-US" sz="1400" dirty="0" err="1" smtClean="0">
                <a:latin typeface="Andale Mono"/>
                <a:cs typeface="Andale Mono"/>
              </a:rPr>
              <a:t>usr/man/.s/ssh.sh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880 ..</a:t>
            </a:r>
            <a:r>
              <a:rPr lang="en-US" sz="1400" dirty="0" err="1" smtClean="0">
                <a:latin typeface="Andale Mono"/>
                <a:cs typeface="Andale Mono"/>
              </a:rPr>
              <a:t>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2002  /</a:t>
            </a:r>
            <a:r>
              <a:rPr lang="en-US" sz="1400" dirty="0" err="1" smtClean="0">
                <a:latin typeface="Andale Mono"/>
                <a:cs typeface="Andale Mono"/>
              </a:rPr>
              <a:t>usr/man/.s/ssh_config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537 ..</a:t>
            </a:r>
            <a:r>
              <a:rPr lang="en-US" sz="1400" dirty="0" err="1" smtClean="0">
                <a:latin typeface="Andale Mono"/>
                <a:cs typeface="Andale Mono"/>
              </a:rPr>
              <a:t>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</a:t>
            </a:r>
            <a:r>
              <a:rPr lang="en-US" sz="1400" dirty="0" smtClean="0">
                <a:latin typeface="Andale Mono"/>
                <a:cs typeface="Andale Mono"/>
              </a:rPr>
              <a:t>-------   2002  /</a:t>
            </a:r>
            <a:r>
              <a:rPr lang="en-US" sz="1400" dirty="0" err="1" smtClean="0">
                <a:latin typeface="Andale Mono"/>
                <a:cs typeface="Andale Mono"/>
              </a:rPr>
              <a:t>usr/man/.s/ssh_host_key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341 ..</a:t>
            </a:r>
            <a:r>
              <a:rPr lang="en-US" sz="1400" dirty="0" err="1" smtClean="0">
                <a:latin typeface="Andale Mono"/>
                <a:cs typeface="Andale Mono"/>
              </a:rPr>
              <a:t>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2002  /</a:t>
            </a:r>
            <a:r>
              <a:rPr lang="en-US" sz="1400" dirty="0" err="1" smtClean="0">
                <a:latin typeface="Andale Mono"/>
                <a:cs typeface="Andale Mono"/>
              </a:rPr>
              <a:t>usr/man/.s/ssh_host_key.pub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16:48:20    1024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drwxr-xr-x</a:t>
            </a:r>
            <a:r>
              <a:rPr lang="en-US" sz="1400" dirty="0" smtClean="0">
                <a:latin typeface="Andale Mono"/>
                <a:cs typeface="Andale Mono"/>
              </a:rPr>
              <a:t>   root  /</a:t>
            </a:r>
            <a:r>
              <a:rPr lang="en-US" sz="1400" dirty="0" err="1" smtClean="0">
                <a:latin typeface="Andale Mono"/>
                <a:cs typeface="Andale Mono"/>
              </a:rPr>
              <a:t>usr/man/.s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16:51:31    1024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drwxr-xr-x</a:t>
            </a:r>
            <a:r>
              <a:rPr lang="en-US" sz="1400" dirty="0" smtClean="0">
                <a:latin typeface="Andale Mono"/>
                <a:cs typeface="Andale Mono"/>
              </a:rPr>
              <a:t>   root  /home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1422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sue   /home/sue/.</a:t>
            </a:r>
            <a:r>
              <a:rPr lang="en-US" sz="1400" dirty="0" err="1" smtClean="0">
                <a:latin typeface="Andale Mono"/>
                <a:cs typeface="Andale Mono"/>
              </a:rPr>
              <a:t>Xdefaults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 24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sue   /home/sue/.</a:t>
            </a:r>
            <a:r>
              <a:rPr lang="en-US" sz="1400" dirty="0" err="1" smtClean="0">
                <a:latin typeface="Andale Mono"/>
                <a:cs typeface="Andale Mono"/>
              </a:rPr>
              <a:t>bash_logout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230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sue   /home/sue/.</a:t>
            </a:r>
            <a:r>
              <a:rPr lang="en-US" sz="1400" dirty="0" err="1" smtClean="0">
                <a:latin typeface="Andale Mono"/>
                <a:cs typeface="Andale Mono"/>
              </a:rPr>
              <a:t>bash_profile</a:t>
            </a:r>
            <a:endParaRPr lang="en-US" sz="1400" dirty="0" smtClean="0">
              <a:latin typeface="Andale Mono"/>
              <a:cs typeface="Andale Mono"/>
            </a:endParaRPr>
          </a:p>
          <a:p>
            <a:r>
              <a:rPr lang="en-US" sz="1400" dirty="0" smtClean="0">
                <a:latin typeface="Andale Mono"/>
                <a:cs typeface="Andale Mono"/>
              </a:rPr>
              <a:t>             124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rw-r--r</a:t>
            </a:r>
            <a:r>
              <a:rPr lang="en-US" sz="1400" dirty="0" smtClean="0">
                <a:latin typeface="Andale Mono"/>
                <a:cs typeface="Andale Mono"/>
              </a:rPr>
              <a:t>--   sue   /home/sue/.</a:t>
            </a:r>
            <a:r>
              <a:rPr lang="en-US" sz="1400" dirty="0" err="1" smtClean="0">
                <a:latin typeface="Andale Mono"/>
                <a:cs typeface="Andale Mono"/>
              </a:rPr>
              <a:t>bashrc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16:57:57    1024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</a:t>
            </a:r>
            <a:r>
              <a:rPr lang="en-US" sz="1400" dirty="0" err="1" smtClean="0">
                <a:latin typeface="Andale Mono"/>
                <a:cs typeface="Andale Mono"/>
              </a:rPr>
              <a:t>drwx</a:t>
            </a:r>
            <a:r>
              <a:rPr lang="en-US" sz="1400" dirty="0" smtClean="0">
                <a:latin typeface="Andale Mono"/>
                <a:cs typeface="Andale Mono"/>
              </a:rPr>
              <a:t>------   sue   /home/sue</a:t>
            </a:r>
          </a:p>
          <a:p>
            <a:r>
              <a:rPr lang="en-US" sz="1400" dirty="0" smtClean="0">
                <a:latin typeface="Andale Mono"/>
                <a:cs typeface="Andale Mono"/>
              </a:rPr>
              <a:t>               9 </a:t>
            </a:r>
            <a:r>
              <a:rPr lang="en-US" sz="1400" dirty="0" err="1" smtClean="0">
                <a:latin typeface="Andale Mono"/>
                <a:cs typeface="Andale Mono"/>
              </a:rPr>
              <a:t>m.c</a:t>
            </a:r>
            <a:r>
              <a:rPr lang="en-US" sz="1400" dirty="0" smtClean="0">
                <a:latin typeface="Andale Mono"/>
                <a:cs typeface="Andale Mono"/>
              </a:rPr>
              <a:t> -</a:t>
            </a:r>
            <a:r>
              <a:rPr lang="en-US" sz="1400" dirty="0" err="1" smtClean="0">
                <a:latin typeface="Andale Mono"/>
                <a:cs typeface="Andale Mono"/>
              </a:rPr>
              <a:t>rw</a:t>
            </a:r>
            <a:r>
              <a:rPr lang="en-US" sz="1400" dirty="0" smtClean="0">
                <a:latin typeface="Andale Mono"/>
                <a:cs typeface="Andale Mono"/>
              </a:rPr>
              <a:t>-------   sue   /home/sue/.</a:t>
            </a:r>
            <a:r>
              <a:rPr lang="en-US" sz="1400" dirty="0" err="1" smtClean="0">
                <a:latin typeface="Andale Mono"/>
                <a:cs typeface="Andale Mono"/>
              </a:rPr>
              <a:t>bash_history</a:t>
            </a:r>
            <a:endParaRPr lang="en-US" sz="1400" dirty="0">
              <a:latin typeface="Andale Mono"/>
              <a:cs typeface="Andale Mono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4400" y="2152952"/>
            <a:ext cx="7261981" cy="471715"/>
          </a:xfrm>
          <a:prstGeom prst="rect">
            <a:avLst/>
          </a:prstGeom>
          <a:noFill/>
          <a:ln w="381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976222" y="5244882"/>
            <a:ext cx="3627778" cy="868497"/>
            <a:chOff x="2976222" y="5244882"/>
            <a:chExt cx="3627778" cy="868497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2632302" y="5588802"/>
              <a:ext cx="689428" cy="1588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176211" y="5467048"/>
              <a:ext cx="3427789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Helpful administrator!</a:t>
              </a:r>
            </a:p>
            <a:p>
              <a:r>
                <a:rPr lang="en-US" dirty="0" smtClean="0"/>
                <a:t>Beware when accessing data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Must preserve data that spoils first</a:t>
            </a:r>
          </a:p>
          <a:p>
            <a:pPr lvl="1"/>
            <a:r>
              <a:rPr lang="en-US" dirty="0" smtClean="0"/>
              <a:t>Remember the order of volatility </a:t>
            </a:r>
          </a:p>
          <a:p>
            <a:r>
              <a:rPr lang="en-US" dirty="0" smtClean="0"/>
              <a:t>Make bit-per-bit copy, don’t copy, backup!</a:t>
            </a:r>
          </a:p>
          <a:p>
            <a:pPr lvl="1"/>
            <a:r>
              <a:rPr lang="en-US" dirty="0" smtClean="0"/>
              <a:t>Work on a read-only copy</a:t>
            </a:r>
          </a:p>
          <a:p>
            <a:r>
              <a:rPr lang="en-US" dirty="0" smtClean="0"/>
              <a:t>Be careful when accessing files and directories</a:t>
            </a:r>
          </a:p>
          <a:p>
            <a:pPr lvl="1"/>
            <a:r>
              <a:rPr lang="en-US" dirty="0" smtClean="0"/>
              <a:t>Opening a directory for reading alters </a:t>
            </a:r>
            <a:r>
              <a:rPr lang="en-US" i="1" dirty="0" err="1" smtClean="0"/>
              <a:t>atime</a:t>
            </a:r>
            <a:endParaRPr lang="en-US" dirty="0" smtClean="0"/>
          </a:p>
          <a:p>
            <a:r>
              <a:rPr lang="en-US" dirty="0" smtClean="0"/>
              <a:t>Beware of GUI-based utilities</a:t>
            </a:r>
          </a:p>
          <a:p>
            <a:r>
              <a:rPr lang="en-US" dirty="0" smtClean="0"/>
              <a:t>Time can be </a:t>
            </a:r>
            <a:r>
              <a:rPr lang="en-US" b="1" dirty="0" smtClean="0"/>
              <a:t>forged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Find out what kind of intruder you are investigating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1/22/13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98A7-B5F9-F24E-9672-B08B8559421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stevens.thmx</Template>
  <TotalTime>1509</TotalTime>
  <Words>4039</Words>
  <Application>Microsoft Macintosh PowerPoint</Application>
  <PresentationFormat>On-screen Show (4:3)</PresentationFormat>
  <Paragraphs>652</Paragraphs>
  <Slides>51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stevens</vt:lpstr>
      <vt:lpstr>Digging for Information</vt:lpstr>
      <vt:lpstr>Learn by Example</vt:lpstr>
      <vt:lpstr>A Time Machine Would be Useful</vt:lpstr>
      <vt:lpstr>What We Really Want is a Timeline</vt:lpstr>
      <vt:lpstr>Timeline Events</vt:lpstr>
      <vt:lpstr>File MACtimes</vt:lpstr>
      <vt:lpstr>Obtaining MACtimes</vt:lpstr>
      <vt:lpstr>Back to Barney</vt:lpstr>
      <vt:lpstr>Things to Keep in Mind</vt:lpstr>
      <vt:lpstr>Bread Crumbs</vt:lpstr>
      <vt:lpstr>What Else Happened Around That Time?</vt:lpstr>
      <vt:lpstr>The Plot Thickens</vt:lpstr>
      <vt:lpstr>The Timeline of the Attack</vt:lpstr>
      <vt:lpstr>Evidence and Time Elsewhere</vt:lpstr>
      <vt:lpstr>who-active user snapshot</vt:lpstr>
      <vt:lpstr>last – Past Login Activity</vt:lpstr>
      <vt:lpstr>lastlog – Time of Last Login</vt:lpstr>
      <vt:lpstr>Other Logs</vt:lpstr>
      <vt:lpstr>Journaling File Systems</vt:lpstr>
      <vt:lpstr>DNS and Time</vt:lpstr>
      <vt:lpstr>DNS and Time (2)</vt:lpstr>
      <vt:lpstr>Some Lessons About Time</vt:lpstr>
      <vt:lpstr>File System Basics</vt:lpstr>
      <vt:lpstr>Bad News, Good News</vt:lpstr>
      <vt:lpstr>UNIX File Systems</vt:lpstr>
      <vt:lpstr>A Hidden Tile</vt:lpstr>
      <vt:lpstr>Useful Commands</vt:lpstr>
      <vt:lpstr>UNIX Files</vt:lpstr>
      <vt:lpstr>UNIX Pathnames</vt:lpstr>
      <vt:lpstr>UNIX File System Layout</vt:lpstr>
      <vt:lpstr>UNIX File Types</vt:lpstr>
      <vt:lpstr>Under The Hood</vt:lpstr>
      <vt:lpstr>inode Contents</vt:lpstr>
      <vt:lpstr>Bypassing The File System</vt:lpstr>
      <vt:lpstr>Buffering</vt:lpstr>
      <vt:lpstr>Sparse Files</vt:lpstr>
      <vt:lpstr>Revisiting Time</vt:lpstr>
      <vt:lpstr>File System Analysis</vt:lpstr>
      <vt:lpstr>Another Break-in</vt:lpstr>
      <vt:lpstr>First Steps</vt:lpstr>
      <vt:lpstr>Capturing the File System</vt:lpstr>
      <vt:lpstr>Using a Live CD</vt:lpstr>
      <vt:lpstr>Mounting the Disk Image</vt:lpstr>
      <vt:lpstr>Analyzing the File System</vt:lpstr>
      <vt:lpstr>What Was Modified Recently?</vt:lpstr>
      <vt:lpstr>Identify the File</vt:lpstr>
      <vt:lpstr>What About /bin/login</vt:lpstr>
      <vt:lpstr>What About /usr/bin/xstat</vt:lpstr>
      <vt:lpstr>If You Did Look in xstat</vt:lpstr>
      <vt:lpstr>Wrapping it Up</vt:lpstr>
      <vt:lpstr>Slide 51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Digging for Information</dc:title>
  <dc:creator>George Portokalidis</dc:creator>
  <cp:lastModifiedBy>George Portokalidis</cp:lastModifiedBy>
  <cp:revision>148</cp:revision>
  <dcterms:created xsi:type="dcterms:W3CDTF">2013-01-23T04:34:15Z</dcterms:created>
  <dcterms:modified xsi:type="dcterms:W3CDTF">2013-01-23T04:35:32Z</dcterms:modified>
</cp:coreProperties>
</file>