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56" r:id="rId2"/>
    <p:sldId id="274" r:id="rId3"/>
    <p:sldId id="276" r:id="rId4"/>
    <p:sldId id="277" r:id="rId5"/>
    <p:sldId id="278" r:id="rId6"/>
    <p:sldId id="279" r:id="rId7"/>
    <p:sldId id="258" r:id="rId8"/>
    <p:sldId id="259" r:id="rId9"/>
    <p:sldId id="257" r:id="rId10"/>
    <p:sldId id="261" r:id="rId11"/>
    <p:sldId id="263" r:id="rId12"/>
    <p:sldId id="265" r:id="rId13"/>
    <p:sldId id="262" r:id="rId14"/>
    <p:sldId id="266" r:id="rId15"/>
    <p:sldId id="267" r:id="rId16"/>
    <p:sldId id="268" r:id="rId17"/>
    <p:sldId id="269" r:id="rId18"/>
    <p:sldId id="270" r:id="rId19"/>
    <p:sldId id="271" r:id="rId20"/>
    <p:sldId id="275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72" r:id="rId32"/>
    <p:sldId id="273" r:id="rId33"/>
    <p:sldId id="264" r:id="rId34"/>
    <p:sldId id="292" r:id="rId35"/>
    <p:sldId id="295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4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EE5DE0-9F54-B44F-8600-436032AA59C9}" type="doc">
      <dgm:prSet loTypeId="urn:microsoft.com/office/officeart/2005/8/layout/vList2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441655E-3AEA-8F47-9616-D478A404273B}">
      <dgm:prSet phldrT="[Text]"/>
      <dgm:spPr/>
      <dgm:t>
        <a:bodyPr/>
        <a:lstStyle/>
        <a:p>
          <a:r>
            <a:rPr lang="en-US" dirty="0" smtClean="0"/>
            <a:t>Existing data</a:t>
          </a:r>
          <a:endParaRPr lang="en-US" dirty="0"/>
        </a:p>
      </dgm:t>
    </dgm:pt>
    <dgm:pt modelId="{F7B26EE0-2A1C-C049-946B-7D868A119F54}" type="parTrans" cxnId="{28A8CAEB-BC23-584F-8419-AA4D4809B901}">
      <dgm:prSet/>
      <dgm:spPr/>
      <dgm:t>
        <a:bodyPr/>
        <a:lstStyle/>
        <a:p>
          <a:endParaRPr lang="en-US"/>
        </a:p>
      </dgm:t>
    </dgm:pt>
    <dgm:pt modelId="{FA5662E8-785C-8241-8023-7512474FF849}" type="sibTrans" cxnId="{28A8CAEB-BC23-584F-8419-AA4D4809B901}">
      <dgm:prSet/>
      <dgm:spPr/>
      <dgm:t>
        <a:bodyPr/>
        <a:lstStyle/>
        <a:p>
          <a:endParaRPr lang="en-US"/>
        </a:p>
      </dgm:t>
    </dgm:pt>
    <dgm:pt modelId="{BB830BBA-BD83-9249-B652-ED585C808792}">
      <dgm:prSet phldrT="[Text]"/>
      <dgm:spPr/>
      <dgm:t>
        <a:bodyPr/>
        <a:lstStyle/>
        <a:p>
          <a:r>
            <a:rPr lang="en-US" dirty="0" smtClean="0"/>
            <a:t>Deleted data</a:t>
          </a:r>
          <a:endParaRPr lang="en-US" dirty="0"/>
        </a:p>
      </dgm:t>
    </dgm:pt>
    <dgm:pt modelId="{2DE9F766-A219-E248-B62E-13C3730664C1}" type="parTrans" cxnId="{F71CDAB7-FE28-6547-BFB6-640D4F40EBC5}">
      <dgm:prSet/>
      <dgm:spPr/>
      <dgm:t>
        <a:bodyPr/>
        <a:lstStyle/>
        <a:p>
          <a:endParaRPr lang="en-US"/>
        </a:p>
      </dgm:t>
    </dgm:pt>
    <dgm:pt modelId="{4FDECB7F-BF42-914D-9992-497BE4DAAF25}" type="sibTrans" cxnId="{F71CDAB7-FE28-6547-BFB6-640D4F40EBC5}">
      <dgm:prSet/>
      <dgm:spPr/>
      <dgm:t>
        <a:bodyPr/>
        <a:lstStyle/>
        <a:p>
          <a:endParaRPr lang="en-US"/>
        </a:p>
      </dgm:t>
    </dgm:pt>
    <dgm:pt modelId="{70B51249-C2BF-324B-AA54-D36962BBCBCB}">
      <dgm:prSet phldrT="[Text]"/>
      <dgm:spPr/>
      <dgm:t>
        <a:bodyPr/>
        <a:lstStyle/>
        <a:p>
          <a:r>
            <a:rPr lang="en-US" dirty="0" smtClean="0"/>
            <a:t>Partially overwritten data</a:t>
          </a:r>
          <a:endParaRPr lang="en-US" dirty="0"/>
        </a:p>
      </dgm:t>
    </dgm:pt>
    <dgm:pt modelId="{7571C9EA-4927-8A4B-8A04-1BF6EB686376}" type="parTrans" cxnId="{C1CA943D-16FF-E244-8766-81E2BA8D6A6D}">
      <dgm:prSet/>
      <dgm:spPr/>
      <dgm:t>
        <a:bodyPr/>
        <a:lstStyle/>
        <a:p>
          <a:endParaRPr lang="en-US"/>
        </a:p>
      </dgm:t>
    </dgm:pt>
    <dgm:pt modelId="{3DDF2923-E843-D64C-8CA1-3457CAAEFAAB}" type="sibTrans" cxnId="{C1CA943D-16FF-E244-8766-81E2BA8D6A6D}">
      <dgm:prSet/>
      <dgm:spPr/>
      <dgm:t>
        <a:bodyPr/>
        <a:lstStyle/>
        <a:p>
          <a:endParaRPr lang="en-US"/>
        </a:p>
      </dgm:t>
    </dgm:pt>
    <dgm:pt modelId="{37CAA007-5C3A-9540-B7DE-D32092B7980D}">
      <dgm:prSet phldrT="[Text]"/>
      <dgm:spPr/>
      <dgm:t>
        <a:bodyPr/>
        <a:lstStyle/>
        <a:p>
          <a:r>
            <a:rPr lang="en-US" dirty="0" smtClean="0"/>
            <a:t>Data wiped or cleaned</a:t>
          </a:r>
          <a:endParaRPr lang="en-US" dirty="0"/>
        </a:p>
      </dgm:t>
    </dgm:pt>
    <dgm:pt modelId="{17D63E5D-5A8D-7345-BF93-7F46E5FE0B60}" type="parTrans" cxnId="{2F99D02F-1C35-5F49-9F53-67F607B679CA}">
      <dgm:prSet/>
      <dgm:spPr/>
      <dgm:t>
        <a:bodyPr/>
        <a:lstStyle/>
        <a:p>
          <a:endParaRPr lang="en-US"/>
        </a:p>
      </dgm:t>
    </dgm:pt>
    <dgm:pt modelId="{93CCFF63-C93F-024B-AC20-AA7147A4DC0D}" type="sibTrans" cxnId="{2F99D02F-1C35-5F49-9F53-67F607B679CA}">
      <dgm:prSet/>
      <dgm:spPr/>
      <dgm:t>
        <a:bodyPr/>
        <a:lstStyle/>
        <a:p>
          <a:endParaRPr lang="en-US"/>
        </a:p>
      </dgm:t>
    </dgm:pt>
    <dgm:pt modelId="{B94678FC-F671-3048-BDD2-59CD657CF9FC}" type="pres">
      <dgm:prSet presAssocID="{42EE5DE0-9F54-B44F-8600-436032AA59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3A7FB7-6CB9-7040-AD1B-117A7EE7BFB9}" type="pres">
      <dgm:prSet presAssocID="{4441655E-3AEA-8F47-9616-D478A40427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78328-337D-FD41-A75D-02F9CE8F30B4}" type="pres">
      <dgm:prSet presAssocID="{FA5662E8-785C-8241-8023-7512474FF849}" presName="spacer" presStyleCnt="0"/>
      <dgm:spPr/>
    </dgm:pt>
    <dgm:pt modelId="{B0773584-2809-5240-8730-A9B069811E11}" type="pres">
      <dgm:prSet presAssocID="{BB830BBA-BD83-9249-B652-ED585C80879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8F0D7-B26E-E847-8BA9-52F4111AB072}" type="pres">
      <dgm:prSet presAssocID="{4FDECB7F-BF42-914D-9992-497BE4DAAF25}" presName="spacer" presStyleCnt="0"/>
      <dgm:spPr/>
    </dgm:pt>
    <dgm:pt modelId="{4E63C161-CC1C-5941-96C0-D834FFF87E2B}" type="pres">
      <dgm:prSet presAssocID="{70B51249-C2BF-324B-AA54-D36962BBCBC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758A1-2B2D-AC49-8470-A4C9F512EDE0}" type="pres">
      <dgm:prSet presAssocID="{3DDF2923-E843-D64C-8CA1-3457CAAEFAAB}" presName="spacer" presStyleCnt="0"/>
      <dgm:spPr/>
    </dgm:pt>
    <dgm:pt modelId="{4A72DCBF-CB1F-634B-910D-FB9421C759C1}" type="pres">
      <dgm:prSet presAssocID="{37CAA007-5C3A-9540-B7DE-D32092B7980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99D02F-1C35-5F49-9F53-67F607B679CA}" srcId="{42EE5DE0-9F54-B44F-8600-436032AA59C9}" destId="{37CAA007-5C3A-9540-B7DE-D32092B7980D}" srcOrd="3" destOrd="0" parTransId="{17D63E5D-5A8D-7345-BF93-7F46E5FE0B60}" sibTransId="{93CCFF63-C93F-024B-AC20-AA7147A4DC0D}"/>
    <dgm:cxn modelId="{6CDEB735-3DED-9C42-A1EF-713DCBCD93BA}" type="presOf" srcId="{4441655E-3AEA-8F47-9616-D478A404273B}" destId="{DE3A7FB7-6CB9-7040-AD1B-117A7EE7BFB9}" srcOrd="0" destOrd="0" presId="urn:microsoft.com/office/officeart/2005/8/layout/vList2"/>
    <dgm:cxn modelId="{F71CDAB7-FE28-6547-BFB6-640D4F40EBC5}" srcId="{42EE5DE0-9F54-B44F-8600-436032AA59C9}" destId="{BB830BBA-BD83-9249-B652-ED585C808792}" srcOrd="1" destOrd="0" parTransId="{2DE9F766-A219-E248-B62E-13C3730664C1}" sibTransId="{4FDECB7F-BF42-914D-9992-497BE4DAAF25}"/>
    <dgm:cxn modelId="{50DF37D8-15CF-AF40-9BA3-677724026C77}" type="presOf" srcId="{37CAA007-5C3A-9540-B7DE-D32092B7980D}" destId="{4A72DCBF-CB1F-634B-910D-FB9421C759C1}" srcOrd="0" destOrd="0" presId="urn:microsoft.com/office/officeart/2005/8/layout/vList2"/>
    <dgm:cxn modelId="{DA6431D7-1E5A-0843-B10C-81D7388CF3D5}" type="presOf" srcId="{70B51249-C2BF-324B-AA54-D36962BBCBCB}" destId="{4E63C161-CC1C-5941-96C0-D834FFF87E2B}" srcOrd="0" destOrd="0" presId="urn:microsoft.com/office/officeart/2005/8/layout/vList2"/>
    <dgm:cxn modelId="{44A2E8B1-5834-E44D-B0C8-C19C9ACBC032}" type="presOf" srcId="{42EE5DE0-9F54-B44F-8600-436032AA59C9}" destId="{B94678FC-F671-3048-BDD2-59CD657CF9FC}" srcOrd="0" destOrd="0" presId="urn:microsoft.com/office/officeart/2005/8/layout/vList2"/>
    <dgm:cxn modelId="{28A8CAEB-BC23-584F-8419-AA4D4809B901}" srcId="{42EE5DE0-9F54-B44F-8600-436032AA59C9}" destId="{4441655E-3AEA-8F47-9616-D478A404273B}" srcOrd="0" destOrd="0" parTransId="{F7B26EE0-2A1C-C049-946B-7D868A119F54}" sibTransId="{FA5662E8-785C-8241-8023-7512474FF849}"/>
    <dgm:cxn modelId="{8FD58716-7AE0-2444-9BD8-EA71253DFB60}" type="presOf" srcId="{BB830BBA-BD83-9249-B652-ED585C808792}" destId="{B0773584-2809-5240-8730-A9B069811E11}" srcOrd="0" destOrd="0" presId="urn:microsoft.com/office/officeart/2005/8/layout/vList2"/>
    <dgm:cxn modelId="{C1CA943D-16FF-E244-8766-81E2BA8D6A6D}" srcId="{42EE5DE0-9F54-B44F-8600-436032AA59C9}" destId="{70B51249-C2BF-324B-AA54-D36962BBCBCB}" srcOrd="2" destOrd="0" parTransId="{7571C9EA-4927-8A4B-8A04-1BF6EB686376}" sibTransId="{3DDF2923-E843-D64C-8CA1-3457CAAEFAAB}"/>
    <dgm:cxn modelId="{99348E50-A5EB-B34D-89E6-F647E3AEED71}" type="presParOf" srcId="{B94678FC-F671-3048-BDD2-59CD657CF9FC}" destId="{DE3A7FB7-6CB9-7040-AD1B-117A7EE7BFB9}" srcOrd="0" destOrd="0" presId="urn:microsoft.com/office/officeart/2005/8/layout/vList2"/>
    <dgm:cxn modelId="{8A6799FF-9494-CF43-BB17-A56E7E4E5594}" type="presParOf" srcId="{B94678FC-F671-3048-BDD2-59CD657CF9FC}" destId="{42E78328-337D-FD41-A75D-02F9CE8F30B4}" srcOrd="1" destOrd="0" presId="urn:microsoft.com/office/officeart/2005/8/layout/vList2"/>
    <dgm:cxn modelId="{F8D612FC-3584-2E4A-8B64-FC41C355588A}" type="presParOf" srcId="{B94678FC-F671-3048-BDD2-59CD657CF9FC}" destId="{B0773584-2809-5240-8730-A9B069811E11}" srcOrd="2" destOrd="0" presId="urn:microsoft.com/office/officeart/2005/8/layout/vList2"/>
    <dgm:cxn modelId="{C2F340B1-B7C9-A24E-8FAA-33BB007E4496}" type="presParOf" srcId="{B94678FC-F671-3048-BDD2-59CD657CF9FC}" destId="{A6C8F0D7-B26E-E847-8BA9-52F4111AB072}" srcOrd="3" destOrd="0" presId="urn:microsoft.com/office/officeart/2005/8/layout/vList2"/>
    <dgm:cxn modelId="{5D5C67A8-2095-1841-976B-F9B3B9A67928}" type="presParOf" srcId="{B94678FC-F671-3048-BDD2-59CD657CF9FC}" destId="{4E63C161-CC1C-5941-96C0-D834FFF87E2B}" srcOrd="4" destOrd="0" presId="urn:microsoft.com/office/officeart/2005/8/layout/vList2"/>
    <dgm:cxn modelId="{71B6ABF1-72EA-C34E-A275-366646A4F39C}" type="presParOf" srcId="{B94678FC-F671-3048-BDD2-59CD657CF9FC}" destId="{780758A1-2B2D-AC49-8470-A4C9F512EDE0}" srcOrd="5" destOrd="0" presId="urn:microsoft.com/office/officeart/2005/8/layout/vList2"/>
    <dgm:cxn modelId="{77B0D6D1-4932-A54C-8F1F-1FFED4BAAD69}" type="presParOf" srcId="{B94678FC-F671-3048-BDD2-59CD657CF9FC}" destId="{4A72DCBF-CB1F-634B-910D-FB9421C759C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A7FB7-6CB9-7040-AD1B-117A7EE7BFB9}">
      <dsp:nvSpPr>
        <dsp:cNvPr id="0" name=""/>
        <dsp:cNvSpPr/>
      </dsp:nvSpPr>
      <dsp:spPr>
        <a:xfrm>
          <a:off x="0" y="44979"/>
          <a:ext cx="6096000" cy="9114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Existing data</a:t>
          </a:r>
          <a:endParaRPr lang="en-US" sz="3800" kern="1200" dirty="0"/>
        </a:p>
      </dsp:txBody>
      <dsp:txXfrm>
        <a:off x="44492" y="89471"/>
        <a:ext cx="6007016" cy="822446"/>
      </dsp:txXfrm>
    </dsp:sp>
    <dsp:sp modelId="{B0773584-2809-5240-8730-A9B069811E11}">
      <dsp:nvSpPr>
        <dsp:cNvPr id="0" name=""/>
        <dsp:cNvSpPr/>
      </dsp:nvSpPr>
      <dsp:spPr>
        <a:xfrm>
          <a:off x="0" y="1065849"/>
          <a:ext cx="6096000" cy="9114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Deleted data</a:t>
          </a:r>
          <a:endParaRPr lang="en-US" sz="3800" kern="1200" dirty="0"/>
        </a:p>
      </dsp:txBody>
      <dsp:txXfrm>
        <a:off x="44492" y="1110341"/>
        <a:ext cx="6007016" cy="822446"/>
      </dsp:txXfrm>
    </dsp:sp>
    <dsp:sp modelId="{4E63C161-CC1C-5941-96C0-D834FFF87E2B}">
      <dsp:nvSpPr>
        <dsp:cNvPr id="0" name=""/>
        <dsp:cNvSpPr/>
      </dsp:nvSpPr>
      <dsp:spPr>
        <a:xfrm>
          <a:off x="0" y="2086719"/>
          <a:ext cx="6096000" cy="9114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Partially overwritten data</a:t>
          </a:r>
          <a:endParaRPr lang="en-US" sz="3800" kern="1200" dirty="0"/>
        </a:p>
      </dsp:txBody>
      <dsp:txXfrm>
        <a:off x="44492" y="2131211"/>
        <a:ext cx="6007016" cy="822446"/>
      </dsp:txXfrm>
    </dsp:sp>
    <dsp:sp modelId="{4A72DCBF-CB1F-634B-910D-FB9421C759C1}">
      <dsp:nvSpPr>
        <dsp:cNvPr id="0" name=""/>
        <dsp:cNvSpPr/>
      </dsp:nvSpPr>
      <dsp:spPr>
        <a:xfrm>
          <a:off x="0" y="3107590"/>
          <a:ext cx="6096000" cy="9114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Data wiped or cleaned</a:t>
          </a:r>
          <a:endParaRPr lang="en-US" sz="3800" kern="1200" dirty="0"/>
        </a:p>
      </dsp:txBody>
      <dsp:txXfrm>
        <a:off x="44492" y="3152082"/>
        <a:ext cx="6007016" cy="822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02849-5B8B-454C-96D3-4FF1712BD35E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2B0B5-499F-B14A-9C7D-CD061F08AD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612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DEF28-6CE7-9649-916D-A1E800E8B92D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4DC4C-8DF0-E746-B012-32FB40317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36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4DC4C-8DF0-E746-B012-32FB403170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4DC4C-8DF0-E746-B012-32FB403170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9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4DC4C-8DF0-E746-B012-32FB4031703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8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4DC4C-8DF0-E746-B012-32FB40317031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89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4DC4C-8DF0-E746-B012-32FB40317031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3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74676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7150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090987"/>
            <a:ext cx="7580313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362200"/>
            <a:ext cx="75803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571499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94760" cy="727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354371"/>
            <a:ext cx="3794760" cy="390514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47800"/>
            <a:ext cx="3794760" cy="7159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54370"/>
            <a:ext cx="3794760" cy="389402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3679"/>
            <a:ext cx="7772400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399" y="1371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687" y="63563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7774B73-F8DA-D642-A741-58773F4C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ccessdata.com/products/digital-forensics/ftk" TargetMode="External"/><Relationship Id="rId3" Type="http://schemas.openxmlformats.org/officeDocument/2006/relationships/hyperlink" Target="http://www.digitalforensicssolutions.com/Scalpel/" TargetMode="External"/><Relationship Id="rId7" Type="http://schemas.openxmlformats.org/officeDocument/2006/relationships/hyperlink" Target="http://digital-assembly.com/products/adroit-photo-forensics/features/smartcarving.html" TargetMode="External"/><Relationship Id="rId2" Type="http://schemas.openxmlformats.org/officeDocument/2006/relationships/hyperlink" Target="http://foremost.sourceforge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idancesoftware.com/encase-forensic.htm" TargetMode="External"/><Relationship Id="rId5" Type="http://schemas.openxmlformats.org/officeDocument/2006/relationships/hyperlink" Target="http://www.recovermyfiles.com/" TargetMode="External"/><Relationship Id="rId4" Type="http://schemas.openxmlformats.org/officeDocument/2006/relationships/hyperlink" Target="http://www.cgsecurity.org/wiki/PhotoRec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ola.com/products/insigh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benpfaff.org/papers/taint.html" TargetMode="Externa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bochs.sourceforge.net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Recovering Deleted 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CS-695 Host Forensics</a:t>
            </a:r>
          </a:p>
          <a:p>
            <a:r>
              <a:rPr lang="en-US" dirty="0" smtClean="0"/>
              <a:t>Georgios Portokalidis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Meta-data Survives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the file</a:t>
            </a:r>
          </a:p>
          <a:p>
            <a:r>
              <a:rPr lang="en-US" dirty="0" smtClean="0"/>
              <a:t>Meta-data</a:t>
            </a:r>
          </a:p>
          <a:p>
            <a:pPr lvl="1"/>
            <a:r>
              <a:rPr lang="en-US" dirty="0" smtClean="0"/>
              <a:t>Permissions, MAC times, file attributes, etc.</a:t>
            </a:r>
          </a:p>
          <a:p>
            <a:r>
              <a:rPr lang="en-US" dirty="0" smtClean="0"/>
              <a:t>Location (partial) of data</a:t>
            </a:r>
          </a:p>
          <a:p>
            <a:r>
              <a:rPr lang="en-US" dirty="0" smtClean="0"/>
              <a:t>Last directory entries survive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27095" y="5445988"/>
            <a:ext cx="72600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This information can be easily destroyed on a live system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 err="1" smtClean="0"/>
              <a:t>SleuthKit</a:t>
            </a:r>
            <a:r>
              <a:rPr lang="en-US" dirty="0" smtClean="0"/>
              <a:t> </a:t>
            </a:r>
            <a:r>
              <a:rPr lang="en-US" dirty="0" err="1" smtClean="0"/>
              <a:t>inode</a:t>
            </a:r>
            <a:r>
              <a:rPr lang="en-US" dirty="0" smtClean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 contents of directory</a:t>
            </a:r>
          </a:p>
          <a:p>
            <a:pPr lvl="1"/>
            <a:r>
              <a:rPr lang="en-US" dirty="0" err="1" smtClean="0"/>
              <a:t>icat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r>
              <a:rPr lang="en-US" dirty="0" smtClean="0"/>
              <a:t> 2 | strings</a:t>
            </a:r>
          </a:p>
          <a:p>
            <a:pPr lvl="2"/>
            <a:r>
              <a:rPr lang="en-US" dirty="0" err="1" smtClean="0"/>
              <a:t>inode</a:t>
            </a:r>
            <a:r>
              <a:rPr lang="en-US" dirty="0" smtClean="0"/>
              <a:t> nr 2 corresponds to /</a:t>
            </a:r>
          </a:p>
          <a:p>
            <a:pPr lvl="1"/>
            <a:r>
              <a:rPr lang="en-US" dirty="0" err="1" smtClean="0"/>
              <a:t>fls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r>
              <a:rPr lang="en-US" dirty="0" smtClean="0"/>
              <a:t> 2</a:t>
            </a:r>
          </a:p>
          <a:p>
            <a:r>
              <a:rPr lang="en-US" dirty="0" smtClean="0"/>
              <a:t>List all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/>
            <a:r>
              <a:rPr lang="en-US" dirty="0" err="1" smtClean="0"/>
              <a:t>ils</a:t>
            </a:r>
            <a:r>
              <a:rPr lang="en-US" dirty="0" smtClean="0"/>
              <a:t> –a </a:t>
            </a:r>
            <a:r>
              <a:rPr lang="en-US" dirty="0" err="1" smtClean="0"/>
              <a:t>image.dd</a:t>
            </a:r>
            <a:endParaRPr lang="en-US" dirty="0" smtClean="0"/>
          </a:p>
          <a:p>
            <a:r>
              <a:rPr lang="en-US" dirty="0" smtClean="0"/>
              <a:t>Recover file pointed to by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1"/>
            <a:r>
              <a:rPr lang="en-US" dirty="0" err="1" smtClean="0"/>
              <a:t>icat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r>
              <a:rPr lang="en-US" dirty="0" smtClean="0"/>
              <a:t> </a:t>
            </a:r>
            <a:r>
              <a:rPr lang="en-US" i="1" dirty="0" err="1" smtClean="0"/>
              <a:t>inode</a:t>
            </a:r>
            <a:r>
              <a:rPr lang="en-US" i="1" dirty="0" smtClean="0"/>
              <a:t>-number</a:t>
            </a:r>
          </a:p>
          <a:p>
            <a:r>
              <a:rPr lang="en-US" dirty="0" smtClean="0"/>
              <a:t>Discover directory entries linked to an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1"/>
            <a:r>
              <a:rPr lang="en-US" i="1" dirty="0" err="1" smtClean="0"/>
              <a:t>ffind</a:t>
            </a:r>
            <a:endParaRPr lang="en-US" i="1" dirty="0" smtClean="0"/>
          </a:p>
          <a:p>
            <a:pPr lvl="2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SleuthKit</a:t>
            </a:r>
            <a:r>
              <a:rPr lang="en-US" dirty="0" smtClean="0"/>
              <a:t> Dealing with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Recap: </a:t>
            </a:r>
            <a:r>
              <a:rPr lang="en-US" dirty="0" err="1" smtClean="0"/>
              <a:t>inodes</a:t>
            </a:r>
            <a:r>
              <a:rPr lang="en-US" dirty="0" smtClean="0"/>
              <a:t> hold meta-data, blocks hold content</a:t>
            </a:r>
          </a:p>
          <a:p>
            <a:r>
              <a:rPr lang="en-US" dirty="0" smtClean="0"/>
              <a:t>Summary of </a:t>
            </a:r>
            <a:r>
              <a:rPr lang="en-US" dirty="0" err="1" smtClean="0"/>
              <a:t>inode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istat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r>
              <a:rPr lang="en-US" dirty="0" smtClean="0"/>
              <a:t> </a:t>
            </a:r>
            <a:r>
              <a:rPr lang="en-US" dirty="0" err="1" smtClean="0"/>
              <a:t>inode</a:t>
            </a:r>
            <a:r>
              <a:rPr lang="en-US" dirty="0" smtClean="0"/>
              <a:t>-nr</a:t>
            </a:r>
          </a:p>
          <a:p>
            <a:r>
              <a:rPr lang="en-US" dirty="0" smtClean="0"/>
              <a:t>Show block contents</a:t>
            </a:r>
          </a:p>
          <a:p>
            <a:pPr lvl="1"/>
            <a:r>
              <a:rPr lang="en-US" dirty="0" err="1" smtClean="0"/>
              <a:t>blkcat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r>
              <a:rPr lang="en-US" dirty="0" smtClean="0"/>
              <a:t> block-nr</a:t>
            </a:r>
          </a:p>
          <a:p>
            <a:r>
              <a:rPr lang="en-US" dirty="0" smtClean="0"/>
              <a:t>List all blocks</a:t>
            </a:r>
          </a:p>
          <a:p>
            <a:pPr lvl="1"/>
            <a:r>
              <a:rPr lang="en-US" dirty="0" err="1" smtClean="0"/>
              <a:t>blkls</a:t>
            </a:r>
            <a:r>
              <a:rPr lang="en-US" dirty="0" smtClean="0"/>
              <a:t> –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image.dd</a:t>
            </a:r>
            <a:endParaRPr lang="en-US" dirty="0" smtClean="0"/>
          </a:p>
          <a:p>
            <a:pPr lvl="1"/>
            <a:r>
              <a:rPr lang="en-US" dirty="0" smtClean="0"/>
              <a:t>Useful for searching </a:t>
            </a:r>
            <a:r>
              <a:rPr lang="en-US" smtClean="0"/>
              <a:t>all blocks  </a:t>
            </a:r>
            <a:r>
              <a:rPr lang="en-US" dirty="0" smtClean="0"/>
              <a:t>		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Deletion is deferred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inode</a:t>
            </a:r>
            <a:r>
              <a:rPr lang="en-US" dirty="0" smtClean="0">
                <a:sym typeface="Wingdings"/>
              </a:rPr>
              <a:t> links survive till file is closed</a:t>
            </a:r>
          </a:p>
          <a:p>
            <a:pPr lvl="1"/>
            <a:r>
              <a:rPr lang="en-US" dirty="0" smtClean="0">
                <a:sym typeface="Wingdings"/>
              </a:rPr>
              <a:t>Get with </a:t>
            </a:r>
            <a:r>
              <a:rPr lang="en-US" dirty="0" err="1" smtClean="0">
                <a:sym typeface="Wingdings"/>
              </a:rPr>
              <a:t>ils</a:t>
            </a:r>
            <a:r>
              <a:rPr lang="en-US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-O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4493367" y="2316263"/>
            <a:ext cx="4539788" cy="3826652"/>
            <a:chOff x="1231548" y="1899711"/>
            <a:chExt cx="6101221" cy="3934473"/>
          </a:xfrm>
        </p:grpSpPr>
        <p:sp>
          <p:nvSpPr>
            <p:cNvPr id="4" name="Rectangle 3"/>
            <p:cNvSpPr/>
            <p:nvPr/>
          </p:nvSpPr>
          <p:spPr>
            <a:xfrm>
              <a:off x="1459268" y="3136735"/>
              <a:ext cx="678204" cy="4714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31548" y="1899711"/>
              <a:ext cx="1133644" cy="94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Used </a:t>
              </a:r>
            </a:p>
            <a:p>
              <a:pPr algn="ctr"/>
              <a:r>
                <a:rPr lang="en-US" dirty="0" err="1" smtClean="0"/>
                <a:t>inodes</a:t>
              </a:r>
              <a:r>
                <a:rPr lang="en-US" dirty="0" smtClean="0"/>
                <a:t> list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17592" y="1899711"/>
              <a:ext cx="1133644" cy="94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Free</a:t>
              </a:r>
            </a:p>
            <a:p>
              <a:pPr algn="ctr"/>
              <a:r>
                <a:rPr lang="en-US" dirty="0" err="1" smtClean="0"/>
                <a:t>inodes</a:t>
              </a:r>
              <a:r>
                <a:rPr lang="en-US" dirty="0" smtClean="0"/>
                <a:t> list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87073" y="1899711"/>
              <a:ext cx="1561433" cy="94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Used </a:t>
              </a:r>
            </a:p>
            <a:p>
              <a:pPr algn="ctr"/>
              <a:r>
                <a:rPr lang="en-US" dirty="0" smtClean="0"/>
                <a:t>data blocks list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71336" y="1899711"/>
              <a:ext cx="1561433" cy="94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Free</a:t>
              </a:r>
            </a:p>
            <a:p>
              <a:pPr algn="ctr"/>
              <a:r>
                <a:rPr lang="en-US" dirty="0" smtClean="0"/>
                <a:t>data blocks list</a:t>
              </a:r>
            </a:p>
          </p:txBody>
        </p:sp>
        <p:cxnSp>
          <p:nvCxnSpPr>
            <p:cNvPr id="9" name="Curved Connector 8"/>
            <p:cNvCxnSpPr/>
            <p:nvPr/>
          </p:nvCxnSpPr>
          <p:spPr>
            <a:xfrm rot="5400000">
              <a:off x="1601954" y="2940318"/>
              <a:ext cx="392833" cy="158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744518" y="3136735"/>
              <a:ext cx="678204" cy="4714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urved Connector 10"/>
            <p:cNvCxnSpPr/>
            <p:nvPr/>
          </p:nvCxnSpPr>
          <p:spPr>
            <a:xfrm rot="5400000">
              <a:off x="2887998" y="2940318"/>
              <a:ext cx="392833" cy="158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459268" y="3981138"/>
              <a:ext cx="678204" cy="4714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45312" y="3981932"/>
              <a:ext cx="678204" cy="4714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>
              <a:off x="1611906" y="3794673"/>
              <a:ext cx="3729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2909590" y="3783033"/>
              <a:ext cx="34964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1611906" y="4639076"/>
              <a:ext cx="3729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328686" y="3135941"/>
              <a:ext cx="678204" cy="4714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Curved Connector 17"/>
            <p:cNvCxnSpPr/>
            <p:nvPr/>
          </p:nvCxnSpPr>
          <p:spPr>
            <a:xfrm rot="5400000">
              <a:off x="4471372" y="2939524"/>
              <a:ext cx="392833" cy="158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212950" y="3135941"/>
              <a:ext cx="678204" cy="4714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Curved Connector 19"/>
            <p:cNvCxnSpPr/>
            <p:nvPr/>
          </p:nvCxnSpPr>
          <p:spPr>
            <a:xfrm rot="5400000">
              <a:off x="6355636" y="2939524"/>
              <a:ext cx="392833" cy="158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6212950" y="3981138"/>
              <a:ext cx="678204" cy="4714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4481324" y="3793879"/>
              <a:ext cx="3729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6377228" y="3782239"/>
              <a:ext cx="34964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4328686" y="3980344"/>
              <a:ext cx="678204" cy="1315876"/>
              <a:chOff x="4491668" y="3980344"/>
              <a:chExt cx="678204" cy="131587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491668" y="3980344"/>
                <a:ext cx="678204" cy="471474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491668" y="4824746"/>
                <a:ext cx="678204" cy="471474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rot="5400000">
                <a:off x="4644306" y="4638282"/>
                <a:ext cx="37292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1231548" y="4723840"/>
              <a:ext cx="1853662" cy="1110344"/>
              <a:chOff x="1231548" y="4723840"/>
              <a:chExt cx="1853662" cy="1110344"/>
            </a:xfrm>
          </p:grpSpPr>
          <p:grpSp>
            <p:nvGrpSpPr>
              <p:cNvPr id="29" name="Group 49"/>
              <p:cNvGrpSpPr/>
              <p:nvPr/>
            </p:nvGrpSpPr>
            <p:grpSpPr>
              <a:xfrm>
                <a:off x="1231548" y="4825540"/>
                <a:ext cx="1853662" cy="1008644"/>
                <a:chOff x="1231548" y="4825540"/>
                <a:chExt cx="1853662" cy="1008644"/>
              </a:xfrm>
            </p:grpSpPr>
            <p:grpSp>
              <p:nvGrpSpPr>
                <p:cNvPr id="32" name="Group 38"/>
                <p:cNvGrpSpPr/>
                <p:nvPr/>
              </p:nvGrpSpPr>
              <p:grpSpPr>
                <a:xfrm>
                  <a:off x="1231548" y="4825540"/>
                  <a:ext cx="1853662" cy="1008644"/>
                  <a:chOff x="1231548" y="4825540"/>
                  <a:chExt cx="1853662" cy="1008644"/>
                </a:xfrm>
              </p:grpSpPr>
              <p:sp>
                <p:nvSpPr>
                  <p:cNvPr id="35" name="Rectangle 34"/>
                  <p:cNvSpPr/>
                  <p:nvPr/>
                </p:nvSpPr>
                <p:spPr>
                  <a:xfrm>
                    <a:off x="1459268" y="4825540"/>
                    <a:ext cx="678204" cy="471474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" name="TextBox 37"/>
                  <p:cNvSpPr txBox="1"/>
                  <p:nvPr/>
                </p:nvSpPr>
                <p:spPr>
                  <a:xfrm>
                    <a:off x="1231548" y="5296221"/>
                    <a:ext cx="1853662" cy="5379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err="1" smtClean="0"/>
                      <a:t>Inode</a:t>
                    </a:r>
                    <a:r>
                      <a:rPr lang="en-US" sz="1400" dirty="0" smtClean="0"/>
                      <a:t>: 123</a:t>
                    </a:r>
                  </a:p>
                  <a:p>
                    <a:r>
                      <a:rPr lang="en-US" sz="1400" dirty="0" smtClean="0"/>
                      <a:t>Filename: </a:t>
                    </a:r>
                    <a:r>
                      <a:rPr lang="en-US" sz="1400" dirty="0" err="1" smtClean="0"/>
                      <a:t>foo</a:t>
                    </a:r>
                    <a:endParaRPr lang="en-US" sz="1400" dirty="0"/>
                  </a:p>
                </p:txBody>
              </p:sp>
            </p:grpSp>
            <p:sp>
              <p:nvSpPr>
                <p:cNvPr id="33" name="Rectangle 32"/>
                <p:cNvSpPr/>
                <p:nvPr/>
              </p:nvSpPr>
              <p:spPr>
                <a:xfrm>
                  <a:off x="1968275" y="4827193"/>
                  <a:ext cx="169197" cy="16178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1968275" y="5041239"/>
                  <a:ext cx="169197" cy="16178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1920170" y="4723840"/>
                <a:ext cx="270665" cy="53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a</a:t>
                </a:r>
                <a:endParaRPr lang="en-US" sz="14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929791" y="4949955"/>
                <a:ext cx="278993" cy="53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b</a:t>
                </a:r>
                <a:endParaRPr lang="en-US" sz="1400" dirty="0"/>
              </a:p>
            </p:txBody>
          </p:sp>
        </p:grpSp>
      </p:grp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 indicate content</a:t>
            </a:r>
          </a:p>
          <a:p>
            <a:pPr lvl="1"/>
            <a:r>
              <a:rPr lang="en-US" dirty="0" smtClean="0"/>
              <a:t>EXE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binary</a:t>
            </a:r>
          </a:p>
          <a:p>
            <a:pPr lvl="1"/>
            <a:r>
              <a:rPr lang="en-US" dirty="0" smtClean="0">
                <a:sym typeface="Wingdings"/>
              </a:rPr>
              <a:t>JPG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Image</a:t>
            </a:r>
          </a:p>
          <a:p>
            <a:pPr lvl="1"/>
            <a:r>
              <a:rPr lang="en-US" dirty="0" smtClean="0">
                <a:sym typeface="Wingdings"/>
              </a:rPr>
              <a:t>DOCX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Word document</a:t>
            </a: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…but not always so</a:t>
            </a:r>
          </a:p>
          <a:p>
            <a:pPr lvl="1"/>
            <a:r>
              <a:rPr lang="en-US" dirty="0" smtClean="0">
                <a:sym typeface="Wingdings"/>
              </a:rPr>
              <a:t>Applications using a single extension</a:t>
            </a:r>
          </a:p>
          <a:p>
            <a:pPr lvl="2"/>
            <a:r>
              <a:rPr lang="en-US" dirty="0" smtClean="0">
                <a:sym typeface="Wingdings"/>
              </a:rPr>
              <a:t>Temporary files (.TMP)</a:t>
            </a:r>
          </a:p>
          <a:p>
            <a:pPr lvl="1"/>
            <a:r>
              <a:rPr lang="en-US" dirty="0" smtClean="0">
                <a:sym typeface="Wingdings"/>
              </a:rPr>
              <a:t>Users intentionally masquerading files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bytes found at specific locations</a:t>
            </a:r>
          </a:p>
          <a:p>
            <a:pPr lvl="1"/>
            <a:r>
              <a:rPr lang="en-US" dirty="0" smtClean="0"/>
              <a:t>Also known as magic numbers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err="1" smtClean="0"/>
              <a:t>linux</a:t>
            </a:r>
            <a:r>
              <a:rPr lang="en-US" dirty="0" smtClean="0"/>
              <a:t>: /</a:t>
            </a:r>
            <a:r>
              <a:rPr lang="en-US" dirty="0" err="1" smtClean="0"/>
              <a:t>usr</a:t>
            </a:r>
            <a:r>
              <a:rPr lang="en-US" dirty="0" smtClean="0"/>
              <a:t>/share/file/magic</a:t>
            </a:r>
          </a:p>
          <a:p>
            <a:pPr lvl="1"/>
            <a:r>
              <a:rPr lang="en-US" dirty="0" smtClean="0"/>
              <a:t>Or simply use the </a:t>
            </a:r>
            <a:r>
              <a:rPr lang="en-US" i="1" dirty="0" smtClean="0"/>
              <a:t>file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E.g., jpeg images: </a:t>
            </a:r>
          </a:p>
          <a:p>
            <a:pPr lvl="1">
              <a:buNone/>
            </a:pPr>
            <a:r>
              <a:rPr lang="en-US" dirty="0" smtClean="0"/>
              <a:t>0       </a:t>
            </a:r>
            <a:r>
              <a:rPr lang="en-US" dirty="0" err="1" smtClean="0"/>
              <a:t>beshort</a:t>
            </a:r>
            <a:r>
              <a:rPr lang="en-US" dirty="0" smtClean="0"/>
              <a:t>         0xffd8          image/jpeg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for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all powerful </a:t>
            </a:r>
            <a:r>
              <a:rPr lang="en-US" i="1" dirty="0" smtClean="0"/>
              <a:t>string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E.g., Also report offset of string: </a:t>
            </a:r>
            <a:r>
              <a:rPr lang="en-US" i="1" dirty="0" smtClean="0"/>
              <a:t>strings –</a:t>
            </a:r>
            <a:r>
              <a:rPr lang="en-US" i="1" dirty="0" err="1" smtClean="0"/>
              <a:t>t</a:t>
            </a:r>
            <a:r>
              <a:rPr lang="en-US" i="1" dirty="0" smtClean="0"/>
              <a:t> </a:t>
            </a:r>
            <a:r>
              <a:rPr lang="en-US" i="1" dirty="0" err="1" smtClean="0"/>
              <a:t>d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Use it on:</a:t>
            </a:r>
          </a:p>
          <a:p>
            <a:pPr lvl="1"/>
            <a:r>
              <a:rPr lang="en-US" dirty="0" smtClean="0"/>
              <a:t>Raw images</a:t>
            </a:r>
          </a:p>
          <a:p>
            <a:pPr lvl="1"/>
            <a:r>
              <a:rPr lang="en-US" dirty="0" err="1" smtClean="0"/>
              <a:t>Inode</a:t>
            </a:r>
            <a:r>
              <a:rPr lang="en-US" dirty="0" smtClean="0"/>
              <a:t> content</a:t>
            </a:r>
          </a:p>
          <a:p>
            <a:pPr lvl="1"/>
            <a:r>
              <a:rPr lang="en-US" dirty="0" smtClean="0"/>
              <a:t>Data block content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Beware of fragmentation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Content is stored across multiple data blocks</a:t>
            </a:r>
          </a:p>
          <a:p>
            <a:pPr lvl="1"/>
            <a:r>
              <a:rPr lang="en-US" dirty="0" smtClean="0"/>
              <a:t>Search string may be split</a:t>
            </a:r>
          </a:p>
          <a:p>
            <a:pPr lvl="1"/>
            <a:r>
              <a:rPr lang="en-US" dirty="0" smtClean="0"/>
              <a:t>Data blocks may not be stores sequentially</a:t>
            </a:r>
          </a:p>
          <a:p>
            <a:r>
              <a:rPr lang="en-US" dirty="0" smtClean="0"/>
              <a:t>Makes searching and content identification more challenging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799" y="1671155"/>
            <a:ext cx="1587355" cy="16711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Inode</a:t>
            </a:r>
            <a:r>
              <a:rPr lang="en-US" dirty="0" smtClean="0"/>
              <a:t>: 646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..</a:t>
            </a:r>
          </a:p>
          <a:p>
            <a:r>
              <a:rPr lang="en-US" dirty="0" smtClean="0"/>
              <a:t>Direct blocks:</a:t>
            </a:r>
          </a:p>
          <a:p>
            <a:r>
              <a:rPr lang="en-US" dirty="0" smtClean="0"/>
              <a:t>512, 800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19799" y="4328290"/>
            <a:ext cx="914436" cy="58490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 hell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93228" y="4328290"/>
            <a:ext cx="1004062" cy="61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</a:t>
            </a:r>
            <a:r>
              <a:rPr lang="en-US" dirty="0" smtClean="0"/>
              <a:t> world</a:t>
            </a:r>
            <a:endParaRPr lang="en-US" dirty="0"/>
          </a:p>
        </p:txBody>
      </p:sp>
      <p:cxnSp>
        <p:nvCxnSpPr>
          <p:cNvPr id="17" name="Curved Connector 16"/>
          <p:cNvCxnSpPr>
            <a:endCxn id="14" idx="0"/>
          </p:cNvCxnSpPr>
          <p:nvPr/>
        </p:nvCxnSpPr>
        <p:spPr>
          <a:xfrm rot="16200000" flipH="1">
            <a:off x="5972151" y="3823424"/>
            <a:ext cx="985980" cy="237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endCxn id="15" idx="0"/>
          </p:cNvCxnSpPr>
          <p:nvPr/>
        </p:nvCxnSpPr>
        <p:spPr>
          <a:xfrm rot="16200000" flipH="1">
            <a:off x="6846419" y="3179450"/>
            <a:ext cx="1236654" cy="106102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Recovering in the Absence of </a:t>
            </a:r>
            <a:br>
              <a:rPr lang="en-US" dirty="0" smtClean="0"/>
            </a:br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Because….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inode</a:t>
            </a:r>
            <a:r>
              <a:rPr lang="en-US" dirty="0" smtClean="0"/>
              <a:t> of the file has been recycled by the file system</a:t>
            </a:r>
          </a:p>
          <a:p>
            <a:pPr lvl="1"/>
            <a:r>
              <a:rPr lang="en-US" dirty="0" smtClean="0"/>
              <a:t>Data are hidden in un-partitioned/unallocated space</a:t>
            </a:r>
          </a:p>
          <a:p>
            <a:r>
              <a:rPr lang="en-US" dirty="0" smtClean="0"/>
              <a:t>Challenge: No way to directly identify the data blocks making up a file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File carving</a:t>
            </a:r>
            <a:r>
              <a:rPr lang="en-US" dirty="0" smtClean="0"/>
              <a:t>  is the process of reassembling such files</a:t>
            </a:r>
          </a:p>
          <a:p>
            <a:pPr lvl="1"/>
            <a:r>
              <a:rPr lang="en-US" dirty="0" smtClean="0"/>
              <a:t>File signatures (beyond magic numbers)</a:t>
            </a:r>
          </a:p>
          <a:p>
            <a:pPr lvl="1"/>
            <a:r>
              <a:rPr lang="en-US" dirty="0" smtClean="0"/>
              <a:t>Heuristics based on FS knowledge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79300">
            <a:off x="5346114" y="3229531"/>
            <a:ext cx="38100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Carving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consuming process</a:t>
            </a:r>
          </a:p>
          <a:p>
            <a:r>
              <a:rPr lang="en-US" dirty="0" smtClean="0"/>
              <a:t>Depends on level of fragmentation</a:t>
            </a:r>
          </a:p>
          <a:p>
            <a:r>
              <a:rPr lang="en-US" dirty="0" smtClean="0"/>
              <a:t>Overall disk fragmentation can be low</a:t>
            </a:r>
          </a:p>
          <a:p>
            <a:pPr lvl="1"/>
            <a:r>
              <a:rPr lang="en-US" dirty="0" smtClean="0"/>
              <a:t>Most files are broken to two fragments (</a:t>
            </a:r>
            <a:r>
              <a:rPr lang="en-US" dirty="0" err="1" smtClean="0"/>
              <a:t>BiFragmentation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…but high for important files, like email and images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Data on Disk</a:t>
            </a:r>
            <a:endParaRPr lang="en-US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Carving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5283201" cy="4876800"/>
          </a:xfrm>
        </p:spPr>
        <p:txBody>
          <a:bodyPr/>
          <a:lstStyle/>
          <a:p>
            <a:r>
              <a:rPr lang="en-US" dirty="0" smtClean="0"/>
              <a:t>Focuses on identifying header and footer</a:t>
            </a:r>
          </a:p>
          <a:p>
            <a:pPr lvl="1"/>
            <a:r>
              <a:rPr lang="en-US" dirty="0" smtClean="0"/>
              <a:t>Combination of magic number signatures and file size</a:t>
            </a:r>
          </a:p>
          <a:p>
            <a:r>
              <a:rPr lang="en-US" dirty="0" smtClean="0"/>
              <a:t>Tools using it: foremost and later scalpel</a:t>
            </a:r>
          </a:p>
          <a:p>
            <a:r>
              <a:rPr lang="en-US" dirty="0" smtClean="0"/>
              <a:t>Suited for un-fragmented files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9" y="2298700"/>
            <a:ext cx="2946400" cy="29591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Theoretic Carving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Assuming a set of unallocated blocks/clusters b</a:t>
            </a:r>
            <a:r>
              <a:rPr lang="en-US" baseline="-25000" dirty="0" smtClean="0"/>
              <a:t>0</a:t>
            </a:r>
            <a:r>
              <a:rPr lang="en-US" dirty="0" smtClean="0"/>
              <a:t>, …,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n-US" dirty="0" smtClean="0"/>
              <a:t>Compute a permutation </a:t>
            </a:r>
            <a:r>
              <a:rPr lang="en-US" dirty="0" err="1" smtClean="0"/>
              <a:t>Π</a:t>
            </a:r>
            <a:r>
              <a:rPr lang="en-US" dirty="0" smtClean="0"/>
              <a:t> of the set that corresponds to the structure of the document</a:t>
            </a:r>
          </a:p>
          <a:p>
            <a:r>
              <a:rPr lang="en-US" dirty="0" err="1" smtClean="0"/>
              <a:t>W</a:t>
            </a:r>
            <a:r>
              <a:rPr lang="en-US" baseline="-25000" dirty="0" err="1" smtClean="0"/>
              <a:t>x,y</a:t>
            </a:r>
            <a:r>
              <a:rPr lang="en-US" dirty="0" smtClean="0"/>
              <a:t> between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x</a:t>
            </a:r>
            <a:r>
              <a:rPr lang="en-US" dirty="0" smtClean="0"/>
              <a:t> and b</a:t>
            </a:r>
            <a:r>
              <a:rPr lang="en-US" baseline="-25000" dirty="0" smtClean="0"/>
              <a:t>y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likelihood of </a:t>
            </a:r>
            <a:r>
              <a:rPr lang="en-US" dirty="0" smtClean="0"/>
              <a:t>b</a:t>
            </a:r>
            <a:r>
              <a:rPr lang="en-US" baseline="-25000" dirty="0" smtClean="0"/>
              <a:t>y</a:t>
            </a:r>
            <a:r>
              <a:rPr lang="en-US" dirty="0" smtClean="0">
                <a:sym typeface="Wingdings"/>
              </a:rPr>
              <a:t> following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x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Maximize the weight of </a:t>
            </a:r>
            <a:r>
              <a:rPr lang="en-US" dirty="0" err="1" smtClean="0"/>
              <a:t>Π</a:t>
            </a:r>
            <a:r>
              <a:rPr lang="en-US" dirty="0" smtClean="0"/>
              <a:t>, would give us the documents</a:t>
            </a:r>
          </a:p>
          <a:p>
            <a:r>
              <a:rPr lang="en-US" dirty="0" smtClean="0"/>
              <a:t>So how does one determine </a:t>
            </a:r>
            <a:r>
              <a:rPr lang="en-US" b="1" dirty="0" smtClean="0"/>
              <a:t>W?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 by partial matching (PPM)</a:t>
            </a:r>
          </a:p>
          <a:p>
            <a:pPr lvl="1"/>
            <a:r>
              <a:rPr lang="en-US" dirty="0" smtClean="0"/>
              <a:t>Based on the probability of the following characters</a:t>
            </a:r>
          </a:p>
          <a:p>
            <a:pPr lvl="1"/>
            <a:r>
              <a:rPr lang="en-US" dirty="0" smtClean="0"/>
              <a:t>Better suited for text</a:t>
            </a:r>
          </a:p>
          <a:p>
            <a:endParaRPr lang="en-US" dirty="0" smtClean="0"/>
          </a:p>
          <a:p>
            <a:r>
              <a:rPr lang="en-US" dirty="0" smtClean="0"/>
              <a:t>Modified for bitmap images</a:t>
            </a:r>
          </a:p>
          <a:p>
            <a:pPr lvl="1"/>
            <a:r>
              <a:rPr lang="en-US" dirty="0" smtClean="0"/>
              <a:t>Difference of width number of pixels used as weight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300" y="2795176"/>
            <a:ext cx="3632200" cy="8239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850" y="5022850"/>
            <a:ext cx="2578100" cy="13589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30300" y="3124200"/>
            <a:ext cx="6978651" cy="16383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Taking into account all files improves results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Unique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Variation of </a:t>
            </a:r>
            <a:r>
              <a:rPr lang="en-US" dirty="0" err="1" smtClean="0"/>
              <a:t>Dijkstras</a:t>
            </a:r>
            <a:r>
              <a:rPr lang="en-US" dirty="0" smtClean="0"/>
              <a:t> single source shortest path algorithm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798" y="2063749"/>
            <a:ext cx="3949701" cy="4056933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Bifragment</a:t>
            </a:r>
            <a:r>
              <a:rPr lang="en-US" dirty="0" smtClean="0"/>
              <a:t> Gap Carving (BGC)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Header and footer are known</a:t>
            </a:r>
          </a:p>
          <a:p>
            <a:r>
              <a:rPr lang="en-US" dirty="0" smtClean="0"/>
              <a:t>Files can be validated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TXTs</a:t>
            </a:r>
            <a:r>
              <a:rPr lang="en-US" dirty="0" smtClean="0"/>
              <a:t> or </a:t>
            </a:r>
            <a:r>
              <a:rPr lang="en-US" dirty="0" err="1" smtClean="0"/>
              <a:t>BMPs</a:t>
            </a:r>
            <a:endParaRPr lang="en-US" dirty="0" smtClean="0"/>
          </a:p>
          <a:p>
            <a:r>
              <a:rPr lang="en-US" dirty="0" smtClean="0"/>
              <a:t>Exhaustive search between header and footer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099" y="4000500"/>
            <a:ext cx="4624211" cy="18415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BGC 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5334001" cy="4876800"/>
          </a:xfrm>
        </p:spPr>
        <p:txBody>
          <a:bodyPr/>
          <a:lstStyle/>
          <a:p>
            <a:r>
              <a:rPr lang="en-US" dirty="0" smtClean="0"/>
              <a:t>Cannot handle</a:t>
            </a:r>
          </a:p>
          <a:p>
            <a:pPr lvl="1"/>
            <a:r>
              <a:rPr lang="en-US" dirty="0" smtClean="0"/>
              <a:t>Large gaps</a:t>
            </a:r>
          </a:p>
          <a:p>
            <a:pPr lvl="1"/>
            <a:r>
              <a:rPr lang="en-US" dirty="0" smtClean="0"/>
              <a:t>More than 2 fragments</a:t>
            </a:r>
          </a:p>
          <a:p>
            <a:pPr lvl="1"/>
            <a:r>
              <a:rPr lang="en-US" dirty="0" smtClean="0"/>
              <a:t>Files than can’t be validated</a:t>
            </a:r>
          </a:p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Missing clusters give poor results</a:t>
            </a:r>
          </a:p>
          <a:p>
            <a:pPr lvl="1"/>
            <a:r>
              <a:rPr lang="en-US" dirty="0" smtClean="0"/>
              <a:t>…and validation does not solve everything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9" y="1752600"/>
            <a:ext cx="2921000" cy="39624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Smartcarver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key </a:t>
            </a:r>
            <a:r>
              <a:rPr lang="en-US" dirty="0" err="1" smtClean="0"/>
              <a:t>componets</a:t>
            </a:r>
            <a:endParaRPr lang="en-US" dirty="0" smtClean="0"/>
          </a:p>
          <a:p>
            <a:pPr lvl="1"/>
            <a:r>
              <a:rPr lang="en-US" dirty="0" smtClean="0"/>
              <a:t>Pre-processing (decrypt and decompress)</a:t>
            </a:r>
          </a:p>
          <a:p>
            <a:pPr lvl="1"/>
            <a:r>
              <a:rPr lang="en-US" dirty="0" smtClean="0"/>
              <a:t>Collating</a:t>
            </a:r>
          </a:p>
          <a:p>
            <a:pPr lvl="1"/>
            <a:r>
              <a:rPr lang="en-US" dirty="0" smtClean="0"/>
              <a:t>Reassembly</a:t>
            </a: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536" y="2641600"/>
            <a:ext cx="4779264" cy="32004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Keywords and patterns</a:t>
            </a:r>
          </a:p>
          <a:p>
            <a:pPr lvl="1"/>
            <a:r>
              <a:rPr lang="en-US" dirty="0" smtClean="0"/>
              <a:t>HTML</a:t>
            </a:r>
          </a:p>
          <a:p>
            <a:r>
              <a:rPr lang="en-US" dirty="0" smtClean="0"/>
              <a:t>ASCII characters frequency</a:t>
            </a:r>
          </a:p>
          <a:p>
            <a:pPr lvl="1"/>
            <a:r>
              <a:rPr lang="en-US" dirty="0" smtClean="0"/>
              <a:t>Rare in audio, image, and vide</a:t>
            </a:r>
          </a:p>
          <a:p>
            <a:r>
              <a:rPr lang="en-US" dirty="0" smtClean="0"/>
              <a:t>Entropy</a:t>
            </a:r>
          </a:p>
          <a:p>
            <a:pPr lvl="1"/>
            <a:r>
              <a:rPr lang="en-US" dirty="0" smtClean="0"/>
              <a:t>Usually unreliable between binary files</a:t>
            </a:r>
          </a:p>
          <a:p>
            <a:r>
              <a:rPr lang="en-US" dirty="0" smtClean="0"/>
              <a:t>File fingerprints</a:t>
            </a:r>
          </a:p>
          <a:p>
            <a:pPr lvl="1"/>
            <a:r>
              <a:rPr lang="en-US" dirty="0" smtClean="0"/>
              <a:t>Byte frequency (better for text and large data-sets)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Oscar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Originally followed byte frequency classification</a:t>
            </a:r>
          </a:p>
          <a:p>
            <a:pPr lvl="1"/>
            <a:r>
              <a:rPr lang="en-US" dirty="0" smtClean="0"/>
              <a:t>Increased accuracy with file specific keywords</a:t>
            </a:r>
          </a:p>
          <a:p>
            <a:r>
              <a:rPr lang="en-US" dirty="0" smtClean="0"/>
              <a:t>Enhanced </a:t>
            </a:r>
            <a:r>
              <a:rPr lang="en-US" dirty="0" err="1" smtClean="0"/>
              <a:t>oscar</a:t>
            </a:r>
            <a:endParaRPr lang="en-US" dirty="0" smtClean="0"/>
          </a:p>
          <a:p>
            <a:pPr lvl="1"/>
            <a:r>
              <a:rPr lang="en-US" dirty="0" smtClean="0"/>
              <a:t>Takes into account the ordering of bytes, Rate Of Change</a:t>
            </a:r>
          </a:p>
          <a:p>
            <a:pPr lvl="1"/>
            <a:r>
              <a:rPr lang="en-US" dirty="0" err="1" smtClean="0"/>
              <a:t>RoC</a:t>
            </a:r>
            <a:r>
              <a:rPr lang="en-US" dirty="0" smtClean="0"/>
              <a:t> = absolute difference between consecutive bytes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800" i="1" dirty="0" smtClean="0"/>
              <a:t>M. </a:t>
            </a:r>
            <a:r>
              <a:rPr lang="en-US" sz="1800" i="1" dirty="0" err="1" smtClean="0"/>
              <a:t>Karresand</a:t>
            </a:r>
            <a:r>
              <a:rPr lang="en-US" sz="1800" i="1" dirty="0" smtClean="0"/>
              <a:t> and N. </a:t>
            </a:r>
            <a:r>
              <a:rPr lang="en-US" sz="1800" i="1" dirty="0" err="1" smtClean="0"/>
              <a:t>Shahmehri</a:t>
            </a:r>
            <a:r>
              <a:rPr lang="en-US" sz="1800" i="1" dirty="0" smtClean="0"/>
              <a:t>, “Oscar file type identification of binary data in disk clusters and RAM pages,” in Proc . IFIP Security and Privacy in Dynamic Environments, vol. 201, 2006, pp. 413–424. </a:t>
            </a:r>
          </a:p>
          <a:p>
            <a:pPr>
              <a:buNone/>
            </a:pPr>
            <a:r>
              <a:rPr lang="en-US" sz="1800" i="1" dirty="0" smtClean="0"/>
              <a:t>M. </a:t>
            </a:r>
            <a:r>
              <a:rPr lang="en-US" sz="1800" i="1" dirty="0" err="1" smtClean="0"/>
              <a:t>Karresand</a:t>
            </a:r>
            <a:r>
              <a:rPr lang="en-US" sz="1800" i="1" dirty="0" smtClean="0"/>
              <a:t> and N. </a:t>
            </a:r>
            <a:r>
              <a:rPr lang="en-US" sz="1800" i="1" dirty="0" err="1" smtClean="0"/>
              <a:t>Shahmehri</a:t>
            </a:r>
            <a:r>
              <a:rPr lang="en-US" sz="1800" i="1" dirty="0" smtClean="0"/>
              <a:t>, “File type identification of data fragments by their binary structure,” in Proc. IEEE Information Assurance Workshop, June 2006, pp. 140–147. 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determine if two clusters should be merged?</a:t>
            </a:r>
          </a:p>
          <a:p>
            <a:pPr lvl="1"/>
            <a:r>
              <a:rPr lang="en-US" dirty="0" smtClean="0"/>
              <a:t>Dictionary: find words split between two clusters</a:t>
            </a:r>
          </a:p>
          <a:p>
            <a:pPr lvl="1"/>
            <a:r>
              <a:rPr lang="en-US" dirty="0" smtClean="0"/>
              <a:t>File structure: length fields, CRC values, etc.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FAT32: How Are Files Stored?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81599"/>
            <a:ext cx="6096000" cy="4978727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Sequential Hypothesis-Parallel Unique Path (SHT-PUP)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After a best match we look at the clusters following the best match</a:t>
            </a:r>
          </a:p>
          <a:p>
            <a:pPr lvl="1"/>
            <a:r>
              <a:rPr lang="en-US" dirty="0" smtClean="0"/>
              <a:t>It is likely that the following cluster will belong to the file</a:t>
            </a:r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099" y="2191467"/>
            <a:ext cx="3949701" cy="4056933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Carving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Open source</a:t>
            </a:r>
          </a:p>
          <a:p>
            <a:pPr lvl="1"/>
            <a:r>
              <a:rPr lang="en-US" dirty="0" smtClean="0"/>
              <a:t>Foremost </a:t>
            </a:r>
            <a:r>
              <a:rPr lang="en-US" dirty="0" smtClean="0">
                <a:hlinkClick r:id="rId2"/>
              </a:rPr>
              <a:t>http://foremost.sourceforge.net/</a:t>
            </a:r>
            <a:endParaRPr lang="en-US" dirty="0" smtClean="0"/>
          </a:p>
          <a:p>
            <a:pPr lvl="1"/>
            <a:r>
              <a:rPr lang="en-US" dirty="0" smtClean="0"/>
              <a:t>Scalpel </a:t>
            </a:r>
            <a:r>
              <a:rPr lang="en-US" dirty="0" smtClean="0">
                <a:hlinkClick r:id="rId3"/>
              </a:rPr>
              <a:t>http://www.digitalforensicssolutions.com/Scalpel/</a:t>
            </a:r>
            <a:endParaRPr lang="en-US" dirty="0" smtClean="0"/>
          </a:p>
          <a:p>
            <a:pPr lvl="1"/>
            <a:r>
              <a:rPr lang="en-US" dirty="0" err="1" smtClean="0"/>
              <a:t>PhotoRec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http://www.cgsecurity.org/wiki/PhotoRec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Commercial</a:t>
            </a:r>
          </a:p>
          <a:p>
            <a:pPr lvl="1"/>
            <a:r>
              <a:rPr lang="en-US" dirty="0" smtClean="0"/>
              <a:t>Recover My Files </a:t>
            </a:r>
            <a:r>
              <a:rPr lang="en-US" dirty="0" smtClean="0">
                <a:hlinkClick r:id="rId5"/>
              </a:rPr>
              <a:t>http://www.recovermyfiles.com/</a:t>
            </a:r>
            <a:endParaRPr lang="en-US" dirty="0" smtClean="0"/>
          </a:p>
          <a:p>
            <a:pPr lvl="1"/>
            <a:r>
              <a:rPr lang="en-US" dirty="0" err="1" smtClean="0"/>
              <a:t>EnCase</a:t>
            </a:r>
            <a:r>
              <a:rPr lang="en-US" dirty="0" smtClean="0"/>
              <a:t> </a:t>
            </a:r>
            <a:r>
              <a:rPr lang="en-US" dirty="0" smtClean="0">
                <a:hlinkClick r:id="rId6"/>
              </a:rPr>
              <a:t>http://www.guidancesoftware.com/encase-forensic.htm</a:t>
            </a:r>
            <a:endParaRPr lang="en-US" dirty="0" smtClean="0"/>
          </a:p>
          <a:p>
            <a:pPr lvl="1"/>
            <a:r>
              <a:rPr lang="en-US" dirty="0" smtClean="0"/>
              <a:t>Adroit </a:t>
            </a:r>
            <a:r>
              <a:rPr lang="en-US" dirty="0" smtClean="0">
                <a:hlinkClick r:id="rId7"/>
              </a:rPr>
              <a:t>http://digital-assembly.com/products/adroit-photo-forensics/features/smartcarving.html</a:t>
            </a:r>
            <a:endParaRPr lang="en-US" dirty="0" smtClean="0"/>
          </a:p>
          <a:p>
            <a:pPr lvl="1"/>
            <a:r>
              <a:rPr lang="en-US" dirty="0" smtClean="0"/>
              <a:t>FTK </a:t>
            </a:r>
            <a:r>
              <a:rPr lang="en-US" dirty="0" smtClean="0">
                <a:hlinkClick r:id="rId8"/>
              </a:rPr>
              <a:t>http://www.accessdata.com/products/digital-forensics/ftk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types of data look alike</a:t>
            </a:r>
          </a:p>
          <a:p>
            <a:endParaRPr lang="en-US" dirty="0" smtClean="0"/>
          </a:p>
          <a:p>
            <a:r>
              <a:rPr lang="en-US" dirty="0" smtClean="0"/>
              <a:t>SSD drives are naturally fragmented</a:t>
            </a:r>
          </a:p>
          <a:p>
            <a:endParaRPr lang="en-US" dirty="0" smtClean="0"/>
          </a:p>
          <a:p>
            <a:r>
              <a:rPr lang="en-US" dirty="0" smtClean="0"/>
              <a:t>Missing clusters significantly raise the bar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Disk Bad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Requires access to the hard drive</a:t>
            </a:r>
          </a:p>
          <a:p>
            <a:r>
              <a:rPr lang="en-US" dirty="0" smtClean="0"/>
              <a:t>Disks don’t normally return bad data</a:t>
            </a:r>
          </a:p>
          <a:p>
            <a:pPr lvl="1"/>
            <a:r>
              <a:rPr lang="en-US" dirty="0" smtClean="0"/>
              <a:t>Special commands that disable checking required</a:t>
            </a:r>
          </a:p>
          <a:p>
            <a:pPr lvl="1"/>
            <a:r>
              <a:rPr lang="en-US" dirty="0" smtClean="0"/>
              <a:t>Read Long command (SMART Command Transport)</a:t>
            </a:r>
          </a:p>
          <a:p>
            <a:r>
              <a:rPr lang="en-US" dirty="0" smtClean="0"/>
              <a:t>Unlikely that it will return useful results</a:t>
            </a:r>
          </a:p>
          <a:p>
            <a:pPr lvl="1"/>
            <a:r>
              <a:rPr lang="en-US" dirty="0" smtClean="0"/>
              <a:t>It must be worth it</a:t>
            </a:r>
          </a:p>
          <a:p>
            <a:pPr lvl="2"/>
            <a:r>
              <a:rPr lang="en-US" dirty="0" smtClean="0"/>
              <a:t>Highly valuable data</a:t>
            </a:r>
          </a:p>
          <a:p>
            <a:pPr lvl="2"/>
            <a:r>
              <a:rPr lang="en-US" dirty="0" smtClean="0"/>
              <a:t>Intentional hiding of information</a:t>
            </a:r>
          </a:p>
          <a:p>
            <a:r>
              <a:rPr lang="en-US" dirty="0" smtClean="0"/>
              <a:t>Commercial tool: </a:t>
            </a:r>
            <a:r>
              <a:rPr lang="en-US" dirty="0" smtClean="0">
                <a:hlinkClick r:id="rId2"/>
              </a:rPr>
              <a:t>http://www.atola.com/products/insight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Back to Step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799" y="2034672"/>
            <a:ext cx="4419601" cy="12554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Capture volatile information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590799" y="4164023"/>
            <a:ext cx="4419601" cy="12554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Unplug and make copies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40402" y="3555710"/>
            <a:ext cx="520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vs.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705429" y="1876228"/>
            <a:ext cx="6277428" cy="1679482"/>
          </a:xfrm>
          <a:prstGeom prst="rect">
            <a:avLst/>
          </a:prstGeom>
          <a:noFill/>
          <a:ln w="38100" cmpd="sng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running processes</a:t>
            </a:r>
          </a:p>
          <a:p>
            <a:pPr lvl="1"/>
            <a:r>
              <a:rPr lang="en-US" dirty="0" smtClean="0"/>
              <a:t>Linux</a:t>
            </a:r>
          </a:p>
          <a:p>
            <a:pPr lvl="2"/>
            <a:r>
              <a:rPr lang="en-US" dirty="0" err="1" smtClean="0"/>
              <a:t>ps</a:t>
            </a:r>
            <a:endParaRPr lang="en-US" dirty="0" smtClean="0"/>
          </a:p>
          <a:p>
            <a:pPr lvl="2"/>
            <a:r>
              <a:rPr lang="en-US" dirty="0" smtClean="0"/>
              <a:t>top</a:t>
            </a:r>
          </a:p>
          <a:p>
            <a:pPr lvl="2"/>
            <a:r>
              <a:rPr lang="en-US" dirty="0" smtClean="0"/>
              <a:t>Through /proc	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Windows</a:t>
            </a:r>
          </a:p>
          <a:p>
            <a:pPr lvl="2"/>
            <a:r>
              <a:rPr lang="en-US" dirty="0" err="1" smtClean="0"/>
              <a:t>tasklist</a:t>
            </a:r>
            <a:endParaRPr lang="en-US" dirty="0" smtClean="0"/>
          </a:p>
          <a:p>
            <a:pPr lvl="2"/>
            <a:r>
              <a:rPr lang="en-US" dirty="0" err="1" smtClean="0"/>
              <a:t>taskmgr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Through devices</a:t>
            </a:r>
          </a:p>
          <a:p>
            <a:pPr lvl="1"/>
            <a:r>
              <a:rPr lang="en-US" dirty="0" smtClean="0"/>
              <a:t>RAM - </a:t>
            </a:r>
            <a:r>
              <a:rPr lang="en-US" strike="sngStrike" dirty="0" smtClean="0"/>
              <a:t>/dev/</a:t>
            </a:r>
            <a:r>
              <a:rPr lang="en-US" strike="sngStrike" dirty="0" err="1" smtClean="0"/>
              <a:t>mem</a:t>
            </a:r>
            <a:r>
              <a:rPr lang="en-US" strike="sngStrike" dirty="0" smtClean="0"/>
              <a:t> </a:t>
            </a:r>
            <a:r>
              <a:rPr lang="en-US" dirty="0" smtClean="0"/>
              <a:t>/proc/</a:t>
            </a:r>
            <a:r>
              <a:rPr lang="en-US" dirty="0" err="1" smtClean="0"/>
              <a:t>kcore</a:t>
            </a:r>
            <a:endParaRPr lang="en-US" strike="sngStrike" dirty="0" smtClean="0"/>
          </a:p>
          <a:p>
            <a:pPr lvl="1"/>
            <a:r>
              <a:rPr lang="en-US" dirty="0" smtClean="0"/>
              <a:t>Kernel memory - </a:t>
            </a:r>
            <a:r>
              <a:rPr lang="en-US" strike="sngStrike" dirty="0" smtClean="0"/>
              <a:t>/dev/</a:t>
            </a:r>
            <a:r>
              <a:rPr lang="en-US" strike="sngStrike" dirty="0" err="1" smtClean="0"/>
              <a:t>kmem</a:t>
            </a:r>
            <a:endParaRPr lang="en-US" strike="sngStrike" dirty="0" smtClean="0"/>
          </a:p>
          <a:p>
            <a:pPr lvl="1"/>
            <a:r>
              <a:rPr lang="en-US" i="1" dirty="0" err="1" smtClean="0"/>
              <a:t>memdump</a:t>
            </a:r>
            <a:r>
              <a:rPr lang="en-US" i="1" dirty="0" smtClean="0"/>
              <a:t> </a:t>
            </a:r>
            <a:r>
              <a:rPr lang="en-US" dirty="0" smtClean="0"/>
              <a:t>tool, or cat /proc/</a:t>
            </a:r>
            <a:r>
              <a:rPr lang="en-US" dirty="0" err="1" smtClean="0"/>
              <a:t>kcore</a:t>
            </a:r>
            <a:endParaRPr lang="en-US" dirty="0" smtClean="0"/>
          </a:p>
          <a:p>
            <a:r>
              <a:rPr lang="en-US" dirty="0" smtClean="0"/>
              <a:t>Process memory (</a:t>
            </a:r>
            <a:r>
              <a:rPr lang="en-US" i="1" dirty="0" smtClean="0"/>
              <a:t>only active memory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/proc/</a:t>
            </a:r>
            <a:r>
              <a:rPr lang="en-US" dirty="0" err="1" smtClean="0"/>
              <a:t>pid/mem</a:t>
            </a:r>
            <a:r>
              <a:rPr lang="en-US" dirty="0" smtClean="0"/>
              <a:t> pseudo </a:t>
            </a:r>
            <a:r>
              <a:rPr lang="en-US" dirty="0" err="1" smtClean="0"/>
              <a:t>filesystem</a:t>
            </a:r>
            <a:endParaRPr lang="en-US" dirty="0" smtClean="0"/>
          </a:p>
          <a:p>
            <a:r>
              <a:rPr lang="en-US" dirty="0" smtClean="0"/>
              <a:t>Swap space</a:t>
            </a:r>
          </a:p>
          <a:p>
            <a:pPr lvl="1"/>
            <a:r>
              <a:rPr lang="en-US" dirty="0" smtClean="0"/>
              <a:t>Separate partition on Unix</a:t>
            </a:r>
          </a:p>
          <a:p>
            <a:pPr lvl="1"/>
            <a:r>
              <a:rPr lang="en-US" dirty="0" smtClean="0"/>
              <a:t>File on Windows</a:t>
            </a:r>
          </a:p>
          <a:p>
            <a:r>
              <a:rPr lang="en-US" dirty="0" smtClean="0"/>
              <a:t>Keyboard shortcuts</a:t>
            </a:r>
          </a:p>
          <a:p>
            <a:pPr lvl="1"/>
            <a:r>
              <a:rPr lang="en-US" dirty="0" smtClean="0"/>
              <a:t>Windows: </a:t>
            </a:r>
            <a:r>
              <a:rPr lang="en-US" dirty="0" err="1" smtClean="0"/>
              <a:t>ctrl+scroll</a:t>
            </a:r>
            <a:r>
              <a:rPr lang="en-US" dirty="0" smtClean="0"/>
              <a:t> </a:t>
            </a:r>
            <a:r>
              <a:rPr lang="en-US" dirty="0" err="1" smtClean="0"/>
              <a:t>lock+scroll</a:t>
            </a:r>
            <a:r>
              <a:rPr lang="en-US" dirty="0" smtClean="0"/>
              <a:t> lock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chunks of (potentially) unknown data</a:t>
            </a:r>
          </a:p>
          <a:p>
            <a:pPr lvl="1"/>
            <a:r>
              <a:rPr lang="en-US" dirty="0" smtClean="0"/>
              <a:t>There is a structure but it is unknown to us</a:t>
            </a:r>
          </a:p>
          <a:p>
            <a:r>
              <a:rPr lang="en-US" dirty="0" smtClean="0"/>
              <a:t>Some help for processes: /proc/</a:t>
            </a:r>
            <a:r>
              <a:rPr lang="en-US" dirty="0" err="1" smtClean="0"/>
              <a:t>pid</a:t>
            </a:r>
            <a:r>
              <a:rPr lang="en-US" dirty="0" smtClean="0"/>
              <a:t>/maps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3251200"/>
            <a:ext cx="7772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00400000-004e0000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r-xp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08:03 1569796               /bin/bash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006df000-006e0000 r--p 000df000 08:03 </a:t>
            </a:r>
            <a:r>
              <a:rPr lang="en-US" sz="1200" smtClean="0">
                <a:latin typeface="Consolas" pitchFamily="49" charset="0"/>
                <a:cs typeface="Consolas" pitchFamily="49" charset="0"/>
              </a:rPr>
              <a:t>1569796               /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bin/bash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006e0000-006e9000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rw-p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000e0000 08:03 1569796               /bin/bash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006e9000-006ef000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rw-p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00:00 0 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00a9c000-00d6b000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rw-p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00:00 0                     [heap]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7fe46a923000-7fe46a92f000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r-xp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08:03 2099083       /lib/x86_64-linux-gnu/libnss_files-2.15.so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7fe46be35000-7fe46be37000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rw-p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00023000 08:03 2099087       /lib/x86_64-linux-gnu/ld-2.15.so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. . . . .  . . 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7fff28987000-7fff289a8000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rw-p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00:00 0             [stack]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7fff289ff000-7fff28a00000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r-xp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00:00 0             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vdso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ffffffffff600000-ffffffffff601000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r-xp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00000000 00:00 0     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vsyscall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Needle in a Haystack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strings</a:t>
            </a:r>
            <a:r>
              <a:rPr lang="en-US" dirty="0" smtClean="0"/>
              <a:t> and </a:t>
            </a:r>
            <a:r>
              <a:rPr lang="en-US" i="1" dirty="0" err="1" smtClean="0"/>
              <a:t>grep</a:t>
            </a:r>
            <a:r>
              <a:rPr lang="en-US" dirty="0" smtClean="0"/>
              <a:t> are your friends</a:t>
            </a:r>
          </a:p>
          <a:p>
            <a:r>
              <a:rPr lang="en-US" dirty="0" smtClean="0"/>
              <a:t>Use file content or keywords to get a starting point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399" y="3217029"/>
            <a:ext cx="777239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./dump-</a:t>
            </a:r>
            <a:r>
              <a:rPr lang="en-US" dirty="0" err="1" smtClean="0">
                <a:latin typeface="Andale Mono"/>
                <a:cs typeface="Andale Mono"/>
              </a:rPr>
              <a:t>mem.pl</a:t>
            </a:r>
            <a:r>
              <a:rPr lang="en-US" dirty="0" smtClean="0">
                <a:latin typeface="Andale Mono"/>
                <a:cs typeface="Andale Mono"/>
              </a:rPr>
              <a:t> &gt; giga-mem-img-1</a:t>
            </a:r>
          </a:p>
          <a:p>
            <a:r>
              <a:rPr lang="en-US" dirty="0" smtClean="0">
                <a:latin typeface="Andale Mono"/>
                <a:cs typeface="Andale Mono"/>
              </a:rPr>
              <a:t>successfully read 1073741824 bytes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strings giga-mem-img-1 | </a:t>
            </a:r>
            <a:r>
              <a:rPr lang="en-US" dirty="0" err="1" smtClean="0">
                <a:latin typeface="Andale Mono"/>
                <a:cs typeface="Andale Mono"/>
              </a:rPr>
              <a:t>fgrep</a:t>
            </a:r>
            <a:r>
              <a:rPr lang="en-US" dirty="0" smtClean="0">
                <a:latin typeface="Andale Mono"/>
                <a:cs typeface="Andale Mono"/>
              </a:rPr>
              <a:t> "</a:t>
            </a:r>
            <a:r>
              <a:rPr lang="en-US" dirty="0" err="1" smtClean="0">
                <a:latin typeface="Andale Mono"/>
                <a:cs typeface="Andale Mono"/>
              </a:rPr>
              <a:t>Supercalif</a:t>
            </a:r>
            <a:r>
              <a:rPr lang="en-US" dirty="0" smtClean="0">
                <a:latin typeface="Andale Mono"/>
                <a:cs typeface="Andale Mono"/>
              </a:rPr>
              <a:t>"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cat </a:t>
            </a:r>
            <a:r>
              <a:rPr lang="en-US" dirty="0" err="1" smtClean="0">
                <a:latin typeface="Andale Mono"/>
                <a:cs typeface="Andale Mono"/>
              </a:rPr>
              <a:t>helloworld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dirty="0" smtClean="0">
                <a:latin typeface="Andale Mono"/>
                <a:cs typeface="Andale Mono"/>
              </a:rPr>
              <a:t>Supercalifragilisticexpialidocious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./dump-</a:t>
            </a:r>
            <a:r>
              <a:rPr lang="en-US" dirty="0" err="1" smtClean="0">
                <a:latin typeface="Andale Mono"/>
                <a:cs typeface="Andale Mono"/>
              </a:rPr>
              <a:t>mem.pl</a:t>
            </a:r>
            <a:r>
              <a:rPr lang="en-US" dirty="0" smtClean="0">
                <a:latin typeface="Andale Mono"/>
                <a:cs typeface="Andale Mono"/>
              </a:rPr>
              <a:t> &gt; giga-mem-img-2</a:t>
            </a:r>
          </a:p>
          <a:p>
            <a:r>
              <a:rPr lang="en-US" dirty="0" smtClean="0">
                <a:latin typeface="Andale Mono"/>
                <a:cs typeface="Andale Mono"/>
              </a:rPr>
              <a:t>successfully read 1073741824 bytes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strings giga-mem-img-2 | </a:t>
            </a:r>
            <a:r>
              <a:rPr lang="en-US" dirty="0" err="1" smtClean="0">
                <a:latin typeface="Andale Mono"/>
                <a:cs typeface="Andale Mono"/>
              </a:rPr>
              <a:t>fgrep</a:t>
            </a:r>
            <a:r>
              <a:rPr lang="en-US" dirty="0" smtClean="0">
                <a:latin typeface="Andale Mono"/>
                <a:cs typeface="Andale Mono"/>
              </a:rPr>
              <a:t> "</a:t>
            </a:r>
            <a:r>
              <a:rPr lang="en-US" dirty="0" err="1" smtClean="0">
                <a:latin typeface="Andale Mono"/>
                <a:cs typeface="Andale Mono"/>
              </a:rPr>
              <a:t>Supercalifr</a:t>
            </a:r>
            <a:r>
              <a:rPr lang="en-US" dirty="0" smtClean="0">
                <a:latin typeface="Andale Mono"/>
                <a:cs typeface="Andale Mono"/>
              </a:rPr>
              <a:t>"</a:t>
            </a:r>
          </a:p>
          <a:p>
            <a:r>
              <a:rPr lang="en-US" dirty="0" smtClean="0">
                <a:latin typeface="Andale Mono"/>
                <a:cs typeface="Andale Mono"/>
              </a:rPr>
              <a:t>Supercalifragilisticexpialidocious</a:t>
            </a:r>
          </a:p>
          <a:p>
            <a:r>
              <a:rPr lang="en-US" dirty="0" smtClean="0">
                <a:latin typeface="Andale Mono"/>
                <a:cs typeface="Andale Mono"/>
              </a:rPr>
              <a:t>Supercalifragilisticexpialidocious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freebsd</a:t>
            </a:r>
            <a:r>
              <a:rPr lang="en-US" dirty="0" smtClean="0">
                <a:latin typeface="Andale Mono"/>
                <a:cs typeface="Andale Mono"/>
              </a:rPr>
              <a:t> # </a:t>
            </a:r>
            <a:endParaRPr lang="en-US" dirty="0">
              <a:latin typeface="Andale Mono"/>
              <a:cs typeface="Andale Mono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Recovering Encrypted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data has been decrypted/displayed then they are probably in memory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Create an encrypted file</a:t>
            </a:r>
          </a:p>
          <a:p>
            <a:pPr lvl="2"/>
            <a:r>
              <a:rPr lang="en-US" dirty="0" smtClean="0"/>
              <a:t>E.g., in VIM use the X command</a:t>
            </a:r>
          </a:p>
          <a:p>
            <a:pPr lvl="1"/>
            <a:r>
              <a:rPr lang="en-US" dirty="0" smtClean="0"/>
              <a:t>Save the file</a:t>
            </a:r>
          </a:p>
          <a:p>
            <a:pPr lvl="1"/>
            <a:r>
              <a:rPr lang="en-US" dirty="0" smtClean="0"/>
              <a:t>Dump RAM</a:t>
            </a:r>
          </a:p>
          <a:p>
            <a:pPr lvl="1"/>
            <a:r>
              <a:rPr lang="en-US" dirty="0" smtClean="0"/>
              <a:t>Search for encrypted contents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FAT32: How Are Files Deleted?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938" y="1331899"/>
            <a:ext cx="6190124" cy="5024451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155700" y="2959100"/>
            <a:ext cx="3175000" cy="27813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Files to Identify RAM chunks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1422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is no /proc/…/maps for RAM</a:t>
            </a:r>
          </a:p>
          <a:p>
            <a:r>
              <a:rPr lang="en-US" dirty="0" smtClean="0"/>
              <a:t>Data is usually preserved when read from disk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347223" y="3378200"/>
            <a:ext cx="1953754" cy="845066"/>
            <a:chOff x="1333500" y="2952234"/>
            <a:chExt cx="1953754" cy="845066"/>
          </a:xfrm>
        </p:grpSpPr>
        <p:sp>
          <p:nvSpPr>
            <p:cNvPr id="7" name="Rectangle 6"/>
            <p:cNvSpPr/>
            <p:nvPr/>
          </p:nvSpPr>
          <p:spPr>
            <a:xfrm>
              <a:off x="1333500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91954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89643" y="3378200"/>
              <a:ext cx="402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….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33500" y="2952234"/>
              <a:ext cx="891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/</a:t>
              </a:r>
              <a:r>
                <a:rPr lang="en-US" dirty="0" err="1" smtClean="0"/>
                <a:t>foo.txt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538239" y="5740400"/>
            <a:ext cx="57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</a:t>
            </a:r>
            <a:endParaRPr lang="en-US" dirty="0"/>
          </a:p>
        </p:txBody>
      </p:sp>
      <p:pic>
        <p:nvPicPr>
          <p:cNvPr id="16" name="Picture 15" descr="Anonymous_Hard_Dis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39" y="5131832"/>
            <a:ext cx="608568" cy="608568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4965700" y="2959100"/>
            <a:ext cx="3175000" cy="2781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stamps_R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00" y="5372100"/>
            <a:ext cx="812800" cy="2032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019728" y="574040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065974" y="3804166"/>
            <a:ext cx="2449054" cy="419100"/>
            <a:chOff x="1333500" y="3378200"/>
            <a:chExt cx="2449054" cy="419100"/>
          </a:xfrm>
        </p:grpSpPr>
        <p:sp>
          <p:nvSpPr>
            <p:cNvPr id="22" name="Rectangle 21"/>
            <p:cNvSpPr/>
            <p:nvPr/>
          </p:nvSpPr>
          <p:spPr>
            <a:xfrm>
              <a:off x="1333500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8800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91954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9643" y="3378200"/>
              <a:ext cx="402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….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87254" y="3378200"/>
              <a:ext cx="495300" cy="419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053327" y="4743966"/>
            <a:ext cx="95551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MD5</a:t>
            </a:r>
            <a:endParaRPr lang="en-US" dirty="0"/>
          </a:p>
        </p:txBody>
      </p:sp>
      <p:cxnSp>
        <p:nvCxnSpPr>
          <p:cNvPr id="30" name="Shape 29"/>
          <p:cNvCxnSpPr>
            <a:stCxn id="22" idx="2"/>
            <a:endCxn id="46" idx="0"/>
          </p:cNvCxnSpPr>
          <p:nvPr/>
        </p:nvCxnSpPr>
        <p:spPr>
          <a:xfrm rot="16200000" flipH="1">
            <a:off x="5440882" y="4096008"/>
            <a:ext cx="488434" cy="7429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113111" y="5555734"/>
            <a:ext cx="2562195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cxnSp>
        <p:nvCxnSpPr>
          <p:cNvPr id="37" name="Shape 29"/>
          <p:cNvCxnSpPr>
            <a:endCxn id="28" idx="2"/>
          </p:cNvCxnSpPr>
          <p:nvPr/>
        </p:nvCxnSpPr>
        <p:spPr>
          <a:xfrm>
            <a:off x="1538241" y="4223265"/>
            <a:ext cx="1992845" cy="890033"/>
          </a:xfrm>
          <a:prstGeom prst="curvedConnector4">
            <a:avLst>
              <a:gd name="adj1" fmla="val 38013"/>
              <a:gd name="adj2" fmla="val 12568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hape 29"/>
          <p:cNvCxnSpPr>
            <a:stCxn id="9" idx="2"/>
          </p:cNvCxnSpPr>
          <p:nvPr/>
        </p:nvCxnSpPr>
        <p:spPr>
          <a:xfrm rot="16200000" flipH="1">
            <a:off x="2235199" y="4078239"/>
            <a:ext cx="673100" cy="963153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265511" y="5708134"/>
            <a:ext cx="2562195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sp>
        <p:nvSpPr>
          <p:cNvPr id="45" name="Rectangle 44"/>
          <p:cNvSpPr/>
          <p:nvPr/>
        </p:nvSpPr>
        <p:spPr>
          <a:xfrm>
            <a:off x="2417911" y="5860534"/>
            <a:ext cx="2562195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578815" y="4711700"/>
            <a:ext cx="95551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MD5</a:t>
            </a:r>
            <a:endParaRPr lang="en-US" dirty="0"/>
          </a:p>
        </p:txBody>
      </p:sp>
      <p:cxnSp>
        <p:nvCxnSpPr>
          <p:cNvPr id="47" name="Shape 29"/>
          <p:cNvCxnSpPr>
            <a:stCxn id="10" idx="2"/>
            <a:endCxn id="28" idx="0"/>
          </p:cNvCxnSpPr>
          <p:nvPr/>
        </p:nvCxnSpPr>
        <p:spPr>
          <a:xfrm rot="16200000" flipH="1">
            <a:off x="3031856" y="4244736"/>
            <a:ext cx="520700" cy="47775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Shape 29"/>
          <p:cNvCxnSpPr/>
          <p:nvPr/>
        </p:nvCxnSpPr>
        <p:spPr>
          <a:xfrm rot="16200000" flipH="1">
            <a:off x="5686020" y="4341146"/>
            <a:ext cx="488434" cy="2526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Shape 29"/>
          <p:cNvCxnSpPr>
            <a:stCxn id="27" idx="2"/>
          </p:cNvCxnSpPr>
          <p:nvPr/>
        </p:nvCxnSpPr>
        <p:spPr>
          <a:xfrm rot="5400000">
            <a:off x="6564306" y="4193296"/>
            <a:ext cx="673102" cy="733042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Shape 29"/>
          <p:cNvCxnSpPr>
            <a:stCxn id="24" idx="2"/>
          </p:cNvCxnSpPr>
          <p:nvPr/>
        </p:nvCxnSpPr>
        <p:spPr>
          <a:xfrm rot="5400000">
            <a:off x="6316655" y="4440945"/>
            <a:ext cx="673102" cy="23774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209883" y="5278735"/>
            <a:ext cx="2562195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sp>
        <p:nvSpPr>
          <p:cNvPr id="63" name="Rectangle 62"/>
          <p:cNvSpPr/>
          <p:nvPr/>
        </p:nvSpPr>
        <p:spPr>
          <a:xfrm>
            <a:off x="4333905" y="5436800"/>
            <a:ext cx="2562195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sp>
        <p:nvSpPr>
          <p:cNvPr id="64" name="Rectangle 63"/>
          <p:cNvSpPr/>
          <p:nvPr/>
        </p:nvSpPr>
        <p:spPr>
          <a:xfrm>
            <a:off x="4522802" y="5555734"/>
            <a:ext cx="2562195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b="1" dirty="0" smtClean="0"/>
              <a:t>e6e922f8e624bc7e825619da4aca20fc</a:t>
            </a:r>
            <a:endParaRPr lang="en-US" sz="12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185400" y="6286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44" grpId="0" animBg="1"/>
      <p:bldP spid="45" grpId="0" animBg="1"/>
      <p:bldP spid="46" grpId="0" animBg="1"/>
      <p:bldP spid="62" grpId="0" animBg="1"/>
      <p:bldP spid="63" grpId="0" animBg="1"/>
      <p:bldP spid="6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Frequently Does Memory Change?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2089150"/>
            <a:ext cx="5689600" cy="4267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56338" y="1625600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Busy Linux server</a:t>
            </a:r>
            <a:endParaRPr lang="en-US" sz="20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Frequently Does Memory Change?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37102" y="1625600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Idle Solaris server</a:t>
            </a:r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2089150"/>
            <a:ext cx="5689600" cy="42672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Long Do Files Stay in Memory?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530350"/>
            <a:ext cx="6591300" cy="37973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Persistence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Privately allocated data survive very little after program termination</a:t>
            </a:r>
          </a:p>
          <a:p>
            <a:pPr lvl="1"/>
            <a:r>
              <a:rPr lang="en-US" dirty="0" smtClean="0"/>
              <a:t>Seconds to minutes</a:t>
            </a:r>
          </a:p>
          <a:p>
            <a:pPr lvl="1"/>
            <a:r>
              <a:rPr lang="en-US" dirty="0" smtClean="0"/>
              <a:t>However, data like passwords have been recovered much later</a:t>
            </a:r>
          </a:p>
          <a:p>
            <a:r>
              <a:rPr lang="en-US" dirty="0" smtClean="0"/>
              <a:t>Swap data depend on usage</a:t>
            </a:r>
          </a:p>
          <a:p>
            <a:pPr lvl="1"/>
            <a:r>
              <a:rPr lang="en-US" dirty="0" smtClean="0"/>
              <a:t>Nowadays swap is used less and less</a:t>
            </a:r>
          </a:p>
          <a:p>
            <a:pPr lvl="2"/>
            <a:r>
              <a:rPr lang="en-US" dirty="0" smtClean="0"/>
              <a:t>If something get’s there it tends to survive</a:t>
            </a:r>
          </a:p>
          <a:p>
            <a:r>
              <a:rPr lang="en-US" dirty="0" smtClean="0"/>
              <a:t>Can even survive the boot process</a:t>
            </a:r>
          </a:p>
          <a:p>
            <a:pPr lvl="1"/>
            <a:r>
              <a:rPr lang="en-US" dirty="0" smtClean="0"/>
              <a:t>Cold boot attacks</a:t>
            </a:r>
          </a:p>
          <a:p>
            <a:r>
              <a:rPr lang="en-US" dirty="0" smtClean="0"/>
              <a:t>Kernel memory is harder to directly affect</a:t>
            </a:r>
          </a:p>
          <a:p>
            <a:pPr lvl="1"/>
            <a:r>
              <a:rPr lang="en-US" dirty="0" smtClean="0"/>
              <a:t>Unless you start writing to disk (affects caches)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Data Lifetime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790700"/>
            <a:ext cx="7701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 smtClean="0"/>
              <a:t>Understanding Data Lifetime via Whole System Simulation</a:t>
            </a:r>
          </a:p>
          <a:p>
            <a:pPr>
              <a:buNone/>
            </a:pPr>
            <a:r>
              <a:rPr lang="en-US" sz="2800" i="1" dirty="0" smtClean="0"/>
              <a:t>Jim Chow, Ben Pfaff, Tal </a:t>
            </a:r>
            <a:r>
              <a:rPr lang="en-US" sz="2800" i="1" dirty="0" err="1" smtClean="0"/>
              <a:t>Garfinkel</a:t>
            </a:r>
            <a:r>
              <a:rPr lang="en-US" sz="2800" i="1" dirty="0" smtClean="0"/>
              <a:t>, Kevin Christopher, Mendel </a:t>
            </a:r>
            <a:r>
              <a:rPr lang="en-US" sz="2800" i="1" dirty="0" err="1" smtClean="0"/>
              <a:t>Rosenblum</a:t>
            </a:r>
            <a:r>
              <a:rPr lang="en-US" sz="2800" i="1" dirty="0" smtClean="0"/>
              <a:t> </a:t>
            </a:r>
            <a:br>
              <a:rPr lang="en-US" sz="2800" i="1" dirty="0" smtClean="0"/>
            </a:br>
            <a:r>
              <a:rPr lang="en-US" sz="2800" dirty="0" smtClean="0"/>
              <a:t>USENIX Security 2004</a:t>
            </a:r>
          </a:p>
          <a:p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677891" y="5156200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http://benpfaff.org/papers/taint.html</a:t>
            </a:r>
            <a:r>
              <a:rPr lang="en-US" dirty="0" smtClean="0"/>
              <a:t>/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Are Hard to Destroy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Unpredictability of </a:t>
            </a:r>
            <a:r>
              <a:rPr lang="en-US" dirty="0" err="1" smtClean="0"/>
              <a:t>OSes</a:t>
            </a:r>
            <a:r>
              <a:rPr lang="en-US" dirty="0" smtClean="0"/>
              <a:t> and compilers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Paranoid programmer erases memory</a:t>
            </a:r>
          </a:p>
          <a:p>
            <a:pPr lvl="2"/>
            <a:r>
              <a:rPr lang="en-US" dirty="0" smtClean="0"/>
              <a:t>memset(buf,0,len)</a:t>
            </a:r>
          </a:p>
          <a:p>
            <a:pPr lvl="1"/>
            <a:r>
              <a:rPr lang="en-US" dirty="0" smtClean="0"/>
              <a:t>Compiles program	</a:t>
            </a:r>
          </a:p>
          <a:p>
            <a:pPr lvl="1"/>
            <a:r>
              <a:rPr lang="en-US" dirty="0" smtClean="0"/>
              <a:t>Compiler removes call when optimizing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TaintBochs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Bochs</a:t>
            </a:r>
            <a:r>
              <a:rPr lang="en-US" dirty="0" smtClean="0"/>
              <a:t> IA-32 emulator </a:t>
            </a:r>
          </a:p>
          <a:p>
            <a:pPr lvl="1"/>
            <a:r>
              <a:rPr lang="en-US" dirty="0" smtClean="0">
                <a:hlinkClick r:id="rId2"/>
              </a:rPr>
              <a:t>http://bochs.sourceforge.net/</a:t>
            </a:r>
            <a:endParaRPr lang="en-US" dirty="0" smtClean="0"/>
          </a:p>
          <a:p>
            <a:r>
              <a:rPr lang="en-US" dirty="0" smtClean="0"/>
              <a:t>Modified to perform taint analysis</a:t>
            </a:r>
          </a:p>
          <a:p>
            <a:pPr lvl="1"/>
            <a:r>
              <a:rPr lang="en-US" dirty="0" smtClean="0"/>
              <a:t>aka data flow tracking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Track sensitive information as the system executes</a:t>
            </a:r>
          </a:p>
          <a:p>
            <a:pPr lvl="1"/>
            <a:r>
              <a:rPr lang="en-US" dirty="0" smtClean="0"/>
              <a:t>E.g., passwords and encryptions keys	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Shadowing</a:t>
            </a:r>
            <a:endParaRPr lang="en-US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524000" y="4333875"/>
            <a:ext cx="28956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524000" y="3800475"/>
            <a:ext cx="2895600" cy="5334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 smtClean="0"/>
              <a:t>TaintBochs</a:t>
            </a:r>
            <a:r>
              <a:rPr lang="en-US" dirty="0" smtClean="0"/>
              <a:t> Emulator</a:t>
            </a:r>
            <a:endParaRPr lang="en-GB" dirty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1524000" y="3419475"/>
            <a:ext cx="2895600" cy="3810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Guest OS</a:t>
            </a:r>
            <a:endParaRPr lang="en-GB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524000" y="1666875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514600" y="1666875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505200" y="1666875"/>
            <a:ext cx="990600" cy="1752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74800" y="5248275"/>
            <a:ext cx="1227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Host OS</a:t>
            </a:r>
            <a:endParaRPr lang="en-GB" dirty="0"/>
          </a:p>
        </p:txBody>
      </p:sp>
      <p:pic>
        <p:nvPicPr>
          <p:cNvPr id="19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1138" y="3867150"/>
            <a:ext cx="333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3378768" y="4241800"/>
            <a:ext cx="731838" cy="587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590799" y="4241800"/>
            <a:ext cx="6477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866900" y="4241800"/>
            <a:ext cx="6477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346700" y="3867150"/>
            <a:ext cx="673099" cy="11620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110606" y="3867150"/>
            <a:ext cx="1236094" cy="3746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110606" y="4829175"/>
            <a:ext cx="1236094" cy="20002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019799" y="3888343"/>
            <a:ext cx="143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Shadow RAM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378768" y="5387975"/>
            <a:ext cx="62068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addr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250606" y="5387975"/>
            <a:ext cx="353838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shadow_map(addr)</a:t>
            </a:r>
            <a:r>
              <a:rPr lang="en-US" dirty="0" err="1" smtClean="0">
                <a:sym typeface="Wingdings"/>
              </a:rPr>
              <a:t></a:t>
            </a:r>
            <a:r>
              <a:rPr lang="en-US" b="1" dirty="0" err="1" smtClean="0">
                <a:sym typeface="Wingdings"/>
              </a:rPr>
              <a:t>shadow_addr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711700" y="2108200"/>
            <a:ext cx="4140200" cy="1485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dirty="0" smtClean="0"/>
              <a:t>Stores meta-information about RAM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E.g., A bit marking the data as “interesting”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2590799" y="4648200"/>
            <a:ext cx="6477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324601" y="4943474"/>
            <a:ext cx="431799" cy="3524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324601" y="4577834"/>
            <a:ext cx="1779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Shadow registers</a:t>
            </a:r>
            <a:endParaRPr lang="en-US" dirty="0"/>
          </a:p>
        </p:txBody>
      </p:sp>
      <p:cxnSp>
        <p:nvCxnSpPr>
          <p:cNvPr id="48" name="Curved Connector 47"/>
          <p:cNvCxnSpPr>
            <a:stCxn id="44" idx="2"/>
            <a:endCxn id="45" idx="1"/>
          </p:cNvCxnSpPr>
          <p:nvPr/>
        </p:nvCxnSpPr>
        <p:spPr>
          <a:xfrm rot="16200000" flipH="1">
            <a:off x="4574382" y="3369467"/>
            <a:ext cx="90487" cy="3409952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Marking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Devices like keyboard, </a:t>
            </a:r>
            <a:r>
              <a:rPr lang="en-US" dirty="0" err="1" smtClean="0"/>
              <a:t>NICs</a:t>
            </a:r>
            <a:endParaRPr lang="en-US" dirty="0" smtClean="0"/>
          </a:p>
          <a:p>
            <a:pPr lvl="1"/>
            <a:r>
              <a:rPr lang="en-US" dirty="0" smtClean="0"/>
              <a:t>Virtual devices are modified to assert shadow memory tags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Custom</a:t>
            </a:r>
          </a:p>
          <a:p>
            <a:pPr lvl="1"/>
            <a:r>
              <a:rPr lang="en-US" dirty="0" smtClean="0"/>
              <a:t>Applications decide what to tag (</a:t>
            </a:r>
            <a:r>
              <a:rPr lang="en-US" dirty="0" err="1" smtClean="0"/>
              <a:t>ssh</a:t>
            </a:r>
            <a:r>
              <a:rPr lang="en-US" dirty="0" smtClean="0"/>
              <a:t> can mark the encryption key)</a:t>
            </a:r>
          </a:p>
          <a:p>
            <a:pPr lvl="1"/>
            <a:r>
              <a:rPr lang="en-US" dirty="0" smtClean="0"/>
              <a:t>New IA-32 instruction added</a:t>
            </a:r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NTFS: How Are Files Stored?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499" y="2286000"/>
            <a:ext cx="5080000" cy="1409700"/>
          </a:xfrm>
          <a:prstGeom prst="rect">
            <a:avLst/>
          </a:prstGeom>
        </p:spPr>
      </p:pic>
      <p:cxnSp>
        <p:nvCxnSpPr>
          <p:cNvPr id="9" name="Shape 8"/>
          <p:cNvCxnSpPr>
            <a:endCxn id="6" idx="0"/>
          </p:cNvCxnSpPr>
          <p:nvPr/>
        </p:nvCxnSpPr>
        <p:spPr>
          <a:xfrm>
            <a:off x="4724400" y="1663700"/>
            <a:ext cx="1054099" cy="6223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828800" y="4489966"/>
            <a:ext cx="6184900" cy="438428"/>
            <a:chOff x="1828800" y="4489966"/>
            <a:chExt cx="6184900" cy="438428"/>
          </a:xfrm>
        </p:grpSpPr>
        <p:sp>
          <p:nvSpPr>
            <p:cNvPr id="14" name="Rectangle 13"/>
            <p:cNvSpPr/>
            <p:nvPr/>
          </p:nvSpPr>
          <p:spPr>
            <a:xfrm>
              <a:off x="1828800" y="4559300"/>
              <a:ext cx="6184900" cy="3683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2246878" y="474345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851944" y="47371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496243" y="47244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133056" y="47244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789507" y="4489966"/>
              <a:ext cx="701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/>
                  </a:solidFill>
                </a:rPr>
                <a:t>. . . . . 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828800" y="4928394"/>
            <a:ext cx="348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Bitmap keeps track of cluster usage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45300" y="1816100"/>
            <a:ext cx="765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B-tree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71512" y="1496060"/>
          <a:ext cx="40528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508"/>
                <a:gridCol w="1221915"/>
                <a:gridCol w="314553"/>
                <a:gridCol w="11599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Recovery.txt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Meta-data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Clusters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681187" y="4540528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instruction is also “shadowed”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eax</a:t>
            </a:r>
            <a:r>
              <a:rPr lang="en-US" dirty="0" smtClean="0"/>
              <a:t>, </a:t>
            </a:r>
            <a:r>
              <a:rPr lang="en-US" dirty="0" err="1" smtClean="0"/>
              <a:t>ebx</a:t>
            </a:r>
            <a:endParaRPr lang="en-US" dirty="0" smtClean="0"/>
          </a:p>
          <a:p>
            <a:pPr lvl="1"/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shadow_eax</a:t>
            </a:r>
            <a:r>
              <a:rPr lang="en-US" dirty="0" smtClean="0"/>
              <a:t>, </a:t>
            </a:r>
            <a:r>
              <a:rPr lang="en-US" dirty="0" err="1" smtClean="0"/>
              <a:t>shadow_ebx</a:t>
            </a:r>
            <a:endParaRPr lang="en-US" dirty="0" smtClean="0"/>
          </a:p>
          <a:p>
            <a:pPr lvl="1"/>
            <a:r>
              <a:rPr lang="en-US" dirty="0" smtClean="0"/>
              <a:t>Note </a:t>
            </a:r>
            <a:r>
              <a:rPr lang="en-US" i="1" dirty="0" err="1" smtClean="0"/>
              <a:t>shadow_eax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i="1" dirty="0" err="1" smtClean="0"/>
              <a:t>shadow_ebx</a:t>
            </a:r>
            <a:r>
              <a:rPr lang="en-US" i="1" dirty="0" smtClean="0"/>
              <a:t> </a:t>
            </a:r>
            <a:r>
              <a:rPr lang="en-US" dirty="0" smtClean="0"/>
              <a:t>are </a:t>
            </a:r>
            <a:r>
              <a:rPr lang="en-US" b="1" dirty="0" smtClean="0"/>
              <a:t>memory locations</a:t>
            </a:r>
            <a:endParaRPr lang="en-US" b="1" i="1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System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Helps answer: </a:t>
            </a:r>
            <a:r>
              <a:rPr lang="en-US" i="1" dirty="0" smtClean="0"/>
              <a:t>Who has tainted data? How did they get it? and When did that happen?</a:t>
            </a:r>
          </a:p>
          <a:p>
            <a:r>
              <a:rPr lang="en-US" dirty="0" smtClean="0"/>
              <a:t>Log all interesting operations</a:t>
            </a:r>
          </a:p>
          <a:p>
            <a:pPr lvl="1"/>
            <a:r>
              <a:rPr lang="en-US" dirty="0" smtClean="0"/>
              <a:t>Memory writes</a:t>
            </a:r>
          </a:p>
          <a:p>
            <a:pPr lvl="1"/>
            <a:r>
              <a:rPr lang="en-US" dirty="0" smtClean="0"/>
              <a:t>Stack pointer updates</a:t>
            </a:r>
          </a:p>
          <a:p>
            <a:r>
              <a:rPr lang="en-US" dirty="0" smtClean="0"/>
              <a:t>Massive amounts of data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500 MB/minute raw log data</a:t>
            </a:r>
          </a:p>
          <a:p>
            <a:pPr lvl="1"/>
            <a:r>
              <a:rPr lang="en-US" dirty="0" smtClean="0"/>
              <a:t>It can get worse: </a:t>
            </a:r>
            <a:r>
              <a:rPr lang="en-US" b="1" dirty="0" err="1" smtClean="0"/>
              <a:t>Tralfamadore</a:t>
            </a:r>
            <a:r>
              <a:rPr lang="en-US" b="1" dirty="0" smtClean="0"/>
              <a:t>: Unifying Source Code and Execution Experience, </a:t>
            </a:r>
            <a:r>
              <a:rPr lang="en-US" dirty="0" err="1" smtClean="0"/>
              <a:t>EuroSys</a:t>
            </a:r>
            <a:r>
              <a:rPr lang="en-US" dirty="0" smtClean="0"/>
              <a:t> 2009 (short paper)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(Some)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Applications run</a:t>
            </a:r>
          </a:p>
          <a:p>
            <a:pPr lvl="1"/>
            <a:r>
              <a:rPr lang="en-US" dirty="0" smtClean="0"/>
              <a:t>Mozilla browser</a:t>
            </a:r>
          </a:p>
          <a:p>
            <a:pPr lvl="1"/>
            <a:r>
              <a:rPr lang="en-US" dirty="0" smtClean="0"/>
              <a:t>Apache Web server</a:t>
            </a:r>
          </a:p>
          <a:p>
            <a:r>
              <a:rPr lang="en-US" dirty="0" smtClean="0"/>
              <a:t>Data found surviving in the kernel in</a:t>
            </a:r>
          </a:p>
          <a:p>
            <a:pPr lvl="1"/>
            <a:r>
              <a:rPr lang="en-US" dirty="0" smtClean="0"/>
              <a:t>Circular queues (size dependant)</a:t>
            </a:r>
          </a:p>
          <a:p>
            <a:pPr lvl="1"/>
            <a:r>
              <a:rPr lang="en-US" dirty="0" smtClean="0"/>
              <a:t>I/O buffers (heap implementation dependant)</a:t>
            </a:r>
          </a:p>
          <a:p>
            <a:r>
              <a:rPr lang="en-US" dirty="0" smtClean="0"/>
              <a:t>Types of data</a:t>
            </a:r>
          </a:p>
          <a:p>
            <a:pPr lvl="1"/>
            <a:r>
              <a:rPr lang="en-US" dirty="0" smtClean="0"/>
              <a:t>Strings (passwords?)</a:t>
            </a:r>
          </a:p>
          <a:p>
            <a:pPr lvl="1"/>
            <a:r>
              <a:rPr lang="en-US" dirty="0" smtClean="0"/>
              <a:t>Random number generator data (used to generate </a:t>
            </a:r>
            <a:r>
              <a:rPr lang="en-US" smtClean="0"/>
              <a:t>encryption keys)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28901"/>
              </p:ext>
            </p:extLst>
          </p:nvPr>
        </p:nvGraphicFramePr>
        <p:xfrm>
          <a:off x="2732809" y="2202869"/>
          <a:ext cx="4249881" cy="3480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627"/>
                <a:gridCol w="1416627"/>
                <a:gridCol w="1416627"/>
              </a:tblGrid>
              <a:tr h="366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0.00%</a:t>
                      </a:r>
                      <a:endParaRPr lang="en-US" sz="18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0.00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1.00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57.00%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D+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1.33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C-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1.67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63.00%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2.00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66.00%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C+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2.33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69.00%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B-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2.67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72.00%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3.00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75.00%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B+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3.33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A-</a:t>
                      </a:r>
                      <a:endParaRPr lang="en-US" sz="18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3.67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1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85.00%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</a:t>
                      </a:r>
                      <a:endParaRPr lang="en-US" sz="18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4.00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16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NTFS: How Are Files Deleted?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499" y="2286000"/>
            <a:ext cx="5080000" cy="1409700"/>
          </a:xfrm>
          <a:prstGeom prst="rect">
            <a:avLst/>
          </a:prstGeom>
        </p:spPr>
      </p:pic>
      <p:cxnSp>
        <p:nvCxnSpPr>
          <p:cNvPr id="9" name="Shape 8"/>
          <p:cNvCxnSpPr>
            <a:endCxn id="6" idx="0"/>
          </p:cNvCxnSpPr>
          <p:nvPr/>
        </p:nvCxnSpPr>
        <p:spPr>
          <a:xfrm>
            <a:off x="4724400" y="1663700"/>
            <a:ext cx="1054099" cy="6223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/>
          <p:nvPr/>
        </p:nvGrpSpPr>
        <p:grpSpPr>
          <a:xfrm>
            <a:off x="1828800" y="4489966"/>
            <a:ext cx="6184900" cy="438428"/>
            <a:chOff x="1828800" y="4489966"/>
            <a:chExt cx="6184900" cy="438428"/>
          </a:xfrm>
        </p:grpSpPr>
        <p:sp>
          <p:nvSpPr>
            <p:cNvPr id="14" name="Rectangle 13"/>
            <p:cNvSpPr/>
            <p:nvPr/>
          </p:nvSpPr>
          <p:spPr>
            <a:xfrm>
              <a:off x="1828800" y="4559300"/>
              <a:ext cx="6184900" cy="3683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2246878" y="474345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851944" y="47371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496243" y="47244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133056" y="4724400"/>
              <a:ext cx="3683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789507" y="4489966"/>
              <a:ext cx="701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/>
                  </a:solidFill>
                </a:rPr>
                <a:t>. . . . . 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828800" y="4928394"/>
            <a:ext cx="348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Bitmap keeps track of cluster usage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45300" y="1816100"/>
            <a:ext cx="765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B-tree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671512" y="1496060"/>
          <a:ext cx="40528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508"/>
                <a:gridCol w="1221915"/>
                <a:gridCol w="314553"/>
                <a:gridCol w="11599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Recovery.txt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Meta-data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Clusters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681187" y="4540528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035300" y="4540012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89413" y="4539496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43526" y="45389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23139" y="4538464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Unix: How Are Files Stored?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729" y="2204442"/>
            <a:ext cx="5824537" cy="27031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Unix: How Are Files Deleted?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729" y="2744546"/>
            <a:ext cx="5824537" cy="27031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34897" y="2970768"/>
            <a:ext cx="31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Unix: Reclaiming Disk Space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9268" y="3136735"/>
            <a:ext cx="678204" cy="4714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31548" y="2097571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Used </a:t>
            </a:r>
          </a:p>
          <a:p>
            <a:pPr algn="ctr"/>
            <a:r>
              <a:rPr lang="en-US" dirty="0" err="1" smtClean="0"/>
              <a:t>inodes</a:t>
            </a:r>
            <a:r>
              <a:rPr lang="en-US" dirty="0" smtClean="0"/>
              <a:t> list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7592" y="2097571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</a:p>
          <a:p>
            <a:pPr algn="ctr"/>
            <a:r>
              <a:rPr lang="en-US" dirty="0" err="1" smtClean="0"/>
              <a:t>inodes</a:t>
            </a:r>
            <a:r>
              <a:rPr lang="en-US" dirty="0" smtClean="0"/>
              <a:t> list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7072" y="2097571"/>
            <a:ext cx="156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Used </a:t>
            </a:r>
          </a:p>
          <a:p>
            <a:pPr algn="ctr"/>
            <a:r>
              <a:rPr lang="en-US" dirty="0" smtClean="0"/>
              <a:t>data blocks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71336" y="2097571"/>
            <a:ext cx="156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Free</a:t>
            </a:r>
          </a:p>
          <a:p>
            <a:pPr algn="ctr"/>
            <a:r>
              <a:rPr lang="en-US" dirty="0" smtClean="0"/>
              <a:t>data blocks list</a:t>
            </a:r>
          </a:p>
        </p:txBody>
      </p:sp>
      <p:cxnSp>
        <p:nvCxnSpPr>
          <p:cNvPr id="10" name="Curved Connector 9"/>
          <p:cNvCxnSpPr/>
          <p:nvPr/>
        </p:nvCxnSpPr>
        <p:spPr>
          <a:xfrm rot="5400000">
            <a:off x="1601954" y="2940318"/>
            <a:ext cx="392833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744518" y="3136735"/>
            <a:ext cx="678204" cy="4714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rot="5400000">
            <a:off x="2887998" y="2940318"/>
            <a:ext cx="392833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459268" y="3981138"/>
            <a:ext cx="678204" cy="4714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745312" y="3981932"/>
            <a:ext cx="678204" cy="4714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611906" y="3794673"/>
            <a:ext cx="37292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2909590" y="3783033"/>
            <a:ext cx="34964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611906" y="4639076"/>
            <a:ext cx="3729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328686" y="3135941"/>
            <a:ext cx="678204" cy="4714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Curved Connector 28"/>
          <p:cNvCxnSpPr/>
          <p:nvPr/>
        </p:nvCxnSpPr>
        <p:spPr>
          <a:xfrm rot="5400000">
            <a:off x="4471372" y="2939524"/>
            <a:ext cx="392833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30" name="Rectangle 29"/>
          <p:cNvSpPr/>
          <p:nvPr/>
        </p:nvSpPr>
        <p:spPr>
          <a:xfrm>
            <a:off x="6212950" y="3135941"/>
            <a:ext cx="678204" cy="4714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Curved Connector 30"/>
          <p:cNvCxnSpPr/>
          <p:nvPr/>
        </p:nvCxnSpPr>
        <p:spPr>
          <a:xfrm rot="5400000">
            <a:off x="6355636" y="2939524"/>
            <a:ext cx="392833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33" name="Rectangle 32"/>
          <p:cNvSpPr/>
          <p:nvPr/>
        </p:nvSpPr>
        <p:spPr>
          <a:xfrm>
            <a:off x="6212950" y="3981138"/>
            <a:ext cx="678204" cy="47147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4481324" y="3793879"/>
            <a:ext cx="3729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6377228" y="3782239"/>
            <a:ext cx="3496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grpSp>
        <p:nvGrpSpPr>
          <p:cNvPr id="58" name="Group 57"/>
          <p:cNvGrpSpPr/>
          <p:nvPr/>
        </p:nvGrpSpPr>
        <p:grpSpPr>
          <a:xfrm>
            <a:off x="4328686" y="3980344"/>
            <a:ext cx="678204" cy="1315876"/>
            <a:chOff x="4491668" y="3980344"/>
            <a:chExt cx="678204" cy="1315876"/>
          </a:xfrm>
        </p:grpSpPr>
        <p:sp>
          <p:nvSpPr>
            <p:cNvPr id="32" name="Rectangle 31"/>
            <p:cNvSpPr/>
            <p:nvPr/>
          </p:nvSpPr>
          <p:spPr>
            <a:xfrm>
              <a:off x="4491668" y="3980344"/>
              <a:ext cx="678204" cy="4714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1668" y="4824746"/>
              <a:ext cx="678204" cy="4714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5400000">
              <a:off x="4644306" y="4638282"/>
              <a:ext cx="3729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1231548" y="4723840"/>
            <a:ext cx="1180970" cy="1095600"/>
            <a:chOff x="1231548" y="4723840"/>
            <a:chExt cx="1180970" cy="1095600"/>
          </a:xfrm>
        </p:grpSpPr>
        <p:grpSp>
          <p:nvGrpSpPr>
            <p:cNvPr id="50" name="Group 49"/>
            <p:cNvGrpSpPr/>
            <p:nvPr/>
          </p:nvGrpSpPr>
          <p:grpSpPr>
            <a:xfrm>
              <a:off x="1231548" y="4825540"/>
              <a:ext cx="1180970" cy="993900"/>
              <a:chOff x="1231548" y="4825540"/>
              <a:chExt cx="1180970" cy="99390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231548" y="4825540"/>
                <a:ext cx="1180970" cy="993900"/>
                <a:chOff x="1231548" y="4825540"/>
                <a:chExt cx="1180970" cy="99390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1459268" y="4825540"/>
                  <a:ext cx="678204" cy="47147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231548" y="5296220"/>
                  <a:ext cx="118097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err="1" smtClean="0"/>
                    <a:t>Inode</a:t>
                  </a:r>
                  <a:r>
                    <a:rPr lang="en-US" sz="1400" dirty="0" smtClean="0"/>
                    <a:t>: 123</a:t>
                  </a:r>
                </a:p>
                <a:p>
                  <a:r>
                    <a:rPr lang="en-US" sz="1400" dirty="0" smtClean="0"/>
                    <a:t>Filename: </a:t>
                  </a:r>
                  <a:r>
                    <a:rPr lang="en-US" sz="1400" dirty="0" err="1" smtClean="0"/>
                    <a:t>foo</a:t>
                  </a:r>
                  <a:endParaRPr lang="en-US" sz="1400" dirty="0"/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1968275" y="4827193"/>
                <a:ext cx="169197" cy="16178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968275" y="5041239"/>
                <a:ext cx="169197" cy="16178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1920170" y="4723840"/>
              <a:ext cx="2706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29791" y="4949955"/>
              <a:ext cx="278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b</a:t>
              </a:r>
              <a:endParaRPr lang="en-US" sz="1400" dirty="0"/>
            </a:p>
          </p:txBody>
        </p:sp>
      </p:grpSp>
      <p:cxnSp>
        <p:nvCxnSpPr>
          <p:cNvPr id="55" name="Curved Connector 54"/>
          <p:cNvCxnSpPr>
            <a:stCxn id="16" idx="2"/>
          </p:cNvCxnSpPr>
          <p:nvPr/>
        </p:nvCxnSpPr>
        <p:spPr>
          <a:xfrm rot="5400000">
            <a:off x="2897124" y="4639904"/>
            <a:ext cx="373789" cy="79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3" idx="2"/>
          </p:cNvCxnSpPr>
          <p:nvPr/>
        </p:nvCxnSpPr>
        <p:spPr>
          <a:xfrm rot="5400000">
            <a:off x="6364364" y="4639506"/>
            <a:ext cx="374583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421E-6 5.96946E-6 L 0.14745 -0.00138 " pathEditMode="relative" ptsTypes="AA">
                                      <p:cBhvr>
                                        <p:cTn id="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623E-6 -4.51643E-6 L 0.20633 0.123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00" y="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stevens.thmx</Template>
  <TotalTime>5634</TotalTime>
  <Words>1981</Words>
  <Application>Microsoft Office PowerPoint</Application>
  <PresentationFormat>On-screen Show (4:3)</PresentationFormat>
  <Paragraphs>498</Paragraphs>
  <Slides>53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Andale Mono</vt:lpstr>
      <vt:lpstr>Arial</vt:lpstr>
      <vt:lpstr>Arial Black</vt:lpstr>
      <vt:lpstr>Avenir Medium</vt:lpstr>
      <vt:lpstr>Calibri</vt:lpstr>
      <vt:lpstr>Chalkboard</vt:lpstr>
      <vt:lpstr>Consolas</vt:lpstr>
      <vt:lpstr>Verdana</vt:lpstr>
      <vt:lpstr>Wingdings</vt:lpstr>
      <vt:lpstr>stevens</vt:lpstr>
      <vt:lpstr>Recovering Deleted Files</vt:lpstr>
      <vt:lpstr>Categories of Data on Disk</vt:lpstr>
      <vt:lpstr>FAT32: How Are Files Stored? </vt:lpstr>
      <vt:lpstr>FAT32: How Are Files Deleted?</vt:lpstr>
      <vt:lpstr>NTFS: How Are Files Stored?</vt:lpstr>
      <vt:lpstr>NTFS: How Are Files Deleted?</vt:lpstr>
      <vt:lpstr>Unix: How Are Files Stored?</vt:lpstr>
      <vt:lpstr>Unix: How Are Files Deleted?</vt:lpstr>
      <vt:lpstr>Unix: Reclaiming Disk Space</vt:lpstr>
      <vt:lpstr>Meta-data Survives</vt:lpstr>
      <vt:lpstr>Basic SleuthKit inode Commands</vt:lpstr>
      <vt:lpstr>SleuthKit Dealing with Blocks</vt:lpstr>
      <vt:lpstr>Open Files</vt:lpstr>
      <vt:lpstr>File Extensions</vt:lpstr>
      <vt:lpstr>File Signatures</vt:lpstr>
      <vt:lpstr>Searching for Strings</vt:lpstr>
      <vt:lpstr>Fragmentation</vt:lpstr>
      <vt:lpstr>Recovering in the Absence of  Meta-data</vt:lpstr>
      <vt:lpstr>File Carving</vt:lpstr>
      <vt:lpstr>Sequential Carving</vt:lpstr>
      <vt:lpstr>Graph Theoretic Carving</vt:lpstr>
      <vt:lpstr>Assigning Weight</vt:lpstr>
      <vt:lpstr>Parallel Unique Path</vt:lpstr>
      <vt:lpstr>Bifragment Gap Carving (BGC)</vt:lpstr>
      <vt:lpstr>BGC Shortcomings</vt:lpstr>
      <vt:lpstr>Smartcarver</vt:lpstr>
      <vt:lpstr>Classification Techniques</vt:lpstr>
      <vt:lpstr>The Oscar Method</vt:lpstr>
      <vt:lpstr>Reassembly</vt:lpstr>
      <vt:lpstr>Sequential Hypothesis-Parallel Unique Path (SHT-PUP)</vt:lpstr>
      <vt:lpstr>File Carving Tools</vt:lpstr>
      <vt:lpstr>Challenges</vt:lpstr>
      <vt:lpstr>Accessing Disk Bad Blocks</vt:lpstr>
      <vt:lpstr>Going Back to Step 1</vt:lpstr>
      <vt:lpstr>Recap: Processes</vt:lpstr>
      <vt:lpstr>Capturing Memory</vt:lpstr>
      <vt:lpstr>The Problem of Memory</vt:lpstr>
      <vt:lpstr>A Needle in a Haystack</vt:lpstr>
      <vt:lpstr>Recovering Encrypted Data</vt:lpstr>
      <vt:lpstr>Using Files to Identify RAM chunks </vt:lpstr>
      <vt:lpstr>How Frequently Does Memory Change?</vt:lpstr>
      <vt:lpstr>How Frequently Does Memory Change?</vt:lpstr>
      <vt:lpstr>How Long Do Files Stay in Memory?</vt:lpstr>
      <vt:lpstr>Memory Persistence</vt:lpstr>
      <vt:lpstr>More on Data Lifetime</vt:lpstr>
      <vt:lpstr>Data Are Hard to Destroy</vt:lpstr>
      <vt:lpstr>TaintBochs</vt:lpstr>
      <vt:lpstr>Memory Shadowing</vt:lpstr>
      <vt:lpstr>Data Marking</vt:lpstr>
      <vt:lpstr>Tags Propagation</vt:lpstr>
      <vt:lpstr>Full System Logging</vt:lpstr>
      <vt:lpstr>(Some) Findings</vt:lpstr>
      <vt:lpstr>Grading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Recovering Information</dc:title>
  <dc:creator>George Portokalidis</dc:creator>
  <cp:lastModifiedBy>porto</cp:lastModifiedBy>
  <cp:revision>116</cp:revision>
  <dcterms:created xsi:type="dcterms:W3CDTF">2013-01-29T06:50:49Z</dcterms:created>
  <dcterms:modified xsi:type="dcterms:W3CDTF">2014-01-28T15:08:29Z</dcterms:modified>
</cp:coreProperties>
</file>