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7" r:id="rId3"/>
    <p:sldId id="263" r:id="rId4"/>
    <p:sldId id="264" r:id="rId5"/>
    <p:sldId id="267" r:id="rId6"/>
    <p:sldId id="266" r:id="rId7"/>
    <p:sldId id="265" r:id="rId8"/>
    <p:sldId id="258" r:id="rId9"/>
    <p:sldId id="261" r:id="rId10"/>
    <p:sldId id="260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307" r:id="rId19"/>
    <p:sldId id="320" r:id="rId20"/>
    <p:sldId id="321" r:id="rId21"/>
    <p:sldId id="285" r:id="rId22"/>
    <p:sldId id="280" r:id="rId23"/>
    <p:sldId id="282" r:id="rId24"/>
    <p:sldId id="275" r:id="rId25"/>
    <p:sldId id="279" r:id="rId26"/>
    <p:sldId id="283" r:id="rId27"/>
    <p:sldId id="284" r:id="rId28"/>
    <p:sldId id="308" r:id="rId29"/>
    <p:sldId id="309" r:id="rId30"/>
    <p:sldId id="311" r:id="rId31"/>
    <p:sldId id="313" r:id="rId32"/>
    <p:sldId id="314" r:id="rId33"/>
    <p:sldId id="315" r:id="rId34"/>
    <p:sldId id="317" r:id="rId35"/>
    <p:sldId id="316" r:id="rId36"/>
    <p:sldId id="318" r:id="rId37"/>
    <p:sldId id="319" r:id="rId38"/>
    <p:sldId id="286" r:id="rId39"/>
    <p:sldId id="288" r:id="rId40"/>
    <p:sldId id="289" r:id="rId41"/>
    <p:sldId id="291" r:id="rId42"/>
    <p:sldId id="310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7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71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A9992F-B317-1047-8425-DF30B5F7DA1C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A5C430-6757-404F-B659-7C188651C24B}">
      <dgm:prSet phldrT="[Text]"/>
      <dgm:spPr/>
      <dgm:t>
        <a:bodyPr/>
        <a:lstStyle/>
        <a:p>
          <a:r>
            <a:rPr lang="en-US" dirty="0" smtClean="0"/>
            <a:t>Record non-deterministic events (</a:t>
          </a:r>
          <a:r>
            <a:rPr lang="en-US" dirty="0" err="1" smtClean="0"/>
            <a:t>syscalls</a:t>
          </a:r>
          <a:r>
            <a:rPr lang="en-US" dirty="0" smtClean="0"/>
            <a:t>, signals, etc)</a:t>
          </a:r>
          <a:endParaRPr lang="en-US" dirty="0"/>
        </a:p>
      </dgm:t>
    </dgm:pt>
    <dgm:pt modelId="{F48113F6-F10B-5945-9F4C-2376E8D1F9B3}" type="parTrans" cxnId="{C9C51E2C-DE9A-1549-9508-9BFA7E68FC64}">
      <dgm:prSet/>
      <dgm:spPr/>
      <dgm:t>
        <a:bodyPr/>
        <a:lstStyle/>
        <a:p>
          <a:endParaRPr lang="en-US"/>
        </a:p>
      </dgm:t>
    </dgm:pt>
    <dgm:pt modelId="{725985D4-D357-9D4A-90AB-FDC18DEAC372}" type="sibTrans" cxnId="{C9C51E2C-DE9A-1549-9508-9BFA7E68FC64}">
      <dgm:prSet/>
      <dgm:spPr/>
      <dgm:t>
        <a:bodyPr/>
        <a:lstStyle/>
        <a:p>
          <a:endParaRPr lang="en-US"/>
        </a:p>
      </dgm:t>
    </dgm:pt>
    <dgm:pt modelId="{DBF64F68-AA17-6646-ADF4-2F155ED327AA}">
      <dgm:prSet phldrT="[Text]"/>
      <dgm:spPr/>
      <dgm:t>
        <a:bodyPr/>
        <a:lstStyle/>
        <a:p>
          <a:r>
            <a:rPr lang="en-US" dirty="0" smtClean="0"/>
            <a:t>Encode &amp; compress</a:t>
          </a:r>
          <a:endParaRPr lang="en-US" dirty="0"/>
        </a:p>
      </dgm:t>
    </dgm:pt>
    <dgm:pt modelId="{31281B86-38ED-2742-98FD-AF06FB4EBB83}" type="parTrans" cxnId="{7DF25A62-CA0E-984C-A2D0-1D43E0787A34}">
      <dgm:prSet/>
      <dgm:spPr/>
      <dgm:t>
        <a:bodyPr/>
        <a:lstStyle/>
        <a:p>
          <a:endParaRPr lang="en-US"/>
        </a:p>
      </dgm:t>
    </dgm:pt>
    <dgm:pt modelId="{84A320B0-800F-6440-9BCC-ECC26EFA9EA9}" type="sibTrans" cxnId="{7DF25A62-CA0E-984C-A2D0-1D43E0787A34}">
      <dgm:prSet/>
      <dgm:spPr/>
      <dgm:t>
        <a:bodyPr/>
        <a:lstStyle/>
        <a:p>
          <a:endParaRPr lang="en-US"/>
        </a:p>
      </dgm:t>
    </dgm:pt>
    <dgm:pt modelId="{B0DADDD9-C4AD-A34F-9A62-6E533F9371CE}">
      <dgm:prSet phldrT="[Text]"/>
      <dgm:spPr/>
      <dgm:t>
        <a:bodyPr/>
        <a:lstStyle/>
        <a:p>
          <a:r>
            <a:rPr lang="en-US" dirty="0" smtClean="0"/>
            <a:t>Store securely</a:t>
          </a:r>
          <a:endParaRPr lang="en-US" dirty="0"/>
        </a:p>
      </dgm:t>
    </dgm:pt>
    <dgm:pt modelId="{09D36841-7A15-C24B-8F67-F8B905C613A7}" type="parTrans" cxnId="{E6EE7599-30C2-B149-B34F-FA48B6BA4A17}">
      <dgm:prSet/>
      <dgm:spPr/>
      <dgm:t>
        <a:bodyPr/>
        <a:lstStyle/>
        <a:p>
          <a:endParaRPr lang="en-US"/>
        </a:p>
      </dgm:t>
    </dgm:pt>
    <dgm:pt modelId="{4A6ED81B-4506-D44E-A731-3246882CA966}" type="sibTrans" cxnId="{E6EE7599-30C2-B149-B34F-FA48B6BA4A17}">
      <dgm:prSet/>
      <dgm:spPr/>
      <dgm:t>
        <a:bodyPr/>
        <a:lstStyle/>
        <a:p>
          <a:endParaRPr lang="en-US"/>
        </a:p>
      </dgm:t>
    </dgm:pt>
    <dgm:pt modelId="{005C22C5-D9EA-314F-891E-8F4B8B1F3A6D}">
      <dgm:prSet phldrT="[Text]"/>
      <dgm:spPr/>
      <dgm:t>
        <a:bodyPr/>
        <a:lstStyle/>
        <a:p>
          <a:r>
            <a:rPr lang="en-US" dirty="0" smtClean="0"/>
            <a:t>Transmit to server</a:t>
          </a:r>
          <a:endParaRPr lang="en-US" dirty="0"/>
        </a:p>
      </dgm:t>
    </dgm:pt>
    <dgm:pt modelId="{BA1F9C30-A6F9-BE4B-A85F-8B0C6DBA7997}" type="parTrans" cxnId="{2FFE9A81-BB81-644F-8484-99DB5EAC4F61}">
      <dgm:prSet/>
      <dgm:spPr/>
      <dgm:t>
        <a:bodyPr/>
        <a:lstStyle/>
        <a:p>
          <a:endParaRPr lang="en-US"/>
        </a:p>
      </dgm:t>
    </dgm:pt>
    <dgm:pt modelId="{BEC39107-F1C4-BC43-BF2F-7DBB28429F43}" type="sibTrans" cxnId="{2FFE9A81-BB81-644F-8484-99DB5EAC4F61}">
      <dgm:prSet/>
      <dgm:spPr/>
      <dgm:t>
        <a:bodyPr/>
        <a:lstStyle/>
        <a:p>
          <a:endParaRPr lang="en-US"/>
        </a:p>
      </dgm:t>
    </dgm:pt>
    <dgm:pt modelId="{360C868D-4F5A-3F41-A9B4-0B24327B519E}" type="pres">
      <dgm:prSet presAssocID="{DFA9992F-B317-1047-8425-DF30B5F7DA1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DD1BE4-B87D-6446-8F53-B6B24DE2AA35}" type="pres">
      <dgm:prSet presAssocID="{DFA9992F-B317-1047-8425-DF30B5F7DA1C}" presName="dummyMaxCanvas" presStyleCnt="0">
        <dgm:presLayoutVars/>
      </dgm:prSet>
      <dgm:spPr/>
    </dgm:pt>
    <dgm:pt modelId="{3EB61C75-7B7C-664C-9C1F-BB0B950B2FEB}" type="pres">
      <dgm:prSet presAssocID="{DFA9992F-B317-1047-8425-DF30B5F7DA1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EDFBF-9EBB-1849-BB99-D32152B3DB4E}" type="pres">
      <dgm:prSet presAssocID="{DFA9992F-B317-1047-8425-DF30B5F7DA1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9EFD8-EBBB-D340-B285-C74D2A605C7B}" type="pres">
      <dgm:prSet presAssocID="{DFA9992F-B317-1047-8425-DF30B5F7DA1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DA902-1FD7-8145-8C89-470105083C30}" type="pres">
      <dgm:prSet presAssocID="{DFA9992F-B317-1047-8425-DF30B5F7DA1C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B82EF0-B466-6548-A932-9192B48B80DD}" type="pres">
      <dgm:prSet presAssocID="{DFA9992F-B317-1047-8425-DF30B5F7DA1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E7706-C02E-FC45-8374-D1E0C57C323D}" type="pres">
      <dgm:prSet presAssocID="{DFA9992F-B317-1047-8425-DF30B5F7DA1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90DF6-FC87-AD47-BE43-181990A3774A}" type="pres">
      <dgm:prSet presAssocID="{DFA9992F-B317-1047-8425-DF30B5F7DA1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DFF92-B2C0-3F4D-AEE4-1D68179B10C6}" type="pres">
      <dgm:prSet presAssocID="{DFA9992F-B317-1047-8425-DF30B5F7DA1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F2213-7D4F-E742-A398-E2E1FBF0F6E5}" type="pres">
      <dgm:prSet presAssocID="{DFA9992F-B317-1047-8425-DF30B5F7DA1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361C5-C727-C348-AE94-28C64260484F}" type="pres">
      <dgm:prSet presAssocID="{DFA9992F-B317-1047-8425-DF30B5F7DA1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E9EBC-0E76-DB4F-8D68-58302DD4F2B9}" type="pres">
      <dgm:prSet presAssocID="{DFA9992F-B317-1047-8425-DF30B5F7DA1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6E1748-67E3-48DD-86D0-06598A218F2F}" type="presOf" srcId="{84A320B0-800F-6440-9BCC-ECC26EFA9EA9}" destId="{71CE7706-C02E-FC45-8374-D1E0C57C323D}" srcOrd="0" destOrd="0" presId="urn:microsoft.com/office/officeart/2005/8/layout/vProcess5"/>
    <dgm:cxn modelId="{1D135478-D841-4908-8ED3-992A078F4AAB}" type="presOf" srcId="{4A6ED81B-4506-D44E-A731-3246882CA966}" destId="{C3490DF6-FC87-AD47-BE43-181990A3774A}" srcOrd="0" destOrd="0" presId="urn:microsoft.com/office/officeart/2005/8/layout/vProcess5"/>
    <dgm:cxn modelId="{636593B2-436C-4E76-9E60-CEC983066AED}" type="presOf" srcId="{B0DADDD9-C4AD-A34F-9A62-6E533F9371CE}" destId="{47D9EFD8-EBBB-D340-B285-C74D2A605C7B}" srcOrd="0" destOrd="0" presId="urn:microsoft.com/office/officeart/2005/8/layout/vProcess5"/>
    <dgm:cxn modelId="{E22B8543-6E69-41AE-B837-603E6B9BEA2D}" type="presOf" srcId="{DBF64F68-AA17-6646-ADF4-2F155ED327AA}" destId="{21EF2213-7D4F-E742-A398-E2E1FBF0F6E5}" srcOrd="1" destOrd="0" presId="urn:microsoft.com/office/officeart/2005/8/layout/vProcess5"/>
    <dgm:cxn modelId="{7FC12449-7AD4-4CFF-8138-E21E8E1EC1AB}" type="presOf" srcId="{725985D4-D357-9D4A-90AB-FDC18DEAC372}" destId="{3BB82EF0-B466-6548-A932-9192B48B80DD}" srcOrd="0" destOrd="0" presId="urn:microsoft.com/office/officeart/2005/8/layout/vProcess5"/>
    <dgm:cxn modelId="{7DF25A62-CA0E-984C-A2D0-1D43E0787A34}" srcId="{DFA9992F-B317-1047-8425-DF30B5F7DA1C}" destId="{DBF64F68-AA17-6646-ADF4-2F155ED327AA}" srcOrd="1" destOrd="0" parTransId="{31281B86-38ED-2742-98FD-AF06FB4EBB83}" sibTransId="{84A320B0-800F-6440-9BCC-ECC26EFA9EA9}"/>
    <dgm:cxn modelId="{F10C7BFB-463E-441E-82BD-29EFCC9ED547}" type="presOf" srcId="{DBF64F68-AA17-6646-ADF4-2F155ED327AA}" destId="{101EDFBF-9EBB-1849-BB99-D32152B3DB4E}" srcOrd="0" destOrd="0" presId="urn:microsoft.com/office/officeart/2005/8/layout/vProcess5"/>
    <dgm:cxn modelId="{562D507E-7C74-429E-855C-0A110BD634D2}" type="presOf" srcId="{005C22C5-D9EA-314F-891E-8F4B8B1F3A6D}" destId="{36DDA902-1FD7-8145-8C89-470105083C30}" srcOrd="0" destOrd="0" presId="urn:microsoft.com/office/officeart/2005/8/layout/vProcess5"/>
    <dgm:cxn modelId="{154681D1-2118-4852-A928-FD32EEE3B1AB}" type="presOf" srcId="{79A5C430-6757-404F-B659-7C188651C24B}" destId="{3EB61C75-7B7C-664C-9C1F-BB0B950B2FEB}" srcOrd="0" destOrd="0" presId="urn:microsoft.com/office/officeart/2005/8/layout/vProcess5"/>
    <dgm:cxn modelId="{E6EE7599-30C2-B149-B34F-FA48B6BA4A17}" srcId="{DFA9992F-B317-1047-8425-DF30B5F7DA1C}" destId="{B0DADDD9-C4AD-A34F-9A62-6E533F9371CE}" srcOrd="2" destOrd="0" parTransId="{09D36841-7A15-C24B-8F67-F8B905C613A7}" sibTransId="{4A6ED81B-4506-D44E-A731-3246882CA966}"/>
    <dgm:cxn modelId="{C9C51E2C-DE9A-1549-9508-9BFA7E68FC64}" srcId="{DFA9992F-B317-1047-8425-DF30B5F7DA1C}" destId="{79A5C430-6757-404F-B659-7C188651C24B}" srcOrd="0" destOrd="0" parTransId="{F48113F6-F10B-5945-9F4C-2376E8D1F9B3}" sibTransId="{725985D4-D357-9D4A-90AB-FDC18DEAC372}"/>
    <dgm:cxn modelId="{62BDEC0D-8996-4DFE-8B88-4B2306BE0789}" type="presOf" srcId="{B0DADDD9-C4AD-A34F-9A62-6E533F9371CE}" destId="{760361C5-C727-C348-AE94-28C64260484F}" srcOrd="1" destOrd="0" presId="urn:microsoft.com/office/officeart/2005/8/layout/vProcess5"/>
    <dgm:cxn modelId="{D4A1117F-DE2A-412F-948E-871860E14A44}" type="presOf" srcId="{005C22C5-D9EA-314F-891E-8F4B8B1F3A6D}" destId="{2B7E9EBC-0E76-DB4F-8D68-58302DD4F2B9}" srcOrd="1" destOrd="0" presId="urn:microsoft.com/office/officeart/2005/8/layout/vProcess5"/>
    <dgm:cxn modelId="{2FFE9A81-BB81-644F-8484-99DB5EAC4F61}" srcId="{DFA9992F-B317-1047-8425-DF30B5F7DA1C}" destId="{005C22C5-D9EA-314F-891E-8F4B8B1F3A6D}" srcOrd="3" destOrd="0" parTransId="{BA1F9C30-A6F9-BE4B-A85F-8B0C6DBA7997}" sibTransId="{BEC39107-F1C4-BC43-BF2F-7DBB28429F43}"/>
    <dgm:cxn modelId="{CBC70A6D-0970-49F5-A1EC-6289AB488B4C}" type="presOf" srcId="{79A5C430-6757-404F-B659-7C188651C24B}" destId="{C62DFF92-B2C0-3F4D-AEE4-1D68179B10C6}" srcOrd="1" destOrd="0" presId="urn:microsoft.com/office/officeart/2005/8/layout/vProcess5"/>
    <dgm:cxn modelId="{7EB10A12-7216-4F3C-8FF9-81B7D5F9C217}" type="presOf" srcId="{DFA9992F-B317-1047-8425-DF30B5F7DA1C}" destId="{360C868D-4F5A-3F41-A9B4-0B24327B519E}" srcOrd="0" destOrd="0" presId="urn:microsoft.com/office/officeart/2005/8/layout/vProcess5"/>
    <dgm:cxn modelId="{DF33FEEE-0100-4F51-9113-8618888B7F27}" type="presParOf" srcId="{360C868D-4F5A-3F41-A9B4-0B24327B519E}" destId="{45DD1BE4-B87D-6446-8F53-B6B24DE2AA35}" srcOrd="0" destOrd="0" presId="urn:microsoft.com/office/officeart/2005/8/layout/vProcess5"/>
    <dgm:cxn modelId="{76F49458-ED29-48FA-BF8D-B0FD1CAFA790}" type="presParOf" srcId="{360C868D-4F5A-3F41-A9B4-0B24327B519E}" destId="{3EB61C75-7B7C-664C-9C1F-BB0B950B2FEB}" srcOrd="1" destOrd="0" presId="urn:microsoft.com/office/officeart/2005/8/layout/vProcess5"/>
    <dgm:cxn modelId="{1AB12D7C-8715-46FA-8A42-BF0BB97F16A7}" type="presParOf" srcId="{360C868D-4F5A-3F41-A9B4-0B24327B519E}" destId="{101EDFBF-9EBB-1849-BB99-D32152B3DB4E}" srcOrd="2" destOrd="0" presId="urn:microsoft.com/office/officeart/2005/8/layout/vProcess5"/>
    <dgm:cxn modelId="{38BC8CD5-8418-4006-93D9-1858ED4683B0}" type="presParOf" srcId="{360C868D-4F5A-3F41-A9B4-0B24327B519E}" destId="{47D9EFD8-EBBB-D340-B285-C74D2A605C7B}" srcOrd="3" destOrd="0" presId="urn:microsoft.com/office/officeart/2005/8/layout/vProcess5"/>
    <dgm:cxn modelId="{65C207ED-8954-4A5D-9E36-7B626BD85BF6}" type="presParOf" srcId="{360C868D-4F5A-3F41-A9B4-0B24327B519E}" destId="{36DDA902-1FD7-8145-8C89-470105083C30}" srcOrd="4" destOrd="0" presId="urn:microsoft.com/office/officeart/2005/8/layout/vProcess5"/>
    <dgm:cxn modelId="{EA4633AB-804F-4B5A-859E-984F7BFC33AC}" type="presParOf" srcId="{360C868D-4F5A-3F41-A9B4-0B24327B519E}" destId="{3BB82EF0-B466-6548-A932-9192B48B80DD}" srcOrd="5" destOrd="0" presId="urn:microsoft.com/office/officeart/2005/8/layout/vProcess5"/>
    <dgm:cxn modelId="{7CD11387-36AA-4E91-A0CB-61253881BF89}" type="presParOf" srcId="{360C868D-4F5A-3F41-A9B4-0B24327B519E}" destId="{71CE7706-C02E-FC45-8374-D1E0C57C323D}" srcOrd="6" destOrd="0" presId="urn:microsoft.com/office/officeart/2005/8/layout/vProcess5"/>
    <dgm:cxn modelId="{FF27DF47-1EF1-4E85-975A-1FCA9B659AA5}" type="presParOf" srcId="{360C868D-4F5A-3F41-A9B4-0B24327B519E}" destId="{C3490DF6-FC87-AD47-BE43-181990A3774A}" srcOrd="7" destOrd="0" presId="urn:microsoft.com/office/officeart/2005/8/layout/vProcess5"/>
    <dgm:cxn modelId="{A65067F7-FCB4-4138-B2E8-5DF83CCF06D1}" type="presParOf" srcId="{360C868D-4F5A-3F41-A9B4-0B24327B519E}" destId="{C62DFF92-B2C0-3F4D-AEE4-1D68179B10C6}" srcOrd="8" destOrd="0" presId="urn:microsoft.com/office/officeart/2005/8/layout/vProcess5"/>
    <dgm:cxn modelId="{799E0704-8146-4DC2-A54E-2F99EE13AB7B}" type="presParOf" srcId="{360C868D-4F5A-3F41-A9B4-0B24327B519E}" destId="{21EF2213-7D4F-E742-A398-E2E1FBF0F6E5}" srcOrd="9" destOrd="0" presId="urn:microsoft.com/office/officeart/2005/8/layout/vProcess5"/>
    <dgm:cxn modelId="{D52F4E4F-1FF7-45DA-A44D-70D535246C0F}" type="presParOf" srcId="{360C868D-4F5A-3F41-A9B4-0B24327B519E}" destId="{760361C5-C727-C348-AE94-28C64260484F}" srcOrd="10" destOrd="0" presId="urn:microsoft.com/office/officeart/2005/8/layout/vProcess5"/>
    <dgm:cxn modelId="{823121D2-A7ED-467B-894A-52C05CF9DEC5}" type="presParOf" srcId="{360C868D-4F5A-3F41-A9B4-0B24327B519E}" destId="{2B7E9EBC-0E76-DB4F-8D68-58302DD4F2B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A9992F-B317-1047-8425-DF30B5F7DA1C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A5C430-6757-404F-B659-7C188651C24B}">
      <dgm:prSet phldrT="[Text]"/>
      <dgm:spPr/>
      <dgm:t>
        <a:bodyPr/>
        <a:lstStyle/>
        <a:p>
          <a:r>
            <a:rPr lang="en-US" dirty="0" smtClean="0"/>
            <a:t>Record non-deterministic events (</a:t>
          </a:r>
          <a:r>
            <a:rPr lang="en-US" dirty="0" err="1" smtClean="0"/>
            <a:t>syscalls</a:t>
          </a:r>
          <a:r>
            <a:rPr lang="en-US" dirty="0" smtClean="0"/>
            <a:t>, signals, etc)</a:t>
          </a:r>
          <a:endParaRPr lang="en-US" dirty="0"/>
        </a:p>
      </dgm:t>
    </dgm:pt>
    <dgm:pt modelId="{F48113F6-F10B-5945-9F4C-2376E8D1F9B3}" type="parTrans" cxnId="{C9C51E2C-DE9A-1549-9508-9BFA7E68FC64}">
      <dgm:prSet/>
      <dgm:spPr/>
      <dgm:t>
        <a:bodyPr/>
        <a:lstStyle/>
        <a:p>
          <a:endParaRPr lang="en-US"/>
        </a:p>
      </dgm:t>
    </dgm:pt>
    <dgm:pt modelId="{725985D4-D357-9D4A-90AB-FDC18DEAC372}" type="sibTrans" cxnId="{C9C51E2C-DE9A-1549-9508-9BFA7E68FC64}">
      <dgm:prSet/>
      <dgm:spPr/>
      <dgm:t>
        <a:bodyPr/>
        <a:lstStyle/>
        <a:p>
          <a:endParaRPr lang="en-US"/>
        </a:p>
      </dgm:t>
    </dgm:pt>
    <dgm:pt modelId="{DBF64F68-AA17-6646-ADF4-2F155ED327AA}">
      <dgm:prSet phldrT="[Text]"/>
      <dgm:spPr/>
      <dgm:t>
        <a:bodyPr/>
        <a:lstStyle/>
        <a:p>
          <a:r>
            <a:rPr lang="en-US" dirty="0" smtClean="0"/>
            <a:t>Encode &amp; compress</a:t>
          </a:r>
          <a:endParaRPr lang="en-US" dirty="0"/>
        </a:p>
      </dgm:t>
    </dgm:pt>
    <dgm:pt modelId="{31281B86-38ED-2742-98FD-AF06FB4EBB83}" type="parTrans" cxnId="{7DF25A62-CA0E-984C-A2D0-1D43E0787A34}">
      <dgm:prSet/>
      <dgm:spPr/>
      <dgm:t>
        <a:bodyPr/>
        <a:lstStyle/>
        <a:p>
          <a:endParaRPr lang="en-US"/>
        </a:p>
      </dgm:t>
    </dgm:pt>
    <dgm:pt modelId="{84A320B0-800F-6440-9BCC-ECC26EFA9EA9}" type="sibTrans" cxnId="{7DF25A62-CA0E-984C-A2D0-1D43E0787A34}">
      <dgm:prSet/>
      <dgm:spPr/>
      <dgm:t>
        <a:bodyPr/>
        <a:lstStyle/>
        <a:p>
          <a:endParaRPr lang="en-US"/>
        </a:p>
      </dgm:t>
    </dgm:pt>
    <dgm:pt modelId="{B0DADDD9-C4AD-A34F-9A62-6E533F9371CE}">
      <dgm:prSet phldrT="[Text]"/>
      <dgm:spPr/>
      <dgm:t>
        <a:bodyPr/>
        <a:lstStyle/>
        <a:p>
          <a:r>
            <a:rPr lang="en-US" dirty="0" smtClean="0"/>
            <a:t>Store securely</a:t>
          </a:r>
          <a:endParaRPr lang="en-US" dirty="0"/>
        </a:p>
      </dgm:t>
    </dgm:pt>
    <dgm:pt modelId="{09D36841-7A15-C24B-8F67-F8B905C613A7}" type="parTrans" cxnId="{E6EE7599-30C2-B149-B34F-FA48B6BA4A17}">
      <dgm:prSet/>
      <dgm:spPr/>
      <dgm:t>
        <a:bodyPr/>
        <a:lstStyle/>
        <a:p>
          <a:endParaRPr lang="en-US"/>
        </a:p>
      </dgm:t>
    </dgm:pt>
    <dgm:pt modelId="{4A6ED81B-4506-D44E-A731-3246882CA966}" type="sibTrans" cxnId="{E6EE7599-30C2-B149-B34F-FA48B6BA4A17}">
      <dgm:prSet/>
      <dgm:spPr/>
      <dgm:t>
        <a:bodyPr/>
        <a:lstStyle/>
        <a:p>
          <a:endParaRPr lang="en-US"/>
        </a:p>
      </dgm:t>
    </dgm:pt>
    <dgm:pt modelId="{005C22C5-D9EA-314F-891E-8F4B8B1F3A6D}">
      <dgm:prSet phldrT="[Text]"/>
      <dgm:spPr/>
      <dgm:t>
        <a:bodyPr/>
        <a:lstStyle/>
        <a:p>
          <a:r>
            <a:rPr lang="en-US" dirty="0" smtClean="0"/>
            <a:t>Transmit to server</a:t>
          </a:r>
          <a:endParaRPr lang="en-US" dirty="0"/>
        </a:p>
      </dgm:t>
    </dgm:pt>
    <dgm:pt modelId="{BA1F9C30-A6F9-BE4B-A85F-8B0C6DBA7997}" type="parTrans" cxnId="{2FFE9A81-BB81-644F-8484-99DB5EAC4F61}">
      <dgm:prSet/>
      <dgm:spPr/>
      <dgm:t>
        <a:bodyPr/>
        <a:lstStyle/>
        <a:p>
          <a:endParaRPr lang="en-US"/>
        </a:p>
      </dgm:t>
    </dgm:pt>
    <dgm:pt modelId="{BEC39107-F1C4-BC43-BF2F-7DBB28429F43}" type="sibTrans" cxnId="{2FFE9A81-BB81-644F-8484-99DB5EAC4F61}">
      <dgm:prSet/>
      <dgm:spPr/>
      <dgm:t>
        <a:bodyPr/>
        <a:lstStyle/>
        <a:p>
          <a:endParaRPr lang="en-US"/>
        </a:p>
      </dgm:t>
    </dgm:pt>
    <dgm:pt modelId="{360C868D-4F5A-3F41-A9B4-0B24327B519E}" type="pres">
      <dgm:prSet presAssocID="{DFA9992F-B317-1047-8425-DF30B5F7DA1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DD1BE4-B87D-6446-8F53-B6B24DE2AA35}" type="pres">
      <dgm:prSet presAssocID="{DFA9992F-B317-1047-8425-DF30B5F7DA1C}" presName="dummyMaxCanvas" presStyleCnt="0">
        <dgm:presLayoutVars/>
      </dgm:prSet>
      <dgm:spPr/>
    </dgm:pt>
    <dgm:pt modelId="{3EB61C75-7B7C-664C-9C1F-BB0B950B2FEB}" type="pres">
      <dgm:prSet presAssocID="{DFA9992F-B317-1047-8425-DF30B5F7DA1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EDFBF-9EBB-1849-BB99-D32152B3DB4E}" type="pres">
      <dgm:prSet presAssocID="{DFA9992F-B317-1047-8425-DF30B5F7DA1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9EFD8-EBBB-D340-B285-C74D2A605C7B}" type="pres">
      <dgm:prSet presAssocID="{DFA9992F-B317-1047-8425-DF30B5F7DA1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DA902-1FD7-8145-8C89-470105083C30}" type="pres">
      <dgm:prSet presAssocID="{DFA9992F-B317-1047-8425-DF30B5F7DA1C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B82EF0-B466-6548-A932-9192B48B80DD}" type="pres">
      <dgm:prSet presAssocID="{DFA9992F-B317-1047-8425-DF30B5F7DA1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E7706-C02E-FC45-8374-D1E0C57C323D}" type="pres">
      <dgm:prSet presAssocID="{DFA9992F-B317-1047-8425-DF30B5F7DA1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90DF6-FC87-AD47-BE43-181990A3774A}" type="pres">
      <dgm:prSet presAssocID="{DFA9992F-B317-1047-8425-DF30B5F7DA1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DFF92-B2C0-3F4D-AEE4-1D68179B10C6}" type="pres">
      <dgm:prSet presAssocID="{DFA9992F-B317-1047-8425-DF30B5F7DA1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F2213-7D4F-E742-A398-E2E1FBF0F6E5}" type="pres">
      <dgm:prSet presAssocID="{DFA9992F-B317-1047-8425-DF30B5F7DA1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361C5-C727-C348-AE94-28C64260484F}" type="pres">
      <dgm:prSet presAssocID="{DFA9992F-B317-1047-8425-DF30B5F7DA1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E9EBC-0E76-DB4F-8D68-58302DD4F2B9}" type="pres">
      <dgm:prSet presAssocID="{DFA9992F-B317-1047-8425-DF30B5F7DA1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6341E2-6876-4A66-8F37-022764E4358B}" type="presOf" srcId="{725985D4-D357-9D4A-90AB-FDC18DEAC372}" destId="{3BB82EF0-B466-6548-A932-9192B48B80DD}" srcOrd="0" destOrd="0" presId="urn:microsoft.com/office/officeart/2005/8/layout/vProcess5"/>
    <dgm:cxn modelId="{38B2DE3B-3B1B-4053-AF2F-6C9DC5E2E7D7}" type="presOf" srcId="{79A5C430-6757-404F-B659-7C188651C24B}" destId="{3EB61C75-7B7C-664C-9C1F-BB0B950B2FEB}" srcOrd="0" destOrd="0" presId="urn:microsoft.com/office/officeart/2005/8/layout/vProcess5"/>
    <dgm:cxn modelId="{2C921958-AA10-41EA-9D1A-9C5D47A2E96C}" type="presOf" srcId="{B0DADDD9-C4AD-A34F-9A62-6E533F9371CE}" destId="{760361C5-C727-C348-AE94-28C64260484F}" srcOrd="1" destOrd="0" presId="urn:microsoft.com/office/officeart/2005/8/layout/vProcess5"/>
    <dgm:cxn modelId="{7DF25A62-CA0E-984C-A2D0-1D43E0787A34}" srcId="{DFA9992F-B317-1047-8425-DF30B5F7DA1C}" destId="{DBF64F68-AA17-6646-ADF4-2F155ED327AA}" srcOrd="1" destOrd="0" parTransId="{31281B86-38ED-2742-98FD-AF06FB4EBB83}" sibTransId="{84A320B0-800F-6440-9BCC-ECC26EFA9EA9}"/>
    <dgm:cxn modelId="{33E03A4A-BE28-4A07-A622-E631FAAD691D}" type="presOf" srcId="{DFA9992F-B317-1047-8425-DF30B5F7DA1C}" destId="{360C868D-4F5A-3F41-A9B4-0B24327B519E}" srcOrd="0" destOrd="0" presId="urn:microsoft.com/office/officeart/2005/8/layout/vProcess5"/>
    <dgm:cxn modelId="{CB7027F1-65B1-4CF6-AAF2-199F901F3D4E}" type="presOf" srcId="{84A320B0-800F-6440-9BCC-ECC26EFA9EA9}" destId="{71CE7706-C02E-FC45-8374-D1E0C57C323D}" srcOrd="0" destOrd="0" presId="urn:microsoft.com/office/officeart/2005/8/layout/vProcess5"/>
    <dgm:cxn modelId="{E6EE7599-30C2-B149-B34F-FA48B6BA4A17}" srcId="{DFA9992F-B317-1047-8425-DF30B5F7DA1C}" destId="{B0DADDD9-C4AD-A34F-9A62-6E533F9371CE}" srcOrd="2" destOrd="0" parTransId="{09D36841-7A15-C24B-8F67-F8B905C613A7}" sibTransId="{4A6ED81B-4506-D44E-A731-3246882CA966}"/>
    <dgm:cxn modelId="{3591E89C-11C2-48BB-99DD-0F31D8F638F2}" type="presOf" srcId="{DBF64F68-AA17-6646-ADF4-2F155ED327AA}" destId="{101EDFBF-9EBB-1849-BB99-D32152B3DB4E}" srcOrd="0" destOrd="0" presId="urn:microsoft.com/office/officeart/2005/8/layout/vProcess5"/>
    <dgm:cxn modelId="{C9C51E2C-DE9A-1549-9508-9BFA7E68FC64}" srcId="{DFA9992F-B317-1047-8425-DF30B5F7DA1C}" destId="{79A5C430-6757-404F-B659-7C188651C24B}" srcOrd="0" destOrd="0" parTransId="{F48113F6-F10B-5945-9F4C-2376E8D1F9B3}" sibTransId="{725985D4-D357-9D4A-90AB-FDC18DEAC372}"/>
    <dgm:cxn modelId="{956CC468-9CAE-4A39-BCE1-DDA30E2879CD}" type="presOf" srcId="{005C22C5-D9EA-314F-891E-8F4B8B1F3A6D}" destId="{36DDA902-1FD7-8145-8C89-470105083C30}" srcOrd="0" destOrd="0" presId="urn:microsoft.com/office/officeart/2005/8/layout/vProcess5"/>
    <dgm:cxn modelId="{AEFC6309-6E78-4D8A-A49A-371DE517995D}" type="presOf" srcId="{79A5C430-6757-404F-B659-7C188651C24B}" destId="{C62DFF92-B2C0-3F4D-AEE4-1D68179B10C6}" srcOrd="1" destOrd="0" presId="urn:microsoft.com/office/officeart/2005/8/layout/vProcess5"/>
    <dgm:cxn modelId="{2FFE9A81-BB81-644F-8484-99DB5EAC4F61}" srcId="{DFA9992F-B317-1047-8425-DF30B5F7DA1C}" destId="{005C22C5-D9EA-314F-891E-8F4B8B1F3A6D}" srcOrd="3" destOrd="0" parTransId="{BA1F9C30-A6F9-BE4B-A85F-8B0C6DBA7997}" sibTransId="{BEC39107-F1C4-BC43-BF2F-7DBB28429F43}"/>
    <dgm:cxn modelId="{3003CB50-7D44-4875-83A6-5E9CFF5FBE57}" type="presOf" srcId="{4A6ED81B-4506-D44E-A731-3246882CA966}" destId="{C3490DF6-FC87-AD47-BE43-181990A3774A}" srcOrd="0" destOrd="0" presId="urn:microsoft.com/office/officeart/2005/8/layout/vProcess5"/>
    <dgm:cxn modelId="{FFD1C9DF-9EDC-4D00-B75D-7B70081020AF}" type="presOf" srcId="{B0DADDD9-C4AD-A34F-9A62-6E533F9371CE}" destId="{47D9EFD8-EBBB-D340-B285-C74D2A605C7B}" srcOrd="0" destOrd="0" presId="urn:microsoft.com/office/officeart/2005/8/layout/vProcess5"/>
    <dgm:cxn modelId="{51135B13-087B-4B90-8AFB-7099BF9BC349}" type="presOf" srcId="{DBF64F68-AA17-6646-ADF4-2F155ED327AA}" destId="{21EF2213-7D4F-E742-A398-E2E1FBF0F6E5}" srcOrd="1" destOrd="0" presId="urn:microsoft.com/office/officeart/2005/8/layout/vProcess5"/>
    <dgm:cxn modelId="{B0915CC2-FC99-436F-91B6-ABB4496B2A21}" type="presOf" srcId="{005C22C5-D9EA-314F-891E-8F4B8B1F3A6D}" destId="{2B7E9EBC-0E76-DB4F-8D68-58302DD4F2B9}" srcOrd="1" destOrd="0" presId="urn:microsoft.com/office/officeart/2005/8/layout/vProcess5"/>
    <dgm:cxn modelId="{2D84B523-EA22-4F73-8646-CEFFBBD48DDA}" type="presParOf" srcId="{360C868D-4F5A-3F41-A9B4-0B24327B519E}" destId="{45DD1BE4-B87D-6446-8F53-B6B24DE2AA35}" srcOrd="0" destOrd="0" presId="urn:microsoft.com/office/officeart/2005/8/layout/vProcess5"/>
    <dgm:cxn modelId="{55FAD978-6641-44FE-820C-32E9C29032D5}" type="presParOf" srcId="{360C868D-4F5A-3F41-A9B4-0B24327B519E}" destId="{3EB61C75-7B7C-664C-9C1F-BB0B950B2FEB}" srcOrd="1" destOrd="0" presId="urn:microsoft.com/office/officeart/2005/8/layout/vProcess5"/>
    <dgm:cxn modelId="{14328013-A335-42AC-BF9A-69B982459CE9}" type="presParOf" srcId="{360C868D-4F5A-3F41-A9B4-0B24327B519E}" destId="{101EDFBF-9EBB-1849-BB99-D32152B3DB4E}" srcOrd="2" destOrd="0" presId="urn:microsoft.com/office/officeart/2005/8/layout/vProcess5"/>
    <dgm:cxn modelId="{65273ECB-A1B5-4306-A437-FF79FB1649E9}" type="presParOf" srcId="{360C868D-4F5A-3F41-A9B4-0B24327B519E}" destId="{47D9EFD8-EBBB-D340-B285-C74D2A605C7B}" srcOrd="3" destOrd="0" presId="urn:microsoft.com/office/officeart/2005/8/layout/vProcess5"/>
    <dgm:cxn modelId="{E9155D16-F498-4F9D-A732-22F110DDB295}" type="presParOf" srcId="{360C868D-4F5A-3F41-A9B4-0B24327B519E}" destId="{36DDA902-1FD7-8145-8C89-470105083C30}" srcOrd="4" destOrd="0" presId="urn:microsoft.com/office/officeart/2005/8/layout/vProcess5"/>
    <dgm:cxn modelId="{97176B54-4CC0-4C6C-8CF7-C3DF0DFF2779}" type="presParOf" srcId="{360C868D-4F5A-3F41-A9B4-0B24327B519E}" destId="{3BB82EF0-B466-6548-A932-9192B48B80DD}" srcOrd="5" destOrd="0" presId="urn:microsoft.com/office/officeart/2005/8/layout/vProcess5"/>
    <dgm:cxn modelId="{564478FE-4C70-4AAD-BA8D-2211F221685A}" type="presParOf" srcId="{360C868D-4F5A-3F41-A9B4-0B24327B519E}" destId="{71CE7706-C02E-FC45-8374-D1E0C57C323D}" srcOrd="6" destOrd="0" presId="urn:microsoft.com/office/officeart/2005/8/layout/vProcess5"/>
    <dgm:cxn modelId="{523CAE5F-8EB0-4137-9D47-D6F85D8F2163}" type="presParOf" srcId="{360C868D-4F5A-3F41-A9B4-0B24327B519E}" destId="{C3490DF6-FC87-AD47-BE43-181990A3774A}" srcOrd="7" destOrd="0" presId="urn:microsoft.com/office/officeart/2005/8/layout/vProcess5"/>
    <dgm:cxn modelId="{1A3F335D-D64B-4FC8-B438-A89FEB477185}" type="presParOf" srcId="{360C868D-4F5A-3F41-A9B4-0B24327B519E}" destId="{C62DFF92-B2C0-3F4D-AEE4-1D68179B10C6}" srcOrd="8" destOrd="0" presId="urn:microsoft.com/office/officeart/2005/8/layout/vProcess5"/>
    <dgm:cxn modelId="{885E6B7B-ECDD-45BB-8308-C84FA4A52A5C}" type="presParOf" srcId="{360C868D-4F5A-3F41-A9B4-0B24327B519E}" destId="{21EF2213-7D4F-E742-A398-E2E1FBF0F6E5}" srcOrd="9" destOrd="0" presId="urn:microsoft.com/office/officeart/2005/8/layout/vProcess5"/>
    <dgm:cxn modelId="{114D5E1C-CD00-48BF-A906-E25852B7BC50}" type="presParOf" srcId="{360C868D-4F5A-3F41-A9B4-0B24327B519E}" destId="{760361C5-C727-C348-AE94-28C64260484F}" srcOrd="10" destOrd="0" presId="urn:microsoft.com/office/officeart/2005/8/layout/vProcess5"/>
    <dgm:cxn modelId="{FCE06477-E7E3-42F4-B47C-3E9F9BEA4C5C}" type="presParOf" srcId="{360C868D-4F5A-3F41-A9B4-0B24327B519E}" destId="{2B7E9EBC-0E76-DB4F-8D68-58302DD4F2B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61C75-7B7C-664C-9C1F-BB0B950B2FEB}">
      <dsp:nvSpPr>
        <dsp:cNvPr id="0" name=""/>
        <dsp:cNvSpPr/>
      </dsp:nvSpPr>
      <dsp:spPr>
        <a:xfrm>
          <a:off x="0" y="0"/>
          <a:ext cx="5120640" cy="922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Record non-deterministic events (</a:t>
          </a:r>
          <a:r>
            <a:rPr lang="en-US" sz="2400" kern="1200" dirty="0" err="1" smtClean="0"/>
            <a:t>syscalls</a:t>
          </a:r>
          <a:r>
            <a:rPr lang="en-US" sz="2400" kern="1200" dirty="0" smtClean="0"/>
            <a:t>, signals, etc)</a:t>
          </a:r>
          <a:endParaRPr lang="en-US" sz="2400" kern="1200" dirty="0"/>
        </a:p>
      </dsp:txBody>
      <dsp:txXfrm>
        <a:off x="27005" y="27005"/>
        <a:ext cx="4047797" cy="868010"/>
      </dsp:txXfrm>
    </dsp:sp>
    <dsp:sp modelId="{101EDFBF-9EBB-1849-BB99-D32152B3DB4E}">
      <dsp:nvSpPr>
        <dsp:cNvPr id="0" name=""/>
        <dsp:cNvSpPr/>
      </dsp:nvSpPr>
      <dsp:spPr>
        <a:xfrm>
          <a:off x="428853" y="1089660"/>
          <a:ext cx="5120640" cy="922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Encode &amp; compress</a:t>
          </a:r>
          <a:endParaRPr lang="en-US" sz="2400" kern="1200" dirty="0"/>
        </a:p>
      </dsp:txBody>
      <dsp:txXfrm>
        <a:off x="455858" y="1116665"/>
        <a:ext cx="4038463" cy="868010"/>
      </dsp:txXfrm>
    </dsp:sp>
    <dsp:sp modelId="{47D9EFD8-EBBB-D340-B285-C74D2A605C7B}">
      <dsp:nvSpPr>
        <dsp:cNvPr id="0" name=""/>
        <dsp:cNvSpPr/>
      </dsp:nvSpPr>
      <dsp:spPr>
        <a:xfrm>
          <a:off x="851306" y="2179320"/>
          <a:ext cx="5120640" cy="922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Store securely</a:t>
          </a:r>
          <a:endParaRPr lang="en-US" sz="2400" kern="1200" dirty="0"/>
        </a:p>
      </dsp:txBody>
      <dsp:txXfrm>
        <a:off x="878311" y="2206325"/>
        <a:ext cx="4044864" cy="868010"/>
      </dsp:txXfrm>
    </dsp:sp>
    <dsp:sp modelId="{36DDA902-1FD7-8145-8C89-470105083C30}">
      <dsp:nvSpPr>
        <dsp:cNvPr id="0" name=""/>
        <dsp:cNvSpPr/>
      </dsp:nvSpPr>
      <dsp:spPr>
        <a:xfrm>
          <a:off x="1280160" y="3268980"/>
          <a:ext cx="5120640" cy="922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Transmit to server</a:t>
          </a:r>
          <a:endParaRPr lang="en-US" sz="2400" kern="1200" dirty="0"/>
        </a:p>
      </dsp:txBody>
      <dsp:txXfrm>
        <a:off x="1307165" y="3295985"/>
        <a:ext cx="4038463" cy="868010"/>
      </dsp:txXfrm>
    </dsp:sp>
    <dsp:sp modelId="{3BB82EF0-B466-6548-A932-9192B48B80DD}">
      <dsp:nvSpPr>
        <dsp:cNvPr id="0" name=""/>
        <dsp:cNvSpPr/>
      </dsp:nvSpPr>
      <dsp:spPr>
        <a:xfrm>
          <a:off x="4521327" y="706183"/>
          <a:ext cx="599313" cy="59931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4656172" y="706183"/>
        <a:ext cx="329623" cy="450983"/>
      </dsp:txXfrm>
    </dsp:sp>
    <dsp:sp modelId="{71CE7706-C02E-FC45-8374-D1E0C57C323D}">
      <dsp:nvSpPr>
        <dsp:cNvPr id="0" name=""/>
        <dsp:cNvSpPr/>
      </dsp:nvSpPr>
      <dsp:spPr>
        <a:xfrm>
          <a:off x="4950180" y="1795843"/>
          <a:ext cx="599313" cy="59931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5085025" y="1795843"/>
        <a:ext cx="329623" cy="450983"/>
      </dsp:txXfrm>
    </dsp:sp>
    <dsp:sp modelId="{C3490DF6-FC87-AD47-BE43-181990A3774A}">
      <dsp:nvSpPr>
        <dsp:cNvPr id="0" name=""/>
        <dsp:cNvSpPr/>
      </dsp:nvSpPr>
      <dsp:spPr>
        <a:xfrm>
          <a:off x="5372633" y="2885503"/>
          <a:ext cx="599313" cy="59931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5507478" y="2885503"/>
        <a:ext cx="329623" cy="4509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61C75-7B7C-664C-9C1F-BB0B950B2FEB}">
      <dsp:nvSpPr>
        <dsp:cNvPr id="0" name=""/>
        <dsp:cNvSpPr/>
      </dsp:nvSpPr>
      <dsp:spPr>
        <a:xfrm>
          <a:off x="0" y="0"/>
          <a:ext cx="5120640" cy="922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Record non-deterministic events (</a:t>
          </a:r>
          <a:r>
            <a:rPr lang="en-US" sz="2400" kern="1200" dirty="0" err="1" smtClean="0"/>
            <a:t>syscalls</a:t>
          </a:r>
          <a:r>
            <a:rPr lang="en-US" sz="2400" kern="1200" dirty="0" smtClean="0"/>
            <a:t>, signals, etc)</a:t>
          </a:r>
          <a:endParaRPr lang="en-US" sz="2400" kern="1200" dirty="0"/>
        </a:p>
      </dsp:txBody>
      <dsp:txXfrm>
        <a:off x="27005" y="27005"/>
        <a:ext cx="4047797" cy="868010"/>
      </dsp:txXfrm>
    </dsp:sp>
    <dsp:sp modelId="{101EDFBF-9EBB-1849-BB99-D32152B3DB4E}">
      <dsp:nvSpPr>
        <dsp:cNvPr id="0" name=""/>
        <dsp:cNvSpPr/>
      </dsp:nvSpPr>
      <dsp:spPr>
        <a:xfrm>
          <a:off x="428853" y="1089660"/>
          <a:ext cx="5120640" cy="922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Encode &amp; compress</a:t>
          </a:r>
          <a:endParaRPr lang="en-US" sz="2400" kern="1200" dirty="0"/>
        </a:p>
      </dsp:txBody>
      <dsp:txXfrm>
        <a:off x="455858" y="1116665"/>
        <a:ext cx="4038463" cy="868010"/>
      </dsp:txXfrm>
    </dsp:sp>
    <dsp:sp modelId="{47D9EFD8-EBBB-D340-B285-C74D2A605C7B}">
      <dsp:nvSpPr>
        <dsp:cNvPr id="0" name=""/>
        <dsp:cNvSpPr/>
      </dsp:nvSpPr>
      <dsp:spPr>
        <a:xfrm>
          <a:off x="851306" y="2179320"/>
          <a:ext cx="5120640" cy="922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Store securely</a:t>
          </a:r>
          <a:endParaRPr lang="en-US" sz="2400" kern="1200" dirty="0"/>
        </a:p>
      </dsp:txBody>
      <dsp:txXfrm>
        <a:off x="878311" y="2206325"/>
        <a:ext cx="4044864" cy="868010"/>
      </dsp:txXfrm>
    </dsp:sp>
    <dsp:sp modelId="{36DDA902-1FD7-8145-8C89-470105083C30}">
      <dsp:nvSpPr>
        <dsp:cNvPr id="0" name=""/>
        <dsp:cNvSpPr/>
      </dsp:nvSpPr>
      <dsp:spPr>
        <a:xfrm>
          <a:off x="1280160" y="3268980"/>
          <a:ext cx="5120640" cy="922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Transmit to server</a:t>
          </a:r>
          <a:endParaRPr lang="en-US" sz="2400" kern="1200" dirty="0"/>
        </a:p>
      </dsp:txBody>
      <dsp:txXfrm>
        <a:off x="1307165" y="3295985"/>
        <a:ext cx="4038463" cy="868010"/>
      </dsp:txXfrm>
    </dsp:sp>
    <dsp:sp modelId="{3BB82EF0-B466-6548-A932-9192B48B80DD}">
      <dsp:nvSpPr>
        <dsp:cNvPr id="0" name=""/>
        <dsp:cNvSpPr/>
      </dsp:nvSpPr>
      <dsp:spPr>
        <a:xfrm>
          <a:off x="4521327" y="706183"/>
          <a:ext cx="599313" cy="59931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4656172" y="706183"/>
        <a:ext cx="329623" cy="450983"/>
      </dsp:txXfrm>
    </dsp:sp>
    <dsp:sp modelId="{71CE7706-C02E-FC45-8374-D1E0C57C323D}">
      <dsp:nvSpPr>
        <dsp:cNvPr id="0" name=""/>
        <dsp:cNvSpPr/>
      </dsp:nvSpPr>
      <dsp:spPr>
        <a:xfrm>
          <a:off x="4950180" y="1795843"/>
          <a:ext cx="599313" cy="59931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5085025" y="1795843"/>
        <a:ext cx="329623" cy="450983"/>
      </dsp:txXfrm>
    </dsp:sp>
    <dsp:sp modelId="{C3490DF6-FC87-AD47-BE43-181990A3774A}">
      <dsp:nvSpPr>
        <dsp:cNvPr id="0" name=""/>
        <dsp:cNvSpPr/>
      </dsp:nvSpPr>
      <dsp:spPr>
        <a:xfrm>
          <a:off x="5372633" y="2885503"/>
          <a:ext cx="599313" cy="59931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5507478" y="2885503"/>
        <a:ext cx="329623" cy="450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02849-5B8B-454C-96D3-4FF1712BD35E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2B0B5-499F-B14A-9C7D-CD061F08AD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962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DEF28-6CE7-9649-916D-A1E800E8B92D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4DC4C-8DF0-E746-B012-32FB40317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573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4DC4C-8DF0-E746-B012-32FB4031703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5597A-7733-43AF-8EAC-F1E9742C1F26}" type="slidenum">
              <a:rPr lang="en-GB" smtClean="0"/>
              <a:pPr/>
              <a:t>54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4DC4C-8DF0-E746-B012-32FB4031703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48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DMA can write arbitrary locations</a:t>
            </a:r>
            <a:r>
              <a:rPr lang="en-US" baseline="0" dirty="0" smtClean="0"/>
              <a:t> in the host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4DC4C-8DF0-E746-B012-32FB4031703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6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4DC4C-8DF0-E746-B012-32FB4031703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02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Heterogeneous</a:t>
            </a:r>
            <a:r>
              <a:rPr lang="en-US" baseline="0" dirty="0" smtClean="0"/>
              <a:t> replay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4DC4C-8DF0-E746-B012-32FB4031703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81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5597A-7733-43AF-8EAC-F1E9742C1F26}" type="slidenum">
              <a:rPr lang="en-GB" smtClean="0"/>
              <a:pPr/>
              <a:t>43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5597A-7733-43AF-8EAC-F1E9742C1F26}" type="slidenum">
              <a:rPr lang="en-GB" smtClean="0"/>
              <a:pPr/>
              <a:t>44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</a:t>
            </a:r>
            <a:r>
              <a:rPr lang="en-US" baseline="0" dirty="0" smtClean="0"/>
              <a:t> say we do deterministic scheduling.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5597A-7733-43AF-8EAC-F1E9742C1F26}" type="slidenum">
              <a:rPr lang="en-GB" smtClean="0"/>
              <a:pPr/>
              <a:t>52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5597A-7733-43AF-8EAC-F1E9742C1F26}" type="slidenum">
              <a:rPr lang="en-GB" smtClean="0"/>
              <a:pPr/>
              <a:t>53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066800"/>
            <a:ext cx="7467600" cy="1924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74B73-F8DA-D642-A741-58773F4CF1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4533900" y="-1133475"/>
            <a:ext cx="76200" cy="9144000"/>
          </a:xfrm>
          <a:prstGeom prst="rect">
            <a:avLst/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" name="Picture 6" descr="Stevens-Official-Color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8532" y="1"/>
            <a:ext cx="236306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 userDrawn="1"/>
        </p:nvSpPr>
        <p:spPr bwMode="auto">
          <a:xfrm rot="5400000">
            <a:off x="4495800" y="-1171574"/>
            <a:ext cx="152400" cy="9144000"/>
          </a:xfrm>
          <a:prstGeom prst="rect">
            <a:avLst/>
          </a:prstGeom>
          <a:gradFill rotWithShape="1">
            <a:gsLst>
              <a:gs pos="0">
                <a:srgbClr val="3C0000"/>
              </a:gs>
              <a:gs pos="100000">
                <a:srgbClr val="8C2633"/>
              </a:gs>
            </a:gsLst>
            <a:lin ang="189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74B73-F8DA-D642-A741-58773F4CF1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 rot="5400000">
            <a:off x="4495800" y="-3314699"/>
            <a:ext cx="152400" cy="9144000"/>
          </a:xfrm>
          <a:prstGeom prst="rect">
            <a:avLst/>
          </a:prstGeom>
          <a:gradFill rotWithShape="1">
            <a:gsLst>
              <a:gs pos="0">
                <a:srgbClr val="3C0000"/>
              </a:gs>
              <a:gs pos="100000">
                <a:srgbClr val="8C2633"/>
              </a:gs>
            </a:gsLst>
            <a:lin ang="189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0" name="Picture 9" descr="Stevens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800" y="6310312"/>
            <a:ext cx="457200" cy="433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73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715000" cy="5973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74B73-F8DA-D642-A741-58773F4CF1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tevens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800" y="6310312"/>
            <a:ext cx="457200" cy="433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74B73-F8DA-D642-A741-58773F4CF1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Stevens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800" y="6310312"/>
            <a:ext cx="457200" cy="433388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 userDrawn="1"/>
        </p:nvSpPr>
        <p:spPr bwMode="auto">
          <a:xfrm rot="5400000">
            <a:off x="4495800" y="-3314699"/>
            <a:ext cx="152400" cy="9144000"/>
          </a:xfrm>
          <a:prstGeom prst="rect">
            <a:avLst/>
          </a:prstGeom>
          <a:gradFill rotWithShape="1">
            <a:gsLst>
              <a:gs pos="0">
                <a:srgbClr val="3C0000"/>
              </a:gs>
              <a:gs pos="100000">
                <a:srgbClr val="8C2633"/>
              </a:gs>
            </a:gsLst>
            <a:lin ang="189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4090987"/>
            <a:ext cx="7580313" cy="17764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2362200"/>
            <a:ext cx="75803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74B73-F8DA-D642-A741-58773F4CF1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6" descr="Stevens-Official-Color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8532" y="1"/>
            <a:ext cx="236306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 rot="5400000">
            <a:off x="4495800" y="-600074"/>
            <a:ext cx="152400" cy="9144000"/>
          </a:xfrm>
          <a:prstGeom prst="rect">
            <a:avLst/>
          </a:prstGeom>
          <a:gradFill rotWithShape="1">
            <a:gsLst>
              <a:gs pos="0">
                <a:srgbClr val="3C0000"/>
              </a:gs>
              <a:gs pos="100000">
                <a:srgbClr val="8C2633"/>
              </a:gs>
            </a:gsLst>
            <a:lin ang="189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71600"/>
            <a:ext cx="384048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371600"/>
            <a:ext cx="384048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74B73-F8DA-D642-A741-58773F4CF1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 rot="5400000">
            <a:off x="4495800" y="-3314699"/>
            <a:ext cx="152400" cy="9144000"/>
          </a:xfrm>
          <a:prstGeom prst="rect">
            <a:avLst/>
          </a:prstGeom>
          <a:gradFill rotWithShape="1">
            <a:gsLst>
              <a:gs pos="0">
                <a:srgbClr val="3C0000"/>
              </a:gs>
              <a:gs pos="100000">
                <a:srgbClr val="8C2633"/>
              </a:gs>
            </a:gsLst>
            <a:lin ang="189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1" name="Picture 10" descr="Stevens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800" y="6310312"/>
            <a:ext cx="457200" cy="433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94760" cy="727075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 i="0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354371"/>
            <a:ext cx="3794760" cy="390514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447800"/>
            <a:ext cx="3794760" cy="71596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 i="0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54370"/>
            <a:ext cx="3794760" cy="389402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74B73-F8DA-D642-A741-58773F4CF1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 rot="5400000">
            <a:off x="4495800" y="-3314699"/>
            <a:ext cx="152400" cy="9144000"/>
          </a:xfrm>
          <a:prstGeom prst="rect">
            <a:avLst/>
          </a:prstGeom>
          <a:gradFill rotWithShape="1">
            <a:gsLst>
              <a:gs pos="0">
                <a:srgbClr val="3C0000"/>
              </a:gs>
              <a:gs pos="100000">
                <a:srgbClr val="8C2633"/>
              </a:gs>
            </a:gsLst>
            <a:lin ang="189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4" name="Picture 13" descr="Stevens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800" y="6310312"/>
            <a:ext cx="457200" cy="433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74B73-F8DA-D642-A741-58773F4CF1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 rot="5400000">
            <a:off x="4495800" y="-3314699"/>
            <a:ext cx="152400" cy="9144000"/>
          </a:xfrm>
          <a:prstGeom prst="rect">
            <a:avLst/>
          </a:prstGeom>
          <a:gradFill rotWithShape="1">
            <a:gsLst>
              <a:gs pos="0">
                <a:srgbClr val="3C0000"/>
              </a:gs>
              <a:gs pos="100000">
                <a:srgbClr val="8C2633"/>
              </a:gs>
            </a:gsLst>
            <a:lin ang="189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9" name="Picture 8" descr="Stevens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800" y="6310312"/>
            <a:ext cx="457200" cy="433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74B73-F8DA-D642-A741-58773F4CF1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Stevens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800" y="6310312"/>
            <a:ext cx="457200" cy="433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913" y="273050"/>
            <a:ext cx="283868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73050"/>
            <a:ext cx="4953000" cy="5975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913" y="1435100"/>
            <a:ext cx="2838687" cy="4813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74B73-F8DA-D642-A741-58773F4CF1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evens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800" y="6310312"/>
            <a:ext cx="457200" cy="433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74B73-F8DA-D642-A741-58773F4CF1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evens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800" y="6310312"/>
            <a:ext cx="457200" cy="433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52451" y="133679"/>
            <a:ext cx="8134346" cy="100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2450" y="1371600"/>
            <a:ext cx="813434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2451" y="6356350"/>
            <a:ext cx="1676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63712" y="6369050"/>
            <a:ext cx="2275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56350"/>
            <a:ext cx="1676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7774B73-F8DA-D642-A741-58773F4CF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i="0" kern="1200">
          <a:solidFill>
            <a:schemeClr val="tx1"/>
          </a:solidFill>
          <a:latin typeface="Chalkboard"/>
          <a:ea typeface="+mj-ea"/>
          <a:cs typeface="Chalkboard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0" i="0" kern="1200">
          <a:solidFill>
            <a:schemeClr val="tx1"/>
          </a:solidFill>
          <a:latin typeface="+mn-lt"/>
          <a:ea typeface="+mn-ea"/>
          <a:cs typeface="Avenir Medium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0" i="0" kern="1200">
          <a:solidFill>
            <a:schemeClr val="tx1"/>
          </a:solidFill>
          <a:latin typeface="+mn-lt"/>
          <a:ea typeface="+mn-ea"/>
          <a:cs typeface="Avenir Medium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Avenir Medium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0" i="0" kern="1200">
          <a:solidFill>
            <a:schemeClr val="tx1"/>
          </a:solidFill>
          <a:latin typeface="+mn-lt"/>
          <a:ea typeface="+mn-ea"/>
          <a:cs typeface="Avenir Medium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0" i="0" kern="1200">
          <a:solidFill>
            <a:schemeClr val="tx1"/>
          </a:solidFill>
          <a:latin typeface="+mn-lt"/>
          <a:ea typeface="+mn-ea"/>
          <a:cs typeface="Avenir Medium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enix.org/event/usenix05/tech/general/king/king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s.stanford.edu/people/jchow/papers/decoupled-usenix2008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3.pd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5.pd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Auditing Using </a:t>
            </a:r>
            <a:br>
              <a:rPr lang="en-US" dirty="0" smtClean="0"/>
            </a:br>
            <a:r>
              <a:rPr lang="en-US" dirty="0" smtClean="0"/>
              <a:t>Virtual Machines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CS-695 Host Forensics</a:t>
            </a:r>
          </a:p>
          <a:p>
            <a:r>
              <a:rPr lang="en-US" dirty="0" smtClean="0"/>
              <a:t>Georgios Portokalidis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Traveling Virtual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Use a software VM to arbitrarily navigate through a previously recorded execution</a:t>
            </a:r>
          </a:p>
          <a:p>
            <a:endParaRPr lang="en-US" dirty="0"/>
          </a:p>
          <a:p>
            <a:r>
              <a:rPr lang="en-US" sz="2400" dirty="0"/>
              <a:t>Samuel T. King, George W. Dunlap, and Peter M. Chen</a:t>
            </a:r>
            <a:br>
              <a:rPr lang="en-US" sz="2400" dirty="0"/>
            </a:br>
            <a:r>
              <a:rPr lang="en-US" sz="2400" b="1" dirty="0">
                <a:hlinkClick r:id="rId2"/>
              </a:rPr>
              <a:t>Debugging operating systems with time-traveling virtual machines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i="1" dirty="0"/>
              <a:t>USENIX ATC 2005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4B73-F8DA-D642-A741-58773F4CF13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7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1371600"/>
            <a:ext cx="8134346" cy="11620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User-mode Linux </a:t>
            </a:r>
            <a:r>
              <a:rPr lang="en-US" dirty="0" smtClean="0"/>
              <a:t>VM</a:t>
            </a:r>
          </a:p>
          <a:p>
            <a:pPr lvl="1"/>
            <a:r>
              <a:rPr lang="en-US" dirty="0" err="1" smtClean="0"/>
              <a:t>Paravirtualization</a:t>
            </a:r>
            <a:endParaRPr lang="en-US" dirty="0" smtClean="0"/>
          </a:p>
          <a:p>
            <a:pPr lvl="1"/>
            <a:r>
              <a:rPr lang="en-US" dirty="0" smtClean="0"/>
              <a:t>15% - 76% overhead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4B73-F8DA-D642-A741-58773F4CF13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43000" y="4815609"/>
            <a:ext cx="58674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Host operating system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143001" y="3257550"/>
            <a:ext cx="2420711" cy="839788"/>
            <a:chOff x="1143000" y="3181351"/>
            <a:chExt cx="2961703" cy="839788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143000" y="3181351"/>
              <a:ext cx="2961703" cy="838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295400" y="3190876"/>
              <a:ext cx="2516188" cy="830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Guest </a:t>
              </a:r>
            </a:p>
            <a:p>
              <a:r>
                <a:rPr lang="en-US" sz="2400" dirty="0" smtClean="0">
                  <a:solidFill>
                    <a:schemeClr val="bg1"/>
                  </a:solidFill>
                </a:rPr>
                <a:t>operating </a:t>
              </a:r>
              <a:r>
                <a:rPr lang="en-US" sz="2400" dirty="0">
                  <a:solidFill>
                    <a:schemeClr val="bg1"/>
                  </a:solidFill>
                </a:rPr>
                <a:t>system</a:t>
              </a:r>
            </a:p>
          </p:txBody>
        </p:sp>
      </p:grp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143000" y="287655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chemeClr val="bg1"/>
                </a:solidFill>
              </a:rPr>
              <a:t>application</a:t>
            </a:r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1143000" y="4098926"/>
            <a:ext cx="5867400" cy="920080"/>
            <a:chOff x="1392" y="2352"/>
            <a:chExt cx="3696" cy="864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1392" y="2352"/>
              <a:ext cx="3696" cy="86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1488" y="2352"/>
              <a:ext cx="3504" cy="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VM</a:t>
              </a:r>
              <a:r>
                <a:rPr lang="en-US" sz="2400" dirty="0">
                  <a:solidFill>
                    <a:schemeClr val="bg1"/>
                  </a:solidFill>
                </a:rPr>
                <a:t/>
              </a:r>
              <a:br>
                <a:rPr lang="en-US" sz="2400" dirty="0">
                  <a:solidFill>
                    <a:schemeClr val="bg1"/>
                  </a:solidFill>
                </a:rPr>
              </a:br>
              <a:r>
                <a:rPr lang="en-US" sz="2400" dirty="0">
                  <a:solidFill>
                    <a:schemeClr val="bg1"/>
                  </a:solidFill>
                </a:rPr>
                <a:t>[UML: includes host operating system]</a:t>
              </a:r>
            </a:p>
          </p:txBody>
        </p: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362200" y="2870534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791200" y="3403934"/>
            <a:ext cx="1219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chemeClr val="bg1"/>
                </a:solidFill>
              </a:rPr>
              <a:t>kernel</a:t>
            </a:r>
          </a:p>
          <a:p>
            <a:pPr>
              <a:spcBef>
                <a:spcPct val="0"/>
              </a:spcBef>
            </a:pPr>
            <a:r>
              <a:rPr lang="en-US" sz="1800">
                <a:solidFill>
                  <a:schemeClr val="bg1"/>
                </a:solidFill>
              </a:rPr>
              <a:t>debugger</a:t>
            </a:r>
          </a:p>
        </p:txBody>
      </p: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3563937" y="4219575"/>
            <a:ext cx="1979613" cy="387350"/>
            <a:chOff x="2986" y="1586"/>
            <a:chExt cx="1247" cy="244"/>
          </a:xfrm>
        </p:grpSpPr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3168" y="1586"/>
              <a:ext cx="1065" cy="192"/>
            </a:xfrm>
            <a:prstGeom prst="rect">
              <a:avLst/>
            </a:prstGeom>
            <a:noFill/>
            <a:ln w="9525" algn="ctr">
              <a:solidFill>
                <a:schemeClr val="bg2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2986" y="1618"/>
              <a:ext cx="117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1" i="1" dirty="0">
                  <a:solidFill>
                    <a:schemeClr val="bg1"/>
                  </a:solidFill>
                </a:rPr>
                <a:t>debugging stub</a:t>
              </a:r>
            </a:p>
          </p:txBody>
        </p:sp>
      </p:grpSp>
      <p:sp>
        <p:nvSpPr>
          <p:cNvPr id="17" name="Arc 13"/>
          <p:cNvSpPr>
            <a:spLocks/>
          </p:cNvSpPr>
          <p:nvPr/>
        </p:nvSpPr>
        <p:spPr bwMode="auto">
          <a:xfrm rot="11175923" flipH="1">
            <a:off x="3193785" y="3716410"/>
            <a:ext cx="3381720" cy="634362"/>
          </a:xfrm>
          <a:custGeom>
            <a:avLst/>
            <a:gdLst>
              <a:gd name="G0" fmla="+- 0 0 0"/>
              <a:gd name="G1" fmla="+- 21588 0 0"/>
              <a:gd name="G2" fmla="+- 21600 0 0"/>
              <a:gd name="T0" fmla="*/ 727 w 20823"/>
              <a:gd name="T1" fmla="*/ 0 h 21588"/>
              <a:gd name="T2" fmla="*/ 20823 w 20823"/>
              <a:gd name="T3" fmla="*/ 15845 h 21588"/>
              <a:gd name="T4" fmla="*/ 0 w 20823"/>
              <a:gd name="T5" fmla="*/ 21588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23" h="21588" fill="none" extrusionOk="0">
                <a:moveTo>
                  <a:pt x="726" y="0"/>
                </a:moveTo>
                <a:cubicBezTo>
                  <a:pt x="10170" y="318"/>
                  <a:pt x="18310" y="6736"/>
                  <a:pt x="20822" y="15845"/>
                </a:cubicBezTo>
              </a:path>
              <a:path w="20823" h="21588" stroke="0" extrusionOk="0">
                <a:moveTo>
                  <a:pt x="726" y="0"/>
                </a:moveTo>
                <a:cubicBezTo>
                  <a:pt x="10170" y="318"/>
                  <a:pt x="18310" y="6736"/>
                  <a:pt x="20822" y="15845"/>
                </a:cubicBezTo>
                <a:lnTo>
                  <a:pt x="0" y="21588"/>
                </a:lnTo>
                <a:close/>
              </a:path>
            </a:pathLst>
          </a:custGeom>
          <a:noFill/>
          <a:ln w="38100">
            <a:solidFill>
              <a:schemeClr val="folHlink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7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1371600"/>
            <a:ext cx="8134346" cy="11620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User-mode Linux </a:t>
            </a:r>
            <a:r>
              <a:rPr lang="en-US" dirty="0" smtClean="0"/>
              <a:t>VM</a:t>
            </a:r>
          </a:p>
          <a:p>
            <a:pPr lvl="1"/>
            <a:r>
              <a:rPr lang="en-US" dirty="0" err="1"/>
              <a:t>Paravirtualization</a:t>
            </a:r>
            <a:endParaRPr lang="en-US" dirty="0" smtClean="0"/>
          </a:p>
          <a:p>
            <a:pPr lvl="1"/>
            <a:r>
              <a:rPr lang="en-US" dirty="0" smtClean="0"/>
              <a:t>15% - 76% overhead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4B73-F8DA-D642-A741-58773F4CF13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43000" y="4815609"/>
            <a:ext cx="58674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Host operating system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143001" y="3257550"/>
            <a:ext cx="2420711" cy="839788"/>
            <a:chOff x="1143000" y="3181351"/>
            <a:chExt cx="2961703" cy="839788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143000" y="3181351"/>
              <a:ext cx="2961703" cy="838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295400" y="3190876"/>
              <a:ext cx="2516188" cy="830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Guest </a:t>
              </a:r>
            </a:p>
            <a:p>
              <a:r>
                <a:rPr lang="en-US" sz="2400" dirty="0" smtClean="0">
                  <a:solidFill>
                    <a:schemeClr val="bg1"/>
                  </a:solidFill>
                </a:rPr>
                <a:t>operating </a:t>
              </a:r>
              <a:r>
                <a:rPr lang="en-US" sz="2400" dirty="0">
                  <a:solidFill>
                    <a:schemeClr val="bg1"/>
                  </a:solidFill>
                </a:rPr>
                <a:t>system</a:t>
              </a:r>
            </a:p>
          </p:txBody>
        </p:sp>
      </p:grp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1143000" y="4098926"/>
            <a:ext cx="5867400" cy="920080"/>
            <a:chOff x="1392" y="2352"/>
            <a:chExt cx="3696" cy="864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1392" y="2352"/>
              <a:ext cx="3696" cy="86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1488" y="2352"/>
              <a:ext cx="3504" cy="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VM</a:t>
              </a:r>
              <a:r>
                <a:rPr lang="en-US" sz="2400" dirty="0">
                  <a:solidFill>
                    <a:schemeClr val="bg1"/>
                  </a:solidFill>
                </a:rPr>
                <a:t/>
              </a:r>
              <a:br>
                <a:rPr lang="en-US" sz="2400" dirty="0">
                  <a:solidFill>
                    <a:schemeClr val="bg1"/>
                  </a:solidFill>
                </a:rPr>
              </a:br>
              <a:r>
                <a:rPr lang="en-US" sz="2400" dirty="0">
                  <a:solidFill>
                    <a:schemeClr val="bg1"/>
                  </a:solidFill>
                </a:rPr>
                <a:t>[UML: includes host operating system]</a:t>
              </a:r>
            </a:p>
          </p:txBody>
        </p: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131294" y="3708734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791200" y="3403934"/>
            <a:ext cx="1219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chemeClr val="bg1"/>
                </a:solidFill>
              </a:rPr>
              <a:t>kernel</a:t>
            </a:r>
          </a:p>
          <a:p>
            <a:pPr>
              <a:spcBef>
                <a:spcPct val="0"/>
              </a:spcBef>
            </a:pPr>
            <a:r>
              <a:rPr lang="en-US" sz="1800">
                <a:solidFill>
                  <a:schemeClr val="bg1"/>
                </a:solidFill>
              </a:rPr>
              <a:t>debugger</a:t>
            </a:r>
          </a:p>
        </p:txBody>
      </p:sp>
      <p:cxnSp>
        <p:nvCxnSpPr>
          <p:cNvPr id="23" name="Curved Connector 22"/>
          <p:cNvCxnSpPr>
            <a:stCxn id="11" idx="2"/>
            <a:endCxn id="10" idx="2"/>
          </p:cNvCxnSpPr>
          <p:nvPr/>
        </p:nvCxnSpPr>
        <p:spPr>
          <a:xfrm rot="5400000" flipH="1" flipV="1">
            <a:off x="3514570" y="2871014"/>
            <a:ext cx="7604" cy="2445043"/>
          </a:xfrm>
          <a:prstGeom prst="curvedConnector3">
            <a:avLst>
              <a:gd name="adj1" fmla="val -4885284"/>
            </a:avLst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154012" y="4104759"/>
            <a:ext cx="922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</a:t>
            </a:r>
            <a:r>
              <a:rPr lang="en-US" dirty="0" err="1" smtClean="0">
                <a:solidFill>
                  <a:schemeClr val="bg1"/>
                </a:solidFill>
              </a:rPr>
              <a:t>trace</a:t>
            </a:r>
            <a:r>
              <a:rPr lang="en-US" dirty="0" smtClean="0">
                <a:solidFill>
                  <a:schemeClr val="bg1"/>
                </a:solidFill>
              </a:rPr>
              <a:t>()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0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and Replaying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1371600"/>
            <a:ext cx="8134346" cy="4876800"/>
          </a:xfrm>
        </p:spPr>
        <p:txBody>
          <a:bodyPr/>
          <a:lstStyle/>
          <a:p>
            <a:r>
              <a:rPr lang="en-US" dirty="0" smtClean="0"/>
              <a:t>Traveling to a past state is not enough</a:t>
            </a:r>
          </a:p>
          <a:p>
            <a:r>
              <a:rPr lang="en-US" dirty="0" smtClean="0"/>
              <a:t>We need to </a:t>
            </a:r>
            <a:r>
              <a:rPr lang="en-US" b="1" dirty="0" smtClean="0"/>
              <a:t>faithfully</a:t>
            </a:r>
            <a:r>
              <a:rPr lang="en-US" dirty="0" smtClean="0"/>
              <a:t> replay execution as it originally happened</a:t>
            </a:r>
          </a:p>
          <a:p>
            <a:pPr lvl="1"/>
            <a:r>
              <a:rPr lang="en-US" dirty="0" smtClean="0"/>
              <a:t>Checkpoint VM state at regular intervals</a:t>
            </a:r>
          </a:p>
          <a:p>
            <a:pPr lvl="1"/>
            <a:r>
              <a:rPr lang="en-US" dirty="0" smtClean="0"/>
              <a:t>Log all sources of non-determinism</a:t>
            </a:r>
          </a:p>
          <a:p>
            <a:pPr lvl="2"/>
            <a:r>
              <a:rPr lang="en-US" dirty="0" smtClean="0"/>
              <a:t>Network inputs, the clock, etc.</a:t>
            </a:r>
          </a:p>
          <a:p>
            <a:pPr lvl="1"/>
            <a:r>
              <a:rPr lang="en-US" dirty="0" smtClean="0"/>
              <a:t>“Regenerate” the data when replaying using logged inputs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4B73-F8DA-D642-A741-58773F4CF13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52513" y="5581650"/>
            <a:ext cx="7038975" cy="4762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These steps are the basis of all log &amp; replay systems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529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Non-deterministic Data in UML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Network, keyboard</a:t>
            </a:r>
          </a:p>
          <a:p>
            <a:pPr lvl="1"/>
            <a:r>
              <a:rPr lang="en-US" dirty="0" smtClean="0"/>
              <a:t>Obtained through system calls</a:t>
            </a:r>
          </a:p>
          <a:p>
            <a:r>
              <a:rPr lang="en-US" dirty="0"/>
              <a:t>R</a:t>
            </a:r>
            <a:r>
              <a:rPr lang="en-US" dirty="0" smtClean="0"/>
              <a:t>eal-time clock</a:t>
            </a:r>
          </a:p>
          <a:p>
            <a:pPr lvl="1"/>
            <a:r>
              <a:rPr lang="en-US" dirty="0" smtClean="0"/>
              <a:t>Obtained through privileged CPU instruction</a:t>
            </a:r>
          </a:p>
          <a:p>
            <a:pPr lvl="1"/>
            <a:r>
              <a:rPr lang="en-US" dirty="0" smtClean="0"/>
              <a:t>Configure to trap to the VM</a:t>
            </a:r>
          </a:p>
          <a:p>
            <a:r>
              <a:rPr lang="en-US" dirty="0" smtClean="0"/>
              <a:t>Virtual interrupts</a:t>
            </a:r>
          </a:p>
          <a:p>
            <a:pPr lvl="1"/>
            <a:r>
              <a:rPr lang="en-US" dirty="0" smtClean="0"/>
              <a:t>Identify instruction running when interrupt is delivered </a:t>
            </a:r>
          </a:p>
          <a:p>
            <a:pPr lvl="1"/>
            <a:r>
              <a:rPr lang="en-US" dirty="0" smtClean="0"/>
              <a:t>Use performance counters to count number of branches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4B73-F8DA-D642-A741-58773F4CF13C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095750" y="3924300"/>
            <a:ext cx="4038600" cy="333375"/>
            <a:chOff x="4095750" y="3924300"/>
            <a:chExt cx="4038600" cy="333375"/>
          </a:xfrm>
        </p:grpSpPr>
        <p:sp>
          <p:nvSpPr>
            <p:cNvPr id="7" name="Rectangle 6"/>
            <p:cNvSpPr/>
            <p:nvPr/>
          </p:nvSpPr>
          <p:spPr>
            <a:xfrm>
              <a:off x="6000750" y="3924300"/>
              <a:ext cx="2133600" cy="3333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Why?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4095750" y="4090987"/>
              <a:ext cx="1905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50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4B73-F8DA-D642-A741-58773F4CF13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2345591"/>
            <a:ext cx="716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George W. Dunlap, Samuel T. King, </a:t>
            </a:r>
            <a:r>
              <a:rPr lang="en-US" sz="2000" dirty="0" err="1"/>
              <a:t>Sukru</a:t>
            </a:r>
            <a:r>
              <a:rPr lang="en-US" sz="2000" dirty="0"/>
              <a:t> </a:t>
            </a:r>
            <a:r>
              <a:rPr lang="en-US" sz="2000" dirty="0" err="1"/>
              <a:t>Cinar</a:t>
            </a:r>
            <a:r>
              <a:rPr lang="en-US" sz="2000" dirty="0"/>
              <a:t>, </a:t>
            </a:r>
            <a:r>
              <a:rPr lang="en-US" sz="2000" dirty="0" err="1"/>
              <a:t>Murtaza</a:t>
            </a:r>
            <a:r>
              <a:rPr lang="en-US" sz="2000" dirty="0"/>
              <a:t> A. </a:t>
            </a:r>
            <a:r>
              <a:rPr lang="en-US" sz="2000" dirty="0" err="1"/>
              <a:t>Basrai</a:t>
            </a:r>
            <a:r>
              <a:rPr lang="en-US" sz="2000" dirty="0"/>
              <a:t>, Peter M. Chen</a:t>
            </a:r>
            <a:endParaRPr lang="en-US" sz="2000" b="1" dirty="0" smtClean="0"/>
          </a:p>
          <a:p>
            <a:r>
              <a:rPr lang="en-US" sz="2000" b="1" dirty="0" err="1" smtClean="0"/>
              <a:t>ReVirt</a:t>
            </a:r>
            <a:r>
              <a:rPr lang="en-US" sz="2000" b="1" dirty="0"/>
              <a:t>: Enabling Intrusion Analysis through</a:t>
            </a:r>
          </a:p>
          <a:p>
            <a:r>
              <a:rPr lang="en-US" sz="2000" b="1" dirty="0"/>
              <a:t>Virtual-Machine Logging and </a:t>
            </a:r>
            <a:r>
              <a:rPr lang="en-US" sz="2000" b="1" dirty="0" smtClean="0"/>
              <a:t>Replay</a:t>
            </a:r>
          </a:p>
          <a:p>
            <a:r>
              <a:rPr lang="en-US" sz="2000" dirty="0" smtClean="0"/>
              <a:t>2002 OSDI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355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Real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1371599"/>
            <a:ext cx="8134346" cy="1743075"/>
          </a:xfrm>
        </p:spPr>
        <p:txBody>
          <a:bodyPr>
            <a:normAutofit/>
          </a:bodyPr>
          <a:lstStyle/>
          <a:p>
            <a:r>
              <a:rPr lang="en-US" dirty="0" smtClean="0"/>
              <a:t>Forward low-level I/O operation to real HW</a:t>
            </a:r>
          </a:p>
          <a:p>
            <a:pPr lvl="1"/>
            <a:r>
              <a:rPr lang="en-US" dirty="0" smtClean="0"/>
              <a:t>Allow debugging of kernel drivers</a:t>
            </a:r>
          </a:p>
          <a:p>
            <a:pPr lvl="1"/>
            <a:r>
              <a:rPr lang="en-US" dirty="0" smtClean="0"/>
              <a:t>Increase performance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4B73-F8DA-D642-A741-58773F4CF13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43000" y="4815609"/>
            <a:ext cx="58674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Host operating system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143001" y="3257550"/>
            <a:ext cx="2420711" cy="839788"/>
            <a:chOff x="1143000" y="3181351"/>
            <a:chExt cx="2961703" cy="839788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143000" y="3181351"/>
              <a:ext cx="2961703" cy="838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295400" y="3190876"/>
              <a:ext cx="2516188" cy="830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Guest </a:t>
              </a:r>
            </a:p>
            <a:p>
              <a:r>
                <a:rPr lang="en-US" sz="2400" dirty="0" smtClean="0">
                  <a:solidFill>
                    <a:schemeClr val="bg1"/>
                  </a:solidFill>
                </a:rPr>
                <a:t>operating </a:t>
              </a:r>
              <a:r>
                <a:rPr lang="en-US" sz="2400" dirty="0">
                  <a:solidFill>
                    <a:schemeClr val="bg1"/>
                  </a:solidFill>
                </a:rPr>
                <a:t>system</a:t>
              </a:r>
            </a:p>
          </p:txBody>
        </p:sp>
      </p:grp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1143000" y="4098926"/>
            <a:ext cx="5867400" cy="920080"/>
            <a:chOff x="1392" y="2352"/>
            <a:chExt cx="3696" cy="864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1392" y="2352"/>
              <a:ext cx="3696" cy="86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1488" y="2352"/>
              <a:ext cx="3504" cy="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VM</a:t>
              </a:r>
              <a:r>
                <a:rPr lang="en-US" sz="2400" dirty="0">
                  <a:solidFill>
                    <a:schemeClr val="bg1"/>
                  </a:solidFill>
                </a:rPr>
                <a:t/>
              </a:r>
              <a:br>
                <a:rPr lang="en-US" sz="2400" dirty="0">
                  <a:solidFill>
                    <a:schemeClr val="bg1"/>
                  </a:solidFill>
                </a:rPr>
              </a:br>
              <a:r>
                <a:rPr lang="en-US" sz="2400" dirty="0">
                  <a:solidFill>
                    <a:schemeClr val="bg1"/>
                  </a:solidFill>
                </a:rPr>
                <a:t>[UML: includes host operating system]</a:t>
              </a:r>
            </a:p>
          </p:txBody>
        </p: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131294" y="3708734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791200" y="3403934"/>
            <a:ext cx="1219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chemeClr val="bg1"/>
                </a:solidFill>
              </a:rPr>
              <a:t>kernel</a:t>
            </a:r>
          </a:p>
          <a:p>
            <a:pPr>
              <a:spcBef>
                <a:spcPct val="0"/>
              </a:spcBef>
            </a:pPr>
            <a:r>
              <a:rPr lang="en-US" sz="1800">
                <a:solidFill>
                  <a:schemeClr val="bg1"/>
                </a:solidFill>
              </a:rPr>
              <a:t>debugger</a:t>
            </a:r>
          </a:p>
        </p:txBody>
      </p:sp>
      <p:sp>
        <p:nvSpPr>
          <p:cNvPr id="8" name="Up-Down Arrow 7"/>
          <p:cNvSpPr/>
          <p:nvPr/>
        </p:nvSpPr>
        <p:spPr>
          <a:xfrm>
            <a:off x="2867025" y="4089734"/>
            <a:ext cx="276225" cy="1549066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2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the Hardware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IN/OUT assembly instructions</a:t>
            </a:r>
          </a:p>
          <a:p>
            <a:pPr lvl="1"/>
            <a:r>
              <a:rPr lang="en-US" dirty="0" smtClean="0"/>
              <a:t>Privileged instructions can be easily intercepted by the VM</a:t>
            </a:r>
          </a:p>
          <a:p>
            <a:r>
              <a:rPr lang="en-US" dirty="0" smtClean="0"/>
              <a:t>Direct Memory Access</a:t>
            </a:r>
          </a:p>
          <a:p>
            <a:pPr lvl="1"/>
            <a:r>
              <a:rPr lang="en-US" dirty="0" smtClean="0"/>
              <a:t>Guest needs to map host memory</a:t>
            </a:r>
          </a:p>
          <a:p>
            <a:pPr lvl="1"/>
            <a:r>
              <a:rPr lang="en-US" dirty="0" err="1" smtClean="0"/>
              <a:t>ReVirt</a:t>
            </a:r>
            <a:r>
              <a:rPr lang="en-US" dirty="0" smtClean="0"/>
              <a:t> needs to log all accesses of such areas from the guest</a:t>
            </a:r>
          </a:p>
          <a:p>
            <a:pPr lvl="2"/>
            <a:r>
              <a:rPr lang="en-US" dirty="0" smtClean="0"/>
              <a:t>Determinism of inputs needs to be preserved</a:t>
            </a:r>
          </a:p>
          <a:p>
            <a:pPr lvl="2"/>
            <a:r>
              <a:rPr lang="en-US" dirty="0" smtClean="0"/>
              <a:t>Memory pages are protected and </a:t>
            </a:r>
            <a:r>
              <a:rPr lang="en-US" dirty="0" smtClean="0"/>
              <a:t>a trap is issued </a:t>
            </a:r>
            <a:r>
              <a:rPr lang="en-US" dirty="0" smtClean="0"/>
              <a:t>for handling guest reads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4B73-F8DA-D642-A741-58773F4CF13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48300" y="2819400"/>
            <a:ext cx="3524250" cy="73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could go wrong?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600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Shared Memory and </a:t>
            </a:r>
            <a:r>
              <a:rPr lang="en-US" dirty="0" smtClean="0"/>
              <a:t>Determinism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4B73-F8DA-D642-A741-58773F4CF13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1991" y="2349795"/>
            <a:ext cx="60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46818" y="2871527"/>
            <a:ext cx="60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81524" y="3762591"/>
            <a:ext cx="60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16230" y="4653655"/>
            <a:ext cx="60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10400" y="1906035"/>
            <a:ext cx="60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00746" y="2867107"/>
            <a:ext cx="67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43332" y="3483565"/>
            <a:ext cx="60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10400" y="4468989"/>
            <a:ext cx="60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593265" y="1570880"/>
            <a:ext cx="0" cy="47527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061637" y="2275366"/>
            <a:ext cx="1063256" cy="2785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880884" y="1679944"/>
            <a:ext cx="731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Guest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612816" y="1665398"/>
            <a:ext cx="614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Host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475474" y="4075445"/>
            <a:ext cx="67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450008" y="3274228"/>
            <a:ext cx="67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93265" y="1570880"/>
            <a:ext cx="4093534" cy="47527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Shared Memory and </a:t>
            </a:r>
            <a:r>
              <a:rPr lang="en-US" dirty="0" smtClean="0"/>
              <a:t>Determinism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4B73-F8DA-D642-A741-58773F4CF13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1991" y="2349795"/>
            <a:ext cx="60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46818" y="2871527"/>
            <a:ext cx="60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81524" y="3762591"/>
            <a:ext cx="60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16230" y="4653655"/>
            <a:ext cx="60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10400" y="1906035"/>
            <a:ext cx="60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00746" y="2867107"/>
            <a:ext cx="67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43332" y="3483565"/>
            <a:ext cx="60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10400" y="4468989"/>
            <a:ext cx="60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593265" y="1570880"/>
            <a:ext cx="0" cy="47527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061637" y="2275366"/>
            <a:ext cx="1063256" cy="2785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880884" y="1679944"/>
            <a:ext cx="731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Guest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612816" y="1665398"/>
            <a:ext cx="614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Host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475474" y="4075445"/>
            <a:ext cx="67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450008" y="3274228"/>
            <a:ext cx="67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write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00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Recap: Volatile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“spoils” easily</a:t>
            </a:r>
          </a:p>
          <a:p>
            <a:pPr lvl="1"/>
            <a:r>
              <a:rPr lang="en-US" dirty="0" smtClean="0"/>
              <a:t>In-memory data are ephemeral by nature</a:t>
            </a:r>
          </a:p>
          <a:p>
            <a:r>
              <a:rPr lang="en-US" dirty="0" smtClean="0"/>
              <a:t>Data trustworthiness</a:t>
            </a:r>
          </a:p>
          <a:p>
            <a:pPr lvl="1"/>
            <a:r>
              <a:rPr lang="en-US" dirty="0" smtClean="0"/>
              <a:t>Compromised systems cannot be trusted</a:t>
            </a:r>
          </a:p>
          <a:p>
            <a:r>
              <a:rPr lang="en-US" dirty="0" smtClean="0"/>
              <a:t>Destructive analysis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Heisenberg Uncertainty Principle of data gathering and system analysis</a:t>
            </a:r>
          </a:p>
          <a:p>
            <a:pPr lvl="2"/>
            <a:r>
              <a:rPr lang="en-US" dirty="0"/>
              <a:t>As you capture data in one part of the computer you are changing data in another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4B73-F8DA-D642-A741-58773F4CF13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9731" y="1570879"/>
            <a:ext cx="4093534" cy="47527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Shared Memory and </a:t>
            </a:r>
            <a:r>
              <a:rPr lang="en-US" dirty="0" smtClean="0"/>
              <a:t>Determinism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4B73-F8DA-D642-A741-58773F4CF13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1991" y="2349795"/>
            <a:ext cx="60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46818" y="2871527"/>
            <a:ext cx="60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81524" y="3762591"/>
            <a:ext cx="60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16230" y="4653655"/>
            <a:ext cx="60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10400" y="1906035"/>
            <a:ext cx="60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00746" y="2867107"/>
            <a:ext cx="67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write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43332" y="3483565"/>
            <a:ext cx="60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10400" y="4468989"/>
            <a:ext cx="60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593265" y="1570880"/>
            <a:ext cx="0" cy="47527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061637" y="2275366"/>
            <a:ext cx="1063256" cy="2785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880884" y="1679944"/>
            <a:ext cx="731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Guest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612816" y="1665398"/>
            <a:ext cx="614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Host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475474" y="4075445"/>
            <a:ext cx="67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write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50008" y="3274228"/>
            <a:ext cx="67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write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Checkpointing</a:t>
            </a:r>
            <a:r>
              <a:rPr lang="en-US" dirty="0" smtClean="0"/>
              <a:t> (the naïve way)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Save all state at a given point of time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Too wasteful!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4B73-F8DA-D642-A741-58773F4CF13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 descr="Anonymous_Hard_Dis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382" y="2599614"/>
            <a:ext cx="892175" cy="892175"/>
          </a:xfrm>
          <a:prstGeom prst="rect">
            <a:avLst/>
          </a:prstGeom>
        </p:spPr>
      </p:pic>
      <p:pic>
        <p:nvPicPr>
          <p:cNvPr id="8" name="Picture 7" descr="stamps_R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49" y="2901465"/>
            <a:ext cx="1153887" cy="288472"/>
          </a:xfrm>
          <a:prstGeom prst="rect">
            <a:avLst/>
          </a:prstGeom>
        </p:spPr>
      </p:pic>
      <p:pic>
        <p:nvPicPr>
          <p:cNvPr id="3074" name="Picture 2" descr="C:\Users\porto\Documents\clipart\collected_clipart\core2extreme_quad_cp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2812534"/>
            <a:ext cx="511174" cy="46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73263" y="2414948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CPU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48049" y="2417928"/>
            <a:ext cx="1004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Memory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890371" y="241494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Disk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33318" y="3307123"/>
            <a:ext cx="102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Registers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584346"/>
              </p:ext>
            </p:extLst>
          </p:nvPr>
        </p:nvGraphicFramePr>
        <p:xfrm>
          <a:off x="3319460" y="3278868"/>
          <a:ext cx="126200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34"/>
                <a:gridCol w="210334"/>
                <a:gridCol w="210334"/>
                <a:gridCol w="210334"/>
                <a:gridCol w="210334"/>
                <a:gridCol w="210334"/>
              </a:tblGrid>
              <a:tr h="1746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589850" y="3676260"/>
            <a:ext cx="721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Pages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170806"/>
              </p:ext>
            </p:extLst>
          </p:nvPr>
        </p:nvGraphicFramePr>
        <p:xfrm>
          <a:off x="5546467" y="3280969"/>
          <a:ext cx="126200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34"/>
                <a:gridCol w="210334"/>
                <a:gridCol w="210334"/>
                <a:gridCol w="208280"/>
                <a:gridCol w="212388"/>
                <a:gridCol w="210334"/>
              </a:tblGrid>
              <a:tr h="1746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704936" y="3676260"/>
            <a:ext cx="77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124200" y="2133600"/>
            <a:ext cx="4838700" cy="199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Log only CPU state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94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721017"/>
              </p:ext>
            </p:extLst>
          </p:nvPr>
        </p:nvGraphicFramePr>
        <p:xfrm>
          <a:off x="6328669" y="2294253"/>
          <a:ext cx="685800" cy="255587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85800"/>
              </a:tblGrid>
              <a:tr h="4259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59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59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59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59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59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815707"/>
              </p:ext>
            </p:extLst>
          </p:nvPr>
        </p:nvGraphicFramePr>
        <p:xfrm>
          <a:off x="5198013" y="2294374"/>
          <a:ext cx="685800" cy="255587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85800"/>
              </a:tblGrid>
              <a:tr h="4259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59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59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59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59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59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Keeping Track of Modified Memory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4B73-F8DA-D642-A741-58773F4CF13C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931776"/>
              </p:ext>
            </p:extLst>
          </p:nvPr>
        </p:nvGraphicFramePr>
        <p:xfrm>
          <a:off x="2849337" y="2235200"/>
          <a:ext cx="685800" cy="255587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85800"/>
              </a:tblGrid>
              <a:tr h="4259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59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59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59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59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59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90850" y="19335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6275" y="23029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61006" y="2487573"/>
            <a:ext cx="67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61006" y="3586162"/>
            <a:ext cx="67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cxnSp>
        <p:nvCxnSpPr>
          <p:cNvPr id="12" name="Curved Connector 11"/>
          <p:cNvCxnSpPr>
            <a:stCxn id="9" idx="3"/>
          </p:cNvCxnSpPr>
          <p:nvPr/>
        </p:nvCxnSpPr>
        <p:spPr>
          <a:xfrm>
            <a:off x="1533691" y="2672239"/>
            <a:ext cx="1315646" cy="6477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10" idx="3"/>
            <a:endCxn id="18" idx="1"/>
          </p:cNvCxnSpPr>
          <p:nvPr/>
        </p:nvCxnSpPr>
        <p:spPr>
          <a:xfrm>
            <a:off x="1533691" y="3770828"/>
            <a:ext cx="1315646" cy="801469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849337" y="3067050"/>
            <a:ext cx="685800" cy="437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49337" y="4353519"/>
            <a:ext cx="685800" cy="437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7010400" y="4850248"/>
            <a:ext cx="749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/>
              <a:t>undo</a:t>
            </a:r>
            <a:br>
              <a:rPr lang="en-US" sz="2000" dirty="0"/>
            </a:br>
            <a:r>
              <a:rPr lang="en-US" sz="2000" dirty="0"/>
              <a:t>log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6221" y="3074432"/>
            <a:ext cx="12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</a:t>
            </a:r>
            <a:r>
              <a:rPr lang="en-US" dirty="0" err="1" smtClean="0"/>
              <a:t>heckpoint</a:t>
            </a:r>
            <a:r>
              <a:rPr lang="en-US" sz="1200" dirty="0" err="1" smtClean="0"/>
              <a:t>n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5423031" y="1843668"/>
            <a:ext cx="13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c</a:t>
            </a:r>
            <a:r>
              <a:rPr lang="en-US" b="1" dirty="0" err="1" smtClean="0"/>
              <a:t>heckpoint</a:t>
            </a:r>
            <a:r>
              <a:rPr lang="en-US" sz="1200" b="1" dirty="0" err="1" smtClean="0"/>
              <a:t>n</a:t>
            </a:r>
            <a:endParaRPr lang="en-US" sz="1200" b="1" dirty="0"/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4529432" y="4850127"/>
            <a:ext cx="6685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/>
              <a:t>r</a:t>
            </a:r>
            <a:r>
              <a:rPr lang="en-US" sz="2000" dirty="0" smtClean="0"/>
              <a:t>edo</a:t>
            </a:r>
          </a:p>
          <a:p>
            <a:pPr>
              <a:spcBef>
                <a:spcPct val="0"/>
              </a:spcBef>
            </a:pPr>
            <a:r>
              <a:rPr lang="en-US" sz="2000" dirty="0" smtClean="0"/>
              <a:t>log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780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25816 -0.1194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9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38004 -0.3069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93" y="-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 animBg="1"/>
      <p:bldP spid="17" grpId="1" animBg="1"/>
      <p:bldP spid="18" grpId="0" animBg="1"/>
      <p:bldP spid="18" grpId="1" animBg="1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223582"/>
              </p:ext>
            </p:extLst>
          </p:nvPr>
        </p:nvGraphicFramePr>
        <p:xfrm>
          <a:off x="6328669" y="2294253"/>
          <a:ext cx="685800" cy="255587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85800"/>
              </a:tblGrid>
              <a:tr h="4259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59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59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59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59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59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462397"/>
              </p:ext>
            </p:extLst>
          </p:nvPr>
        </p:nvGraphicFramePr>
        <p:xfrm>
          <a:off x="5198013" y="2294374"/>
          <a:ext cx="685800" cy="255587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85800"/>
              </a:tblGrid>
              <a:tr h="4259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59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59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59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59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59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Keeping Track of Modified Files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4B73-F8DA-D642-A741-58773F4CF13C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999750"/>
              </p:ext>
            </p:extLst>
          </p:nvPr>
        </p:nvGraphicFramePr>
        <p:xfrm>
          <a:off x="2849337" y="2235200"/>
          <a:ext cx="685800" cy="255587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85800"/>
              </a:tblGrid>
              <a:tr h="4259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59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59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59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59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59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90850" y="19335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6275" y="23029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61006" y="2487573"/>
            <a:ext cx="67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61006" y="3586162"/>
            <a:ext cx="67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cxnSp>
        <p:nvCxnSpPr>
          <p:cNvPr id="12" name="Curved Connector 11"/>
          <p:cNvCxnSpPr>
            <a:stCxn id="9" idx="3"/>
          </p:cNvCxnSpPr>
          <p:nvPr/>
        </p:nvCxnSpPr>
        <p:spPr>
          <a:xfrm>
            <a:off x="1533691" y="2672239"/>
            <a:ext cx="1315646" cy="6477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10" idx="3"/>
          </p:cNvCxnSpPr>
          <p:nvPr/>
        </p:nvCxnSpPr>
        <p:spPr>
          <a:xfrm>
            <a:off x="1533691" y="3770828"/>
            <a:ext cx="1315646" cy="407173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849337" y="2638127"/>
            <a:ext cx="685800" cy="437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49337" y="4353519"/>
            <a:ext cx="685800" cy="437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7014469" y="4860250"/>
            <a:ext cx="749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/>
              <a:t>undo</a:t>
            </a:r>
            <a:br>
              <a:rPr lang="en-US" sz="2000" dirty="0"/>
            </a:br>
            <a:r>
              <a:rPr lang="en-US" sz="2000" dirty="0"/>
              <a:t>log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6221" y="3074432"/>
            <a:ext cx="12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</a:t>
            </a:r>
            <a:r>
              <a:rPr lang="en-US" dirty="0" err="1" smtClean="0"/>
              <a:t>heckpoint</a:t>
            </a:r>
            <a:r>
              <a:rPr lang="en-US" sz="1200" dirty="0" err="1" smtClean="0"/>
              <a:t>n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5465561" y="1748909"/>
            <a:ext cx="13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c</a:t>
            </a:r>
            <a:r>
              <a:rPr lang="en-US" b="1" dirty="0" err="1" smtClean="0"/>
              <a:t>heckpoint</a:t>
            </a:r>
            <a:r>
              <a:rPr lang="en-US" sz="1200" b="1" dirty="0" err="1" smtClean="0"/>
              <a:t>n</a:t>
            </a:r>
            <a:endParaRPr lang="en-US" sz="1200" b="1" dirty="0"/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4529432" y="4850127"/>
            <a:ext cx="6685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/>
              <a:t>r</a:t>
            </a:r>
            <a:r>
              <a:rPr lang="en-US" sz="2000" dirty="0" smtClean="0"/>
              <a:t>edo</a:t>
            </a:r>
          </a:p>
          <a:p>
            <a:pPr>
              <a:spcBef>
                <a:spcPct val="0"/>
              </a:spcBef>
            </a:pPr>
            <a:r>
              <a:rPr lang="en-US" sz="2000" dirty="0" smtClean="0"/>
              <a:t>log</a:t>
            </a:r>
            <a:endParaRPr lang="en-US" sz="2000" dirty="0"/>
          </a:p>
        </p:txBody>
      </p:sp>
      <p:cxnSp>
        <p:nvCxnSpPr>
          <p:cNvPr id="16" name="Curved Connector 15"/>
          <p:cNvCxnSpPr/>
          <p:nvPr/>
        </p:nvCxnSpPr>
        <p:spPr>
          <a:xfrm rot="10800000" flipV="1">
            <a:off x="3563713" y="2487573"/>
            <a:ext cx="1986909" cy="832366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3563714" y="2487572"/>
            <a:ext cx="3103789" cy="1683989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9" idx="3"/>
          </p:cNvCxnSpPr>
          <p:nvPr/>
        </p:nvCxnSpPr>
        <p:spPr>
          <a:xfrm>
            <a:off x="1533691" y="2672239"/>
            <a:ext cx="1315646" cy="184666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10" idx="3"/>
            <a:endCxn id="18" idx="1"/>
          </p:cNvCxnSpPr>
          <p:nvPr/>
        </p:nvCxnSpPr>
        <p:spPr>
          <a:xfrm>
            <a:off x="1533691" y="3770828"/>
            <a:ext cx="1315646" cy="801469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72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1" animBg="1"/>
      <p:bldP spid="18" grpId="1" animBg="1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Time-traveling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4B73-F8DA-D642-A741-58773F4CF13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781050" y="3260725"/>
            <a:ext cx="78295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9525" y="2662238"/>
            <a:ext cx="160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/>
              <a:t>checkpoint 1</a:t>
            </a: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781050" y="304165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" name="Group 19"/>
          <p:cNvGrpSpPr>
            <a:grpSpLocks/>
          </p:cNvGrpSpPr>
          <p:nvPr/>
        </p:nvGrpSpPr>
        <p:grpSpPr bwMode="auto">
          <a:xfrm>
            <a:off x="838200" y="1600200"/>
            <a:ext cx="7772400" cy="1524000"/>
            <a:chOff x="960" y="1680"/>
            <a:chExt cx="4800" cy="1008"/>
          </a:xfrm>
        </p:grpSpPr>
        <p:sp>
          <p:nvSpPr>
            <p:cNvPr id="25" name="Arc 20"/>
            <p:cNvSpPr>
              <a:spLocks/>
            </p:cNvSpPr>
            <p:nvPr/>
          </p:nvSpPr>
          <p:spPr bwMode="auto">
            <a:xfrm flipH="1">
              <a:off x="960" y="1680"/>
              <a:ext cx="2400" cy="10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rc 21"/>
            <p:cNvSpPr>
              <a:spLocks/>
            </p:cNvSpPr>
            <p:nvPr/>
          </p:nvSpPr>
          <p:spPr bwMode="auto">
            <a:xfrm>
              <a:off x="3360" y="1680"/>
              <a:ext cx="2400" cy="10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3295650" y="3603021"/>
            <a:ext cx="4237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 smtClean="0"/>
              <a:t>How to go back to a checkpoint?</a:t>
            </a:r>
          </a:p>
        </p:txBody>
      </p:sp>
      <p:grpSp>
        <p:nvGrpSpPr>
          <p:cNvPr id="32" name="Group 2"/>
          <p:cNvGrpSpPr>
            <a:grpSpLocks/>
          </p:cNvGrpSpPr>
          <p:nvPr/>
        </p:nvGrpSpPr>
        <p:grpSpPr bwMode="auto">
          <a:xfrm>
            <a:off x="623887" y="3740151"/>
            <a:ext cx="381000" cy="1295400"/>
            <a:chOff x="100" y="2342"/>
            <a:chExt cx="240" cy="816"/>
          </a:xfrm>
        </p:grpSpPr>
        <p:sp>
          <p:nvSpPr>
            <p:cNvPr id="33" name="Rectangle 3"/>
            <p:cNvSpPr>
              <a:spLocks noChangeArrowheads="1"/>
            </p:cNvSpPr>
            <p:nvPr/>
          </p:nvSpPr>
          <p:spPr bwMode="auto">
            <a:xfrm>
              <a:off x="100" y="2342"/>
              <a:ext cx="240" cy="81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4"/>
            <p:cNvSpPr>
              <a:spLocks noChangeShapeType="1"/>
            </p:cNvSpPr>
            <p:nvPr/>
          </p:nvSpPr>
          <p:spPr bwMode="auto">
            <a:xfrm>
              <a:off x="100" y="2600"/>
              <a:ext cx="24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Line 5"/>
            <p:cNvSpPr>
              <a:spLocks noChangeShapeType="1"/>
            </p:cNvSpPr>
            <p:nvPr/>
          </p:nvSpPr>
          <p:spPr bwMode="auto">
            <a:xfrm>
              <a:off x="100" y="2892"/>
              <a:ext cx="24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312737" y="5089525"/>
            <a:ext cx="69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/>
              <a:t>redo</a:t>
            </a:r>
            <a:br>
              <a:rPr lang="en-US" sz="2000" dirty="0"/>
            </a:br>
            <a:r>
              <a:rPr lang="en-US" sz="2000" dirty="0"/>
              <a:t>log</a:t>
            </a:r>
          </a:p>
        </p:txBody>
      </p:sp>
      <p:grpSp>
        <p:nvGrpSpPr>
          <p:cNvPr id="37" name="Group 11"/>
          <p:cNvGrpSpPr>
            <a:grpSpLocks/>
          </p:cNvGrpSpPr>
          <p:nvPr/>
        </p:nvGrpSpPr>
        <p:grpSpPr bwMode="auto">
          <a:xfrm>
            <a:off x="1352550" y="3740151"/>
            <a:ext cx="381000" cy="1295400"/>
            <a:chOff x="725" y="2342"/>
            <a:chExt cx="240" cy="816"/>
          </a:xfrm>
        </p:grpSpPr>
        <p:sp>
          <p:nvSpPr>
            <p:cNvPr id="38" name="Rectangle 12"/>
            <p:cNvSpPr>
              <a:spLocks noChangeArrowheads="1"/>
            </p:cNvSpPr>
            <p:nvPr/>
          </p:nvSpPr>
          <p:spPr bwMode="auto">
            <a:xfrm>
              <a:off x="725" y="2342"/>
              <a:ext cx="240" cy="81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>
              <a:off x="725" y="2600"/>
              <a:ext cx="24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Line 14"/>
            <p:cNvSpPr>
              <a:spLocks noChangeShapeType="1"/>
            </p:cNvSpPr>
            <p:nvPr/>
          </p:nvSpPr>
          <p:spPr bwMode="auto">
            <a:xfrm>
              <a:off x="725" y="2892"/>
              <a:ext cx="24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1303338" y="5165844"/>
            <a:ext cx="749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/>
              <a:t>undo</a:t>
            </a:r>
            <a:br>
              <a:rPr lang="en-US" sz="2000" dirty="0"/>
            </a:br>
            <a:r>
              <a:rPr lang="en-US" sz="2000" dirty="0"/>
              <a:t>log</a:t>
            </a:r>
          </a:p>
        </p:txBody>
      </p:sp>
      <p:grpSp>
        <p:nvGrpSpPr>
          <p:cNvPr id="42" name="Group 16"/>
          <p:cNvGrpSpPr>
            <a:grpSpLocks/>
          </p:cNvGrpSpPr>
          <p:nvPr/>
        </p:nvGrpSpPr>
        <p:grpSpPr bwMode="auto">
          <a:xfrm>
            <a:off x="1004887" y="1981200"/>
            <a:ext cx="7605713" cy="1143000"/>
            <a:chOff x="960" y="1680"/>
            <a:chExt cx="4800" cy="1008"/>
          </a:xfrm>
        </p:grpSpPr>
        <p:sp>
          <p:nvSpPr>
            <p:cNvPr id="43" name="Arc 17"/>
            <p:cNvSpPr>
              <a:spLocks/>
            </p:cNvSpPr>
            <p:nvPr/>
          </p:nvSpPr>
          <p:spPr bwMode="auto">
            <a:xfrm flipH="1">
              <a:off x="960" y="1680"/>
              <a:ext cx="2400" cy="10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Arc 18"/>
            <p:cNvSpPr>
              <a:spLocks/>
            </p:cNvSpPr>
            <p:nvPr/>
          </p:nvSpPr>
          <p:spPr bwMode="auto">
            <a:xfrm>
              <a:off x="3360" y="1680"/>
              <a:ext cx="2400" cy="10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" name="Group 22"/>
          <p:cNvGrpSpPr>
            <a:grpSpLocks/>
          </p:cNvGrpSpPr>
          <p:nvPr/>
        </p:nvGrpSpPr>
        <p:grpSpPr bwMode="auto">
          <a:xfrm>
            <a:off x="1352550" y="3743445"/>
            <a:ext cx="381000" cy="1295400"/>
            <a:chOff x="100" y="2342"/>
            <a:chExt cx="240" cy="816"/>
          </a:xfrm>
        </p:grpSpPr>
        <p:sp>
          <p:nvSpPr>
            <p:cNvPr id="46" name="Rectangle 23"/>
            <p:cNvSpPr>
              <a:spLocks noChangeArrowheads="1"/>
            </p:cNvSpPr>
            <p:nvPr/>
          </p:nvSpPr>
          <p:spPr bwMode="auto">
            <a:xfrm>
              <a:off x="100" y="2342"/>
              <a:ext cx="240" cy="81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100" y="2600"/>
              <a:ext cx="24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100" y="2892"/>
              <a:ext cx="24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3295649" y="4149726"/>
            <a:ext cx="341292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 smtClean="0"/>
              <a:t>Restore checkpoint1 state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Use </a:t>
            </a:r>
            <a:r>
              <a:rPr lang="en-US" sz="2400" dirty="0"/>
              <a:t>undo log </a:t>
            </a:r>
            <a:r>
              <a:rPr lang="en-US" sz="2400" dirty="0" smtClean="0"/>
              <a:t>to restore</a:t>
            </a:r>
            <a:endParaRPr lang="en-US" sz="2400" dirty="0"/>
          </a:p>
          <a:p>
            <a:pPr marL="342900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 smtClean="0"/>
              <a:t>memory</a:t>
            </a:r>
            <a:endParaRPr lang="en-US" sz="2400" dirty="0"/>
          </a:p>
          <a:p>
            <a:pPr marL="342900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 smtClean="0"/>
              <a:t>files</a:t>
            </a:r>
          </a:p>
          <a:p>
            <a:pPr>
              <a:spcBef>
                <a:spcPct val="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424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Time-traveling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4B73-F8DA-D642-A741-58773F4CF13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781050" y="3260725"/>
            <a:ext cx="78295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9525" y="2662238"/>
            <a:ext cx="160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/>
              <a:t>checkpoint 1</a:t>
            </a: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781050" y="304165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" name="Group 19"/>
          <p:cNvGrpSpPr>
            <a:grpSpLocks/>
          </p:cNvGrpSpPr>
          <p:nvPr/>
        </p:nvGrpSpPr>
        <p:grpSpPr bwMode="auto">
          <a:xfrm>
            <a:off x="838200" y="1600200"/>
            <a:ext cx="7772400" cy="1524000"/>
            <a:chOff x="960" y="1680"/>
            <a:chExt cx="4800" cy="1008"/>
          </a:xfrm>
        </p:grpSpPr>
        <p:sp>
          <p:nvSpPr>
            <p:cNvPr id="25" name="Arc 20"/>
            <p:cNvSpPr>
              <a:spLocks/>
            </p:cNvSpPr>
            <p:nvPr/>
          </p:nvSpPr>
          <p:spPr bwMode="auto">
            <a:xfrm flipH="1">
              <a:off x="960" y="1680"/>
              <a:ext cx="2400" cy="10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rc 21"/>
            <p:cNvSpPr>
              <a:spLocks/>
            </p:cNvSpPr>
            <p:nvPr/>
          </p:nvSpPr>
          <p:spPr bwMode="auto">
            <a:xfrm>
              <a:off x="3360" y="1680"/>
              <a:ext cx="2400" cy="10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3295650" y="3603021"/>
            <a:ext cx="48403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/>
              <a:t>How to go back to </a:t>
            </a:r>
            <a:r>
              <a:rPr lang="en-US" sz="2400" dirty="0" smtClean="0"/>
              <a:t>an arbitrary point?</a:t>
            </a:r>
            <a:endParaRPr lang="en-US" sz="2400" dirty="0"/>
          </a:p>
        </p:txBody>
      </p:sp>
      <p:grpSp>
        <p:nvGrpSpPr>
          <p:cNvPr id="32" name="Group 2"/>
          <p:cNvGrpSpPr>
            <a:grpSpLocks/>
          </p:cNvGrpSpPr>
          <p:nvPr/>
        </p:nvGrpSpPr>
        <p:grpSpPr bwMode="auto">
          <a:xfrm>
            <a:off x="623887" y="3740151"/>
            <a:ext cx="381000" cy="1295400"/>
            <a:chOff x="100" y="2342"/>
            <a:chExt cx="240" cy="816"/>
          </a:xfrm>
        </p:grpSpPr>
        <p:sp>
          <p:nvSpPr>
            <p:cNvPr id="33" name="Rectangle 3"/>
            <p:cNvSpPr>
              <a:spLocks noChangeArrowheads="1"/>
            </p:cNvSpPr>
            <p:nvPr/>
          </p:nvSpPr>
          <p:spPr bwMode="auto">
            <a:xfrm>
              <a:off x="100" y="2342"/>
              <a:ext cx="240" cy="81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4"/>
            <p:cNvSpPr>
              <a:spLocks noChangeShapeType="1"/>
            </p:cNvSpPr>
            <p:nvPr/>
          </p:nvSpPr>
          <p:spPr bwMode="auto">
            <a:xfrm>
              <a:off x="100" y="2600"/>
              <a:ext cx="24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Line 5"/>
            <p:cNvSpPr>
              <a:spLocks noChangeShapeType="1"/>
            </p:cNvSpPr>
            <p:nvPr/>
          </p:nvSpPr>
          <p:spPr bwMode="auto">
            <a:xfrm>
              <a:off x="100" y="2892"/>
              <a:ext cx="24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312737" y="5089525"/>
            <a:ext cx="692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/>
              <a:t>redo</a:t>
            </a:r>
            <a:br>
              <a:rPr lang="en-US" sz="2000" dirty="0"/>
            </a:br>
            <a:r>
              <a:rPr lang="en-US" sz="2000" dirty="0"/>
              <a:t>log</a:t>
            </a:r>
          </a:p>
        </p:txBody>
      </p:sp>
      <p:grpSp>
        <p:nvGrpSpPr>
          <p:cNvPr id="37" name="Group 11"/>
          <p:cNvGrpSpPr>
            <a:grpSpLocks/>
          </p:cNvGrpSpPr>
          <p:nvPr/>
        </p:nvGrpSpPr>
        <p:grpSpPr bwMode="auto">
          <a:xfrm>
            <a:off x="1352550" y="3740151"/>
            <a:ext cx="381000" cy="1295400"/>
            <a:chOff x="725" y="2342"/>
            <a:chExt cx="240" cy="816"/>
          </a:xfrm>
        </p:grpSpPr>
        <p:sp>
          <p:nvSpPr>
            <p:cNvPr id="38" name="Rectangle 12"/>
            <p:cNvSpPr>
              <a:spLocks noChangeArrowheads="1"/>
            </p:cNvSpPr>
            <p:nvPr/>
          </p:nvSpPr>
          <p:spPr bwMode="auto">
            <a:xfrm>
              <a:off x="725" y="2342"/>
              <a:ext cx="240" cy="81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>
              <a:off x="725" y="2600"/>
              <a:ext cx="24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Line 14"/>
            <p:cNvSpPr>
              <a:spLocks noChangeShapeType="1"/>
            </p:cNvSpPr>
            <p:nvPr/>
          </p:nvSpPr>
          <p:spPr bwMode="auto">
            <a:xfrm>
              <a:off x="725" y="2892"/>
              <a:ext cx="24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1303338" y="5165844"/>
            <a:ext cx="749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/>
              <a:t>undo</a:t>
            </a:r>
            <a:br>
              <a:rPr lang="en-US" sz="2000" dirty="0"/>
            </a:br>
            <a:r>
              <a:rPr lang="en-US" sz="2000" dirty="0"/>
              <a:t>log</a:t>
            </a:r>
          </a:p>
        </p:txBody>
      </p:sp>
      <p:grpSp>
        <p:nvGrpSpPr>
          <p:cNvPr id="42" name="Group 16"/>
          <p:cNvGrpSpPr>
            <a:grpSpLocks/>
          </p:cNvGrpSpPr>
          <p:nvPr/>
        </p:nvGrpSpPr>
        <p:grpSpPr bwMode="auto">
          <a:xfrm>
            <a:off x="2286000" y="1981200"/>
            <a:ext cx="6324600" cy="1143000"/>
            <a:chOff x="960" y="1680"/>
            <a:chExt cx="4800" cy="1008"/>
          </a:xfrm>
        </p:grpSpPr>
        <p:sp>
          <p:nvSpPr>
            <p:cNvPr id="43" name="Arc 17"/>
            <p:cNvSpPr>
              <a:spLocks/>
            </p:cNvSpPr>
            <p:nvPr/>
          </p:nvSpPr>
          <p:spPr bwMode="auto">
            <a:xfrm flipH="1">
              <a:off x="960" y="1680"/>
              <a:ext cx="2400" cy="10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Arc 18"/>
            <p:cNvSpPr>
              <a:spLocks/>
            </p:cNvSpPr>
            <p:nvPr/>
          </p:nvSpPr>
          <p:spPr bwMode="auto">
            <a:xfrm>
              <a:off x="3360" y="1680"/>
              <a:ext cx="2400" cy="10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" name="Group 22"/>
          <p:cNvGrpSpPr>
            <a:grpSpLocks/>
          </p:cNvGrpSpPr>
          <p:nvPr/>
        </p:nvGrpSpPr>
        <p:grpSpPr bwMode="auto">
          <a:xfrm>
            <a:off x="1352550" y="3743445"/>
            <a:ext cx="381000" cy="1295400"/>
            <a:chOff x="100" y="2342"/>
            <a:chExt cx="240" cy="816"/>
          </a:xfrm>
        </p:grpSpPr>
        <p:sp>
          <p:nvSpPr>
            <p:cNvPr id="46" name="Rectangle 23"/>
            <p:cNvSpPr>
              <a:spLocks noChangeArrowheads="1"/>
            </p:cNvSpPr>
            <p:nvPr/>
          </p:nvSpPr>
          <p:spPr bwMode="auto">
            <a:xfrm>
              <a:off x="100" y="2342"/>
              <a:ext cx="240" cy="81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100" y="2600"/>
              <a:ext cx="24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100" y="2892"/>
              <a:ext cx="24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3295650" y="5527314"/>
            <a:ext cx="30960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/>
              <a:t>R</a:t>
            </a:r>
            <a:r>
              <a:rPr lang="en-US" sz="2400" b="1" dirty="0" smtClean="0"/>
              <a:t>edo log to go forward</a:t>
            </a:r>
          </a:p>
          <a:p>
            <a:pPr>
              <a:spcBef>
                <a:spcPct val="0"/>
              </a:spcBef>
            </a:pPr>
            <a:endParaRPr lang="en-US" sz="2400" dirty="0"/>
          </a:p>
        </p:txBody>
      </p:sp>
      <p:sp>
        <p:nvSpPr>
          <p:cNvPr id="51" name="Line 36"/>
          <p:cNvSpPr>
            <a:spLocks noChangeShapeType="1"/>
          </p:cNvSpPr>
          <p:nvPr/>
        </p:nvSpPr>
        <p:spPr bwMode="auto">
          <a:xfrm>
            <a:off x="779463" y="3260725"/>
            <a:ext cx="1425575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2" name="Group 2"/>
          <p:cNvGrpSpPr>
            <a:grpSpLocks/>
          </p:cNvGrpSpPr>
          <p:nvPr/>
        </p:nvGrpSpPr>
        <p:grpSpPr bwMode="auto">
          <a:xfrm>
            <a:off x="615949" y="3740151"/>
            <a:ext cx="381000" cy="1295400"/>
            <a:chOff x="100" y="2342"/>
            <a:chExt cx="240" cy="816"/>
          </a:xfrm>
        </p:grpSpPr>
        <p:sp>
          <p:nvSpPr>
            <p:cNvPr id="53" name="Rectangle 3"/>
            <p:cNvSpPr>
              <a:spLocks noChangeArrowheads="1"/>
            </p:cNvSpPr>
            <p:nvPr/>
          </p:nvSpPr>
          <p:spPr bwMode="auto">
            <a:xfrm>
              <a:off x="100" y="2342"/>
              <a:ext cx="240" cy="81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4"/>
            <p:cNvSpPr>
              <a:spLocks noChangeShapeType="1"/>
            </p:cNvSpPr>
            <p:nvPr/>
          </p:nvSpPr>
          <p:spPr bwMode="auto">
            <a:xfrm>
              <a:off x="100" y="2600"/>
              <a:ext cx="24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Line 5"/>
            <p:cNvSpPr>
              <a:spLocks noChangeShapeType="1"/>
            </p:cNvSpPr>
            <p:nvPr/>
          </p:nvSpPr>
          <p:spPr bwMode="auto">
            <a:xfrm>
              <a:off x="100" y="2892"/>
              <a:ext cx="24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3295649" y="4149726"/>
            <a:ext cx="341292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 smtClean="0"/>
              <a:t>Restore checkpoint1 state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Use </a:t>
            </a:r>
            <a:r>
              <a:rPr lang="en-US" sz="2400" dirty="0"/>
              <a:t>undo log </a:t>
            </a:r>
            <a:r>
              <a:rPr lang="en-US" sz="2400" dirty="0" smtClean="0"/>
              <a:t>to restore</a:t>
            </a:r>
            <a:endParaRPr lang="en-US" sz="2400" dirty="0"/>
          </a:p>
          <a:p>
            <a:pPr marL="342900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 smtClean="0"/>
              <a:t>memory</a:t>
            </a:r>
            <a:endParaRPr lang="en-US" sz="2400" dirty="0"/>
          </a:p>
          <a:p>
            <a:pPr marL="342900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 smtClean="0"/>
              <a:t>files</a:t>
            </a:r>
          </a:p>
          <a:p>
            <a:pPr>
              <a:spcBef>
                <a:spcPct val="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345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Amount of Data Generated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4B73-F8DA-D642-A741-58773F4CF13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4" t="19422" r="50000" b="49295"/>
          <a:stretch/>
        </p:blipFill>
        <p:spPr bwMode="auto">
          <a:xfrm>
            <a:off x="1552574" y="1762126"/>
            <a:ext cx="5962651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41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Restore Point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4B73-F8DA-D642-A741-58773F4CF13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139" y="1666875"/>
            <a:ext cx="5790961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29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Issues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Overhead can be between 3%-80%</a:t>
            </a:r>
          </a:p>
          <a:p>
            <a:r>
              <a:rPr lang="en-US" dirty="0" smtClean="0"/>
              <a:t>Extensibility</a:t>
            </a:r>
          </a:p>
          <a:p>
            <a:pPr lvl="1"/>
            <a:r>
              <a:rPr lang="en-US" dirty="0" smtClean="0"/>
              <a:t>Can we easily perform other time of analyses using time traveling?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3200" dirty="0" smtClean="0"/>
              <a:t>Portability</a:t>
            </a:r>
            <a:endParaRPr lang="en-US" dirty="0" smtClean="0"/>
          </a:p>
          <a:p>
            <a:pPr lvl="1"/>
            <a:r>
              <a:rPr lang="en-US" dirty="0" smtClean="0"/>
              <a:t>User-mode Linux requires custom kernel, and can only run Linux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4B73-F8DA-D642-A741-58773F4CF13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3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4B73-F8DA-D642-A741-58773F4CF13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030" name="Picture 6" descr="http://www.extremetech.com/wp-content/uploads/2012/10/google-datacenter-tech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5" y="1945758"/>
            <a:ext cx="5735071" cy="382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74810" y="1123967"/>
            <a:ext cx="637200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We want this technology on production machines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195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Revisiting an Old Incident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4B73-F8DA-D642-A741-58773F4CF13C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14400" y="3616476"/>
            <a:ext cx="75885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5019530" y="2116667"/>
            <a:ext cx="1544685" cy="1657047"/>
            <a:chOff x="5334000" y="2116667"/>
            <a:chExt cx="1544685" cy="1657047"/>
          </a:xfrm>
        </p:grpSpPr>
        <p:sp>
          <p:nvSpPr>
            <p:cNvPr id="21" name="TextBox 20"/>
            <p:cNvSpPr txBox="1"/>
            <p:nvPr/>
          </p:nvSpPr>
          <p:spPr>
            <a:xfrm>
              <a:off x="5660571" y="2116667"/>
              <a:ext cx="1218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Install </a:t>
              </a:r>
              <a:r>
                <a:rPr lang="en-US" dirty="0" err="1" smtClean="0"/>
                <a:t>sshd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34000" y="3153620"/>
              <a:ext cx="1181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7/19/2001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900777" y="3522952"/>
              <a:ext cx="48381" cy="25076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>
              <a:stCxn id="21" idx="2"/>
              <a:endCxn id="22" idx="0"/>
            </p:cNvCxnSpPr>
            <p:nvPr/>
          </p:nvCxnSpPr>
          <p:spPr>
            <a:xfrm rot="5400000">
              <a:off x="5763488" y="2647479"/>
              <a:ext cx="667621" cy="3446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6177274" y="2784288"/>
            <a:ext cx="1440048" cy="1358758"/>
            <a:chOff x="5309810" y="2784288"/>
            <a:chExt cx="1440048" cy="1358758"/>
          </a:xfrm>
        </p:grpSpPr>
        <p:sp>
          <p:nvSpPr>
            <p:cNvPr id="17" name="TextBox 16"/>
            <p:cNvSpPr txBox="1"/>
            <p:nvPr/>
          </p:nvSpPr>
          <p:spPr>
            <a:xfrm>
              <a:off x="5660572" y="2784288"/>
              <a:ext cx="1089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Discovery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09810" y="3773714"/>
              <a:ext cx="1181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8/20/2001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00777" y="3522952"/>
              <a:ext cx="48381" cy="25076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>
              <a:stCxn id="17" idx="2"/>
              <a:endCxn id="19" idx="0"/>
            </p:cNvCxnSpPr>
            <p:nvPr/>
          </p:nvCxnSpPr>
          <p:spPr>
            <a:xfrm rot="5400000">
              <a:off x="5880426" y="3198163"/>
              <a:ext cx="369332" cy="2802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994954" y="3123351"/>
            <a:ext cx="1458383" cy="1979648"/>
            <a:chOff x="5384123" y="2232287"/>
            <a:chExt cx="1458383" cy="1979648"/>
          </a:xfrm>
        </p:grpSpPr>
        <p:sp>
          <p:nvSpPr>
            <p:cNvPr id="13" name="TextBox 12"/>
            <p:cNvSpPr txBox="1"/>
            <p:nvPr/>
          </p:nvSpPr>
          <p:spPr>
            <a:xfrm>
              <a:off x="5384123" y="3565604"/>
              <a:ext cx="13766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Started</a:t>
              </a:r>
            </a:p>
            <a:p>
              <a:r>
                <a:rPr lang="en-US" dirty="0" smtClean="0"/>
                <a:t>investigation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60572" y="2232287"/>
              <a:ext cx="1181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8/23/2001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56835" y="2601619"/>
              <a:ext cx="48381" cy="25076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>
              <a:stCxn id="13" idx="0"/>
              <a:endCxn id="15" idx="2"/>
            </p:cNvCxnSpPr>
            <p:nvPr/>
          </p:nvCxnSpPr>
          <p:spPr>
            <a:xfrm flipV="1">
              <a:off x="6072453" y="2852381"/>
              <a:ext cx="108573" cy="71322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3110943" y="4087337"/>
            <a:ext cx="2055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Further exploitation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372685" y="4641334"/>
            <a:ext cx="121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Install </a:t>
            </a:r>
            <a:r>
              <a:rPr lang="en-US" dirty="0" err="1" smtClean="0"/>
              <a:t>sshd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955159" y="3522953"/>
            <a:ext cx="48381" cy="2507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322285" y="3522953"/>
            <a:ext cx="48381" cy="2507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e 29"/>
          <p:cNvSpPr/>
          <p:nvPr/>
        </p:nvSpPr>
        <p:spPr>
          <a:xfrm rot="5400000">
            <a:off x="3917379" y="2022974"/>
            <a:ext cx="442686" cy="363287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637084" y="3492686"/>
            <a:ext cx="48381" cy="2507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7" idx="0"/>
            <a:endCxn id="31" idx="2"/>
          </p:cNvCxnSpPr>
          <p:nvPr/>
        </p:nvCxnSpPr>
        <p:spPr>
          <a:xfrm rot="16200000" flipV="1">
            <a:off x="1372566" y="4032157"/>
            <a:ext cx="897886" cy="320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14400" y="2414956"/>
            <a:ext cx="138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attack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178799" y="3491095"/>
            <a:ext cx="48381" cy="2507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33" idx="2"/>
            <a:endCxn id="34" idx="0"/>
          </p:cNvCxnSpPr>
          <p:nvPr/>
        </p:nvCxnSpPr>
        <p:spPr>
          <a:xfrm rot="5400000">
            <a:off x="1052245" y="2935034"/>
            <a:ext cx="706807" cy="4053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6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 Logging from Replay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4B73-F8DA-D642-A741-58773F4CF13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3581400" y="4934541"/>
            <a:ext cx="2209800" cy="381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 descr="C:\Documents and Settings\porto\Local Settings\Temporary Internet Files\Content.IE5\SDIZC9I7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0724" y="4135625"/>
            <a:ext cx="1000132" cy="1978833"/>
          </a:xfrm>
          <a:prstGeom prst="rect">
            <a:avLst/>
          </a:prstGeom>
          <a:noFill/>
        </p:spPr>
      </p:pic>
      <p:grpSp>
        <p:nvGrpSpPr>
          <p:cNvPr id="52" name="Group 7"/>
          <p:cNvGrpSpPr/>
          <p:nvPr/>
        </p:nvGrpSpPr>
        <p:grpSpPr>
          <a:xfrm>
            <a:off x="1456391" y="3351491"/>
            <a:ext cx="1095004" cy="369332"/>
            <a:chOff x="1285852" y="4000504"/>
            <a:chExt cx="1095004" cy="369332"/>
          </a:xfrm>
        </p:grpSpPr>
        <p:sp>
          <p:nvSpPr>
            <p:cNvPr id="53" name="Flowchart: Connector 52"/>
            <p:cNvSpPr/>
            <p:nvPr/>
          </p:nvSpPr>
          <p:spPr>
            <a:xfrm>
              <a:off x="1285852" y="4071942"/>
              <a:ext cx="214314" cy="214314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500166" y="4000504"/>
              <a:ext cx="88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Record</a:t>
              </a:r>
              <a:endParaRPr lang="en-GB" b="1" dirty="0"/>
            </a:p>
          </p:txBody>
        </p:sp>
      </p:grpSp>
      <p:pic>
        <p:nvPicPr>
          <p:cNvPr id="55" name="Picture 3" descr="C:\Documents and Settings\porto\Local Settings\Temporary Internet Files\Content.IE5\SDIZC9I7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0334" y="4135625"/>
            <a:ext cx="1000132" cy="1978833"/>
          </a:xfrm>
          <a:prstGeom prst="rect">
            <a:avLst/>
          </a:prstGeom>
          <a:noFill/>
        </p:spPr>
      </p:pic>
      <p:grpSp>
        <p:nvGrpSpPr>
          <p:cNvPr id="56" name="Group 11"/>
          <p:cNvGrpSpPr/>
          <p:nvPr/>
        </p:nvGrpSpPr>
        <p:grpSpPr>
          <a:xfrm>
            <a:off x="6488772" y="3351491"/>
            <a:ext cx="1043255" cy="369332"/>
            <a:chOff x="6822297" y="3559734"/>
            <a:chExt cx="1043255" cy="369332"/>
          </a:xfrm>
        </p:grpSpPr>
        <p:sp>
          <p:nvSpPr>
            <p:cNvPr id="57" name="Flowchart: Extract 56"/>
            <p:cNvSpPr/>
            <p:nvPr/>
          </p:nvSpPr>
          <p:spPr>
            <a:xfrm rot="5400000">
              <a:off x="6786578" y="3607595"/>
              <a:ext cx="250033" cy="178595"/>
            </a:xfrm>
            <a:prstGeom prst="flowChartExtra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GB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00892" y="3559734"/>
              <a:ext cx="86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b="1" dirty="0" smtClean="0"/>
                <a:t>Replay</a:t>
              </a:r>
              <a:endParaRPr lang="en-GB" b="1" dirty="0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27465" y="4135625"/>
            <a:ext cx="1436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Minimal interference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532027" y="4274124"/>
            <a:ext cx="143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Extensibility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10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 Logging from Replay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4B73-F8DA-D642-A741-58773F4CF13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3581400" y="4934541"/>
            <a:ext cx="2209800" cy="381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 descr="C:\Documents and Settings\porto\Local Settings\Temporary Internet Files\Content.IE5\SDIZC9I7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0724" y="4135625"/>
            <a:ext cx="1000132" cy="1978833"/>
          </a:xfrm>
          <a:prstGeom prst="rect">
            <a:avLst/>
          </a:prstGeom>
          <a:noFill/>
        </p:spPr>
      </p:pic>
      <p:grpSp>
        <p:nvGrpSpPr>
          <p:cNvPr id="52" name="Group 7"/>
          <p:cNvGrpSpPr/>
          <p:nvPr/>
        </p:nvGrpSpPr>
        <p:grpSpPr>
          <a:xfrm>
            <a:off x="1456391" y="3351491"/>
            <a:ext cx="1095004" cy="369332"/>
            <a:chOff x="1285852" y="4000504"/>
            <a:chExt cx="1095004" cy="369332"/>
          </a:xfrm>
        </p:grpSpPr>
        <p:sp>
          <p:nvSpPr>
            <p:cNvPr id="53" name="Flowchart: Connector 52"/>
            <p:cNvSpPr/>
            <p:nvPr/>
          </p:nvSpPr>
          <p:spPr>
            <a:xfrm>
              <a:off x="1285852" y="4071942"/>
              <a:ext cx="214314" cy="214314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500166" y="4000504"/>
              <a:ext cx="88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Record</a:t>
              </a:r>
              <a:endParaRPr lang="en-GB" b="1" dirty="0"/>
            </a:p>
          </p:txBody>
        </p:sp>
      </p:grpSp>
      <p:pic>
        <p:nvPicPr>
          <p:cNvPr id="55" name="Picture 3" descr="C:\Documents and Settings\porto\Local Settings\Temporary Internet Files\Content.IE5\SDIZC9I7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0334" y="4135625"/>
            <a:ext cx="1000132" cy="1978833"/>
          </a:xfrm>
          <a:prstGeom prst="rect">
            <a:avLst/>
          </a:prstGeom>
          <a:noFill/>
        </p:spPr>
      </p:pic>
      <p:grpSp>
        <p:nvGrpSpPr>
          <p:cNvPr id="56" name="Group 11"/>
          <p:cNvGrpSpPr/>
          <p:nvPr/>
        </p:nvGrpSpPr>
        <p:grpSpPr>
          <a:xfrm>
            <a:off x="6488772" y="3351491"/>
            <a:ext cx="1043255" cy="369332"/>
            <a:chOff x="6822297" y="3559734"/>
            <a:chExt cx="1043255" cy="369332"/>
          </a:xfrm>
        </p:grpSpPr>
        <p:sp>
          <p:nvSpPr>
            <p:cNvPr id="57" name="Flowchart: Extract 56"/>
            <p:cNvSpPr/>
            <p:nvPr/>
          </p:nvSpPr>
          <p:spPr>
            <a:xfrm rot="5400000">
              <a:off x="6786578" y="3607595"/>
              <a:ext cx="250033" cy="178595"/>
            </a:xfrm>
            <a:prstGeom prst="flowChartExtra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GB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00892" y="3559734"/>
              <a:ext cx="86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b="1" dirty="0" smtClean="0"/>
                <a:t>Replay</a:t>
              </a:r>
              <a:endParaRPr lang="en-GB" b="1" dirty="0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27465" y="4135625"/>
            <a:ext cx="1436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Minimal interference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532027" y="4274124"/>
            <a:ext cx="143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Extensibility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4838" y="1743740"/>
            <a:ext cx="8314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Jim Chow, Tal </a:t>
            </a:r>
            <a:r>
              <a:rPr lang="en-US" sz="2000" dirty="0" err="1"/>
              <a:t>Garfinkel</a:t>
            </a:r>
            <a:r>
              <a:rPr lang="en-US" sz="2000" dirty="0"/>
              <a:t>, and Peter M. Chen</a:t>
            </a:r>
            <a:br>
              <a:rPr lang="en-US" sz="2000" dirty="0"/>
            </a:br>
            <a:r>
              <a:rPr lang="en-US" sz="2000" dirty="0">
                <a:hlinkClick r:id="rId3"/>
              </a:rPr>
              <a:t>Decoupling dynamic program analysis from execution in virtual environments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USENIX Security 2008 </a:t>
            </a:r>
          </a:p>
        </p:txBody>
      </p:sp>
    </p:spTree>
    <p:extLst>
      <p:ext uri="{BB962C8B-B14F-4D97-AF65-F5344CB8AC3E}">
        <p14:creationId xmlns:p14="http://schemas.microsoft.com/office/powerpoint/2010/main" val="181644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Aftersight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4B73-F8DA-D642-A741-58773F4CF13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50065" y="2690336"/>
            <a:ext cx="54438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Virtual machine based architecture</a:t>
            </a:r>
          </a:p>
          <a:p>
            <a:r>
              <a:rPr lang="en-US" sz="2400" dirty="0"/>
              <a:t>that decouples execution from</a:t>
            </a:r>
          </a:p>
          <a:p>
            <a:r>
              <a:rPr lang="en-US" sz="2400" dirty="0"/>
              <a:t>analysis by logging non-deterministic</a:t>
            </a:r>
          </a:p>
          <a:p>
            <a:r>
              <a:rPr lang="en-US" sz="2400" dirty="0"/>
              <a:t>inputs and replaying them on a</a:t>
            </a:r>
          </a:p>
          <a:p>
            <a:r>
              <a:rPr lang="en-US" sz="2400" dirty="0"/>
              <a:t>separate platform</a:t>
            </a:r>
          </a:p>
        </p:txBody>
      </p:sp>
    </p:spTree>
    <p:extLst>
      <p:ext uri="{BB962C8B-B14F-4D97-AF65-F5344CB8AC3E}">
        <p14:creationId xmlns:p14="http://schemas.microsoft.com/office/powerpoint/2010/main" val="24649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accommodate multiple analyses running on a live system with no additional overhead</a:t>
            </a:r>
          </a:p>
          <a:p>
            <a:r>
              <a:rPr lang="en-US" dirty="0" smtClean="0"/>
              <a:t>Parallel</a:t>
            </a:r>
          </a:p>
          <a:p>
            <a:r>
              <a:rPr lang="en-US" dirty="0" smtClean="0"/>
              <a:t>Uses VMware to log execution</a:t>
            </a:r>
          </a:p>
          <a:p>
            <a:pPr lvl="1"/>
            <a:r>
              <a:rPr lang="en-US" dirty="0" smtClean="0"/>
              <a:t>Hence, more portable</a:t>
            </a:r>
          </a:p>
          <a:p>
            <a:r>
              <a:rPr lang="en-US" dirty="0" smtClean="0"/>
              <a:t>Can replay on different VMs</a:t>
            </a:r>
          </a:p>
          <a:p>
            <a:pPr lvl="1"/>
            <a:r>
              <a:rPr lang="en-US" dirty="0" smtClean="0"/>
              <a:t>VMware (faster, but less extensible)</a:t>
            </a:r>
          </a:p>
          <a:p>
            <a:pPr lvl="1"/>
            <a:r>
              <a:rPr lang="en-US" b="1" dirty="0" err="1" smtClean="0"/>
              <a:t>Qemu</a:t>
            </a:r>
            <a:r>
              <a:rPr lang="en-US" b="1" dirty="0" smtClean="0"/>
              <a:t> (slower, but very extensible)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4B73-F8DA-D642-A741-58773F4CF13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0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Usage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Offline</a:t>
            </a:r>
          </a:p>
          <a:p>
            <a:pPr lvl="1"/>
            <a:r>
              <a:rPr lang="en-US" dirty="0" smtClean="0"/>
              <a:t>Same as time traveling VMs</a:t>
            </a:r>
          </a:p>
          <a:p>
            <a:r>
              <a:rPr lang="en-US" dirty="0" smtClean="0"/>
              <a:t>Online</a:t>
            </a:r>
          </a:p>
          <a:p>
            <a:pPr lvl="1"/>
            <a:r>
              <a:rPr lang="en-US" dirty="0" smtClean="0"/>
              <a:t>Synchronous (explicit synchronization)</a:t>
            </a:r>
          </a:p>
          <a:p>
            <a:pPr lvl="2"/>
            <a:r>
              <a:rPr lang="en-US" dirty="0" smtClean="0"/>
              <a:t>Output is deferred</a:t>
            </a:r>
          </a:p>
          <a:p>
            <a:pPr lvl="2"/>
            <a:r>
              <a:rPr lang="en-US" dirty="0" smtClean="0"/>
              <a:t>Production system is prevented from running too far ahead</a:t>
            </a:r>
          </a:p>
          <a:p>
            <a:pPr lvl="1"/>
            <a:r>
              <a:rPr lang="en-US" dirty="0"/>
              <a:t>Best </a:t>
            </a:r>
            <a:r>
              <a:rPr lang="en-US" dirty="0" smtClean="0"/>
              <a:t>effort</a:t>
            </a:r>
          </a:p>
          <a:p>
            <a:pPr lvl="2"/>
            <a:r>
              <a:rPr lang="en-US" dirty="0" smtClean="0"/>
              <a:t>Production system runs full speed</a:t>
            </a:r>
          </a:p>
          <a:p>
            <a:pPr lvl="2"/>
            <a:r>
              <a:rPr lang="en-US" dirty="0" smtClean="0"/>
              <a:t>Analysis results are fed back to determine appropriate actions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4B73-F8DA-D642-A741-58773F4CF13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29001" y="3327991"/>
            <a:ext cx="2849526" cy="435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ym typeface="Wingdings" pitchFamily="2" charset="2"/>
              </a:rPr>
              <a:t></a:t>
            </a:r>
            <a:r>
              <a:rPr lang="en-US" dirty="0" smtClean="0"/>
              <a:t> What does this achieve?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83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4B73-F8DA-D642-A741-58773F4CF13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04" y="1624922"/>
            <a:ext cx="7583009" cy="451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Replay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4B73-F8DA-D642-A741-58773F4CF13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1259315" y="2123950"/>
            <a:ext cx="387437" cy="17738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1646752" y="2123950"/>
            <a:ext cx="493289" cy="17738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2140042" y="2123950"/>
            <a:ext cx="231674" cy="17738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1278804" y="3897837"/>
            <a:ext cx="1092912" cy="33129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dirty="0" smtClean="0"/>
              <a:t>Guest</a:t>
            </a:r>
            <a:endParaRPr lang="en-GB" dirty="0"/>
          </a:p>
        </p:txBody>
      </p:sp>
      <p:sp>
        <p:nvSpPr>
          <p:cNvPr id="19" name="Rounded Rectangle 18"/>
          <p:cNvSpPr/>
          <p:nvPr/>
        </p:nvSpPr>
        <p:spPr>
          <a:xfrm>
            <a:off x="1278804" y="4310193"/>
            <a:ext cx="1092912" cy="687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4391" y="5332367"/>
            <a:ext cx="150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Recording VM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1259315" y="4129781"/>
            <a:ext cx="1098953" cy="198707"/>
            <a:chOff x="1259315" y="4129781"/>
            <a:chExt cx="1098953" cy="198707"/>
          </a:xfrm>
        </p:grpSpPr>
        <p:sp>
          <p:nvSpPr>
            <p:cNvPr id="20" name="Isosceles Triangle 19"/>
            <p:cNvSpPr/>
            <p:nvPr/>
          </p:nvSpPr>
          <p:spPr>
            <a:xfrm>
              <a:off x="1259315" y="4129781"/>
              <a:ext cx="233916" cy="198707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1698857" y="4129781"/>
              <a:ext cx="233916" cy="198707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2124352" y="4129781"/>
              <a:ext cx="233916" cy="198707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AutoShape 13"/>
          <p:cNvSpPr>
            <a:spLocks noChangeArrowheads="1"/>
          </p:cNvSpPr>
          <p:nvPr/>
        </p:nvSpPr>
        <p:spPr bwMode="auto">
          <a:xfrm>
            <a:off x="4463259" y="2123950"/>
            <a:ext cx="387437" cy="17738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25" name="AutoShape 13"/>
          <p:cNvSpPr>
            <a:spLocks noChangeArrowheads="1"/>
          </p:cNvSpPr>
          <p:nvPr/>
        </p:nvSpPr>
        <p:spPr bwMode="auto">
          <a:xfrm>
            <a:off x="4850696" y="2123950"/>
            <a:ext cx="493289" cy="17738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5343986" y="2123950"/>
            <a:ext cx="231674" cy="17738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27" name="AutoShape 10"/>
          <p:cNvSpPr>
            <a:spLocks noChangeArrowheads="1"/>
          </p:cNvSpPr>
          <p:nvPr/>
        </p:nvSpPr>
        <p:spPr bwMode="auto">
          <a:xfrm>
            <a:off x="4482748" y="3897837"/>
            <a:ext cx="1092912" cy="33129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dirty="0" smtClean="0"/>
              <a:t>Guest</a:t>
            </a:r>
            <a:endParaRPr lang="en-GB" dirty="0"/>
          </a:p>
        </p:txBody>
      </p:sp>
      <p:sp>
        <p:nvSpPr>
          <p:cNvPr id="28" name="Rounded Rectangle 27"/>
          <p:cNvSpPr/>
          <p:nvPr/>
        </p:nvSpPr>
        <p:spPr>
          <a:xfrm>
            <a:off x="4482748" y="4310193"/>
            <a:ext cx="1092912" cy="687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VM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4584882" y="4101319"/>
            <a:ext cx="892011" cy="293363"/>
            <a:chOff x="4584882" y="4101319"/>
            <a:chExt cx="892011" cy="293363"/>
          </a:xfrm>
        </p:grpSpPr>
        <p:sp>
          <p:nvSpPr>
            <p:cNvPr id="33" name="Hexagon 32"/>
            <p:cNvSpPr/>
            <p:nvPr/>
          </p:nvSpPr>
          <p:spPr>
            <a:xfrm>
              <a:off x="4584882" y="4101319"/>
              <a:ext cx="265814" cy="293363"/>
            </a:xfrm>
            <a:prstGeom prst="hexag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xagon 33"/>
            <p:cNvSpPr/>
            <p:nvPr/>
          </p:nvSpPr>
          <p:spPr>
            <a:xfrm>
              <a:off x="4896297" y="4101319"/>
              <a:ext cx="265814" cy="293363"/>
            </a:xfrm>
            <a:prstGeom prst="hexag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exagon 34"/>
            <p:cNvSpPr/>
            <p:nvPr/>
          </p:nvSpPr>
          <p:spPr>
            <a:xfrm>
              <a:off x="5211079" y="4101319"/>
              <a:ext cx="265814" cy="293363"/>
            </a:xfrm>
            <a:prstGeom prst="hexag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8" name="Straight Arrow Connector 37"/>
          <p:cNvCxnSpPr>
            <a:stCxn id="41" idx="2"/>
            <a:endCxn id="22" idx="5"/>
          </p:cNvCxnSpPr>
          <p:nvPr/>
        </p:nvCxnSpPr>
        <p:spPr>
          <a:xfrm flipH="1">
            <a:off x="2299789" y="4006219"/>
            <a:ext cx="1177899" cy="222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1" idx="2"/>
            <a:endCxn id="33" idx="3"/>
          </p:cNvCxnSpPr>
          <p:nvPr/>
        </p:nvCxnSpPr>
        <p:spPr>
          <a:xfrm>
            <a:off x="3477688" y="4006219"/>
            <a:ext cx="1107194" cy="2417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870791" y="3359888"/>
            <a:ext cx="1213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Virtual HW</a:t>
            </a:r>
          </a:p>
          <a:p>
            <a:pPr algn="ctr"/>
            <a:r>
              <a:rPr lang="en-US" dirty="0" smtClean="0"/>
              <a:t>differs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277780" y="5346720"/>
            <a:ext cx="147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Replaying VM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5749337" y="3168457"/>
            <a:ext cx="2937462" cy="1908810"/>
            <a:chOff x="5749337" y="3168457"/>
            <a:chExt cx="2937462" cy="1908810"/>
          </a:xfrm>
        </p:grpSpPr>
        <p:grpSp>
          <p:nvGrpSpPr>
            <p:cNvPr id="45" name="Group 44"/>
            <p:cNvGrpSpPr/>
            <p:nvPr/>
          </p:nvGrpSpPr>
          <p:grpSpPr>
            <a:xfrm>
              <a:off x="7262037" y="3897837"/>
              <a:ext cx="1396411" cy="430651"/>
              <a:chOff x="4584882" y="4101319"/>
              <a:chExt cx="892011" cy="293363"/>
            </a:xfrm>
          </p:grpSpPr>
          <p:sp>
            <p:nvSpPr>
              <p:cNvPr id="46" name="Hexagon 45"/>
              <p:cNvSpPr/>
              <p:nvPr/>
            </p:nvSpPr>
            <p:spPr>
              <a:xfrm>
                <a:off x="4584882" y="4101319"/>
                <a:ext cx="265814" cy="293363"/>
              </a:xfrm>
              <a:prstGeom prst="hexagon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Hexagon 46"/>
              <p:cNvSpPr/>
              <p:nvPr/>
            </p:nvSpPr>
            <p:spPr>
              <a:xfrm>
                <a:off x="4896297" y="4101319"/>
                <a:ext cx="265814" cy="293363"/>
              </a:xfrm>
              <a:prstGeom prst="hexagon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Hexagon 47"/>
              <p:cNvSpPr/>
              <p:nvPr/>
            </p:nvSpPr>
            <p:spPr>
              <a:xfrm>
                <a:off x="5211079" y="4101319"/>
                <a:ext cx="265814" cy="293363"/>
              </a:xfrm>
              <a:prstGeom prst="hexagon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749337" y="3913998"/>
              <a:ext cx="1432580" cy="426223"/>
              <a:chOff x="1259315" y="4129781"/>
              <a:chExt cx="1098953" cy="198707"/>
            </a:xfrm>
          </p:grpSpPr>
          <p:sp>
            <p:nvSpPr>
              <p:cNvPr id="51" name="Isosceles Triangle 50"/>
              <p:cNvSpPr/>
              <p:nvPr/>
            </p:nvSpPr>
            <p:spPr>
              <a:xfrm>
                <a:off x="1259315" y="4129781"/>
                <a:ext cx="233916" cy="198707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Isosceles Triangle 51"/>
              <p:cNvSpPr/>
              <p:nvPr/>
            </p:nvSpPr>
            <p:spPr>
              <a:xfrm>
                <a:off x="1698857" y="4129781"/>
                <a:ext cx="233916" cy="198707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Isosceles Triangle 52"/>
              <p:cNvSpPr/>
              <p:nvPr/>
            </p:nvSpPr>
            <p:spPr>
              <a:xfrm>
                <a:off x="2124352" y="4129781"/>
                <a:ext cx="233916" cy="198707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Up Arrow Callout 55"/>
            <p:cNvSpPr/>
            <p:nvPr/>
          </p:nvSpPr>
          <p:spPr>
            <a:xfrm>
              <a:off x="5749337" y="4358520"/>
              <a:ext cx="2937462" cy="718747"/>
            </a:xfrm>
            <a:prstGeom prst="up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Non-deterministic events from host OS</a:t>
              </a:r>
              <a:endParaRPr lang="en-US" dirty="0"/>
            </a:p>
          </p:txBody>
        </p:sp>
        <p:sp>
          <p:nvSpPr>
            <p:cNvPr id="59" name="Up Arrow Callout 58"/>
            <p:cNvSpPr/>
            <p:nvPr/>
          </p:nvSpPr>
          <p:spPr>
            <a:xfrm>
              <a:off x="5749337" y="3168457"/>
              <a:ext cx="2937462" cy="718747"/>
            </a:xfrm>
            <a:prstGeom prst="upArrowCallou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 given to guest OS</a:t>
              </a:r>
              <a:endParaRPr lang="en-US" dirty="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7333808" y="2547624"/>
            <a:ext cx="1817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Logging happens </a:t>
            </a:r>
          </a:p>
          <a:p>
            <a:r>
              <a:rPr lang="en-US" dirty="0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9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You See Is Not What You Execute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VMs using binary translation (e.g., </a:t>
            </a:r>
            <a:r>
              <a:rPr lang="en-US" dirty="0" err="1" smtClean="0"/>
              <a:t>Qemu</a:t>
            </a:r>
            <a:r>
              <a:rPr lang="en-US" dirty="0" smtClean="0"/>
              <a:t>) transform the executed instructions</a:t>
            </a:r>
          </a:p>
          <a:p>
            <a:pPr lvl="1"/>
            <a:r>
              <a:rPr lang="en-US" dirty="0" smtClean="0"/>
              <a:t>Performance counters are no longer valid</a:t>
            </a:r>
          </a:p>
          <a:p>
            <a:pPr lvl="1"/>
            <a:r>
              <a:rPr lang="en-US" dirty="0" smtClean="0"/>
              <a:t>Interrupts can only be delivered at basic block boundaries</a:t>
            </a:r>
          </a:p>
          <a:p>
            <a:r>
              <a:rPr lang="en-US" dirty="0" smtClean="0"/>
              <a:t>Performance counters need to be emulated</a:t>
            </a:r>
          </a:p>
          <a:p>
            <a:pPr lvl="1"/>
            <a:r>
              <a:rPr lang="en-US" dirty="0" smtClean="0"/>
              <a:t>Instruction count is obtained before transformation</a:t>
            </a:r>
          </a:p>
          <a:p>
            <a:r>
              <a:rPr lang="en-US" dirty="0" smtClean="0"/>
              <a:t>Basic block are split whenever an interrupt needs to be delivered</a:t>
            </a:r>
          </a:p>
          <a:p>
            <a:pPr lvl="1"/>
            <a:r>
              <a:rPr lang="en-US" dirty="0" smtClean="0"/>
              <a:t>When replaying we know this before hand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4B73-F8DA-D642-A741-58773F4CF13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324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4B73-F8DA-D642-A741-58773F4CF13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180214" y="2165645"/>
            <a:ext cx="6783572" cy="1672707"/>
          </a:xfrm>
        </p:spPr>
        <p:txBody>
          <a:bodyPr>
            <a:noAutofit/>
          </a:bodyPr>
          <a:lstStyle/>
          <a:p>
            <a:r>
              <a:rPr lang="en-US" sz="3200" dirty="0" smtClean="0"/>
              <a:t>Time Traveling on</a:t>
            </a:r>
            <a:br>
              <a:rPr lang="en-US" sz="3200" dirty="0" smtClean="0"/>
            </a:br>
            <a:r>
              <a:rPr lang="en-US" sz="3200" dirty="0" smtClean="0"/>
              <a:t>Smartphones and </a:t>
            </a:r>
            <a:r>
              <a:rPr lang="en-US" sz="3200" dirty="0" smtClean="0"/>
              <a:t>tablets?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010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They are used to </a:t>
            </a:r>
            <a:r>
              <a:rPr lang="en-US" i="1" dirty="0" smtClean="0"/>
              <a:t>“Do things we used to do with computers”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CS-695 Host Forensics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39</a:t>
            </a:fld>
            <a:endParaRPr kumimoji="0"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410200" y="4340766"/>
            <a:ext cx="2737762" cy="2441034"/>
            <a:chOff x="5429256" y="4214818"/>
            <a:chExt cx="2737762" cy="2441034"/>
          </a:xfrm>
        </p:grpSpPr>
        <p:grpSp>
          <p:nvGrpSpPr>
            <p:cNvPr id="14" name="Group 31"/>
            <p:cNvGrpSpPr/>
            <p:nvPr/>
          </p:nvGrpSpPr>
          <p:grpSpPr>
            <a:xfrm>
              <a:off x="5429256" y="4214818"/>
              <a:ext cx="2737762" cy="2071702"/>
              <a:chOff x="5429256" y="4214818"/>
              <a:chExt cx="2737762" cy="2071702"/>
            </a:xfrm>
          </p:grpSpPr>
          <p:pic>
            <p:nvPicPr>
              <p:cNvPr id="16" name="Picture 15" descr="iphone-games-thumb.jpg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6643702" y="4643446"/>
                <a:ext cx="1523316" cy="1643074"/>
              </a:xfrm>
              <a:prstGeom prst="rect">
                <a:avLst/>
              </a:prstGeom>
            </p:spPr>
          </p:pic>
          <p:pic>
            <p:nvPicPr>
              <p:cNvPr id="17" name="Picture 16" descr="quakedroid.jpg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5429256" y="4214818"/>
                <a:ext cx="1285884" cy="1928826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6357950" y="628652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Games</a:t>
              </a:r>
              <a:endParaRPr lang="en-GB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52600" y="2588166"/>
            <a:ext cx="4652986" cy="2428892"/>
            <a:chOff x="276204" y="4214818"/>
            <a:chExt cx="4652986" cy="2428892"/>
          </a:xfrm>
        </p:grpSpPr>
        <p:grpSp>
          <p:nvGrpSpPr>
            <p:cNvPr id="8" name="Group 20"/>
            <p:cNvGrpSpPr/>
            <p:nvPr/>
          </p:nvGrpSpPr>
          <p:grpSpPr>
            <a:xfrm>
              <a:off x="1571604" y="4214818"/>
              <a:ext cx="3357586" cy="2428892"/>
              <a:chOff x="2357422" y="4000504"/>
              <a:chExt cx="3357586" cy="2428892"/>
            </a:xfrm>
          </p:grpSpPr>
          <p:pic>
            <p:nvPicPr>
              <p:cNvPr id="10" name="Picture 9" descr="related videos2.png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3714744" y="4000504"/>
                <a:ext cx="2000264" cy="1335176"/>
              </a:xfrm>
              <a:prstGeom prst="rect">
                <a:avLst/>
              </a:prstGeom>
            </p:spPr>
          </p:pic>
          <p:pic>
            <p:nvPicPr>
              <p:cNvPr id="11" name="Picture 10" descr="snapture1.jpg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2357422" y="4286256"/>
                <a:ext cx="1285883" cy="1924831"/>
              </a:xfrm>
              <a:prstGeom prst="rect">
                <a:avLst/>
              </a:prstGeom>
            </p:spPr>
          </p:pic>
          <p:pic>
            <p:nvPicPr>
              <p:cNvPr id="12" name="Picture 11" descr="iphone-musicdb.png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3357554" y="4572008"/>
                <a:ext cx="1238258" cy="1857388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276204" y="4672018"/>
              <a:ext cx="13006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Multimedia</a:t>
              </a:r>
              <a:endParaRPr lang="en-GB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47800" y="4035966"/>
            <a:ext cx="3571900" cy="2512472"/>
            <a:chOff x="3286116" y="1571612"/>
            <a:chExt cx="3571900" cy="2512472"/>
          </a:xfrm>
        </p:grpSpPr>
        <p:sp>
          <p:nvSpPr>
            <p:cNvPr id="19" name="TextBox 18"/>
            <p:cNvSpPr txBox="1"/>
            <p:nvPr/>
          </p:nvSpPr>
          <p:spPr>
            <a:xfrm>
              <a:off x="4572000" y="3714752"/>
              <a:ext cx="1420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Web &amp; Email</a:t>
              </a:r>
              <a:endParaRPr lang="en-GB" b="1" dirty="0"/>
            </a:p>
          </p:txBody>
        </p:sp>
        <p:grpSp>
          <p:nvGrpSpPr>
            <p:cNvPr id="20" name="Group 34"/>
            <p:cNvGrpSpPr/>
            <p:nvPr/>
          </p:nvGrpSpPr>
          <p:grpSpPr>
            <a:xfrm>
              <a:off x="3286116" y="1571612"/>
              <a:ext cx="3571900" cy="2071702"/>
              <a:chOff x="3286116" y="1571612"/>
              <a:chExt cx="3571900" cy="2071702"/>
            </a:xfrm>
          </p:grpSpPr>
          <p:pic>
            <p:nvPicPr>
              <p:cNvPr id="21" name="Picture 20" descr="k750google13.png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3286116" y="1643050"/>
                <a:ext cx="1543048" cy="1928810"/>
              </a:xfrm>
              <a:prstGeom prst="rect">
                <a:avLst/>
              </a:prstGeom>
            </p:spPr>
          </p:pic>
          <p:pic>
            <p:nvPicPr>
              <p:cNvPr id="22" name="Picture 21" descr="tmobile-g1-android-screenshot-google-maps-3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72132" y="1571612"/>
                <a:ext cx="1285884" cy="1928826"/>
              </a:xfrm>
              <a:prstGeom prst="rect">
                <a:avLst/>
              </a:prstGeom>
            </p:spPr>
          </p:pic>
          <p:pic>
            <p:nvPicPr>
              <p:cNvPr id="23" name="Picture 22" descr="080530_android_gmail.jpg"/>
              <p:cNvPicPr>
                <a:picLocks noChangeAspect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>
              <a:xfrm>
                <a:off x="4668943" y="1785926"/>
                <a:ext cx="1260379" cy="1857388"/>
              </a:xfrm>
              <a:prstGeom prst="rect">
                <a:avLst/>
              </a:prstGeom>
            </p:spPr>
          </p:pic>
        </p:grpSp>
      </p:grpSp>
      <p:grpSp>
        <p:nvGrpSpPr>
          <p:cNvPr id="24" name="Group 23"/>
          <p:cNvGrpSpPr/>
          <p:nvPr/>
        </p:nvGrpSpPr>
        <p:grpSpPr>
          <a:xfrm>
            <a:off x="7086600" y="2359566"/>
            <a:ext cx="1333509" cy="2369596"/>
            <a:chOff x="7358081" y="1571612"/>
            <a:chExt cx="1333509" cy="2369596"/>
          </a:xfrm>
        </p:grpSpPr>
        <p:pic>
          <p:nvPicPr>
            <p:cNvPr id="25" name="Picture 24" descr="palringo-android-1.jpg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7358081" y="1571612"/>
              <a:ext cx="1333509" cy="200026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786710" y="3571876"/>
              <a:ext cx="447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IM</a:t>
              </a:r>
              <a:endParaRPr lang="en-GB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40116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Revisiting an Old Incident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need to go back in time and observe the attacker’s actions as they happen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4B73-F8DA-D642-A741-58773F4CF13C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14400" y="3616476"/>
            <a:ext cx="75885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177274" y="2784288"/>
            <a:ext cx="1440048" cy="1358758"/>
            <a:chOff x="5309810" y="2784288"/>
            <a:chExt cx="1440048" cy="1358758"/>
          </a:xfrm>
        </p:grpSpPr>
        <p:sp>
          <p:nvSpPr>
            <p:cNvPr id="17" name="TextBox 16"/>
            <p:cNvSpPr txBox="1"/>
            <p:nvPr/>
          </p:nvSpPr>
          <p:spPr>
            <a:xfrm>
              <a:off x="5660572" y="2784288"/>
              <a:ext cx="1089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Discovery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09810" y="3773714"/>
              <a:ext cx="1181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8/20/2001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00777" y="3522952"/>
              <a:ext cx="48381" cy="25076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>
              <a:stCxn id="17" idx="2"/>
              <a:endCxn id="19" idx="0"/>
            </p:cNvCxnSpPr>
            <p:nvPr/>
          </p:nvCxnSpPr>
          <p:spPr>
            <a:xfrm rot="5400000">
              <a:off x="5880426" y="3198163"/>
              <a:ext cx="369332" cy="2802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994954" y="3123351"/>
            <a:ext cx="1458383" cy="1979648"/>
            <a:chOff x="5384123" y="2232287"/>
            <a:chExt cx="1458383" cy="1979648"/>
          </a:xfrm>
        </p:grpSpPr>
        <p:sp>
          <p:nvSpPr>
            <p:cNvPr id="13" name="TextBox 12"/>
            <p:cNvSpPr txBox="1"/>
            <p:nvPr/>
          </p:nvSpPr>
          <p:spPr>
            <a:xfrm>
              <a:off x="5384123" y="3565604"/>
              <a:ext cx="13766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Started</a:t>
              </a:r>
            </a:p>
            <a:p>
              <a:r>
                <a:rPr lang="en-US" dirty="0" smtClean="0"/>
                <a:t>investigation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60572" y="2232287"/>
              <a:ext cx="1181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8/23/2001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56835" y="2601619"/>
              <a:ext cx="48381" cy="25076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>
              <a:stCxn id="13" idx="0"/>
              <a:endCxn id="15" idx="2"/>
            </p:cNvCxnSpPr>
            <p:nvPr/>
          </p:nvCxnSpPr>
          <p:spPr>
            <a:xfrm flipV="1">
              <a:off x="6072453" y="2852381"/>
              <a:ext cx="108573" cy="71322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009650" y="1485900"/>
            <a:ext cx="20372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sophisticated</a:t>
            </a:r>
          </a:p>
          <a:p>
            <a:r>
              <a:rPr lang="en-US" dirty="0"/>
              <a:t>a</a:t>
            </a:r>
            <a:r>
              <a:rPr lang="en-US" dirty="0" smtClean="0"/>
              <a:t>dversary can erase</a:t>
            </a:r>
          </a:p>
          <a:p>
            <a:r>
              <a:rPr lang="en-US" dirty="0"/>
              <a:t>h</a:t>
            </a:r>
            <a:r>
              <a:rPr lang="en-US" dirty="0" smtClean="0"/>
              <a:t>is tracks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4400" y="3308017"/>
            <a:ext cx="5262874" cy="792039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porto\Documents\clipart\collected_clipart\topia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893" y="134883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676"/>
          <p:cNvGrpSpPr>
            <a:grpSpLocks noChangeAspect="1"/>
          </p:cNvGrpSpPr>
          <p:nvPr/>
        </p:nvGrpSpPr>
        <p:grpSpPr bwMode="auto">
          <a:xfrm>
            <a:off x="397625" y="2521693"/>
            <a:ext cx="1263650" cy="1373187"/>
            <a:chOff x="4608" y="1632"/>
            <a:chExt cx="398" cy="433"/>
          </a:xfrm>
        </p:grpSpPr>
        <p:grpSp>
          <p:nvGrpSpPr>
            <p:cNvPr id="40" name="Group 677"/>
            <p:cNvGrpSpPr>
              <a:grpSpLocks noChangeAspect="1"/>
            </p:cNvGrpSpPr>
            <p:nvPr/>
          </p:nvGrpSpPr>
          <p:grpSpPr bwMode="auto">
            <a:xfrm>
              <a:off x="4752" y="1652"/>
              <a:ext cx="254" cy="316"/>
              <a:chOff x="4718" y="1200"/>
              <a:chExt cx="297" cy="370"/>
            </a:xfrm>
          </p:grpSpPr>
          <p:grpSp>
            <p:nvGrpSpPr>
              <p:cNvPr id="47" name="Group 678"/>
              <p:cNvGrpSpPr>
                <a:grpSpLocks noChangeAspect="1"/>
              </p:cNvGrpSpPr>
              <p:nvPr/>
            </p:nvGrpSpPr>
            <p:grpSpPr bwMode="auto">
              <a:xfrm>
                <a:off x="4721" y="1200"/>
                <a:ext cx="294" cy="366"/>
                <a:chOff x="4721" y="1642"/>
                <a:chExt cx="294" cy="366"/>
              </a:xfrm>
            </p:grpSpPr>
            <p:sp>
              <p:nvSpPr>
                <p:cNvPr id="49" name="Freeform 679"/>
                <p:cNvSpPr>
                  <a:spLocks noChangeAspect="1"/>
                </p:cNvSpPr>
                <p:nvPr/>
              </p:nvSpPr>
              <p:spPr bwMode="auto">
                <a:xfrm>
                  <a:off x="4721" y="1853"/>
                  <a:ext cx="136" cy="155"/>
                </a:xfrm>
                <a:custGeom>
                  <a:avLst/>
                  <a:gdLst>
                    <a:gd name="T0" fmla="*/ 602 w 634"/>
                    <a:gd name="T1" fmla="*/ 0 h 721"/>
                    <a:gd name="T2" fmla="*/ 634 w 634"/>
                    <a:gd name="T3" fmla="*/ 72 h 721"/>
                    <a:gd name="T4" fmla="*/ 569 w 634"/>
                    <a:gd name="T5" fmla="*/ 180 h 721"/>
                    <a:gd name="T6" fmla="*/ 486 w 634"/>
                    <a:gd name="T7" fmla="*/ 309 h 721"/>
                    <a:gd name="T8" fmla="*/ 401 w 634"/>
                    <a:gd name="T9" fmla="*/ 451 h 721"/>
                    <a:gd name="T10" fmla="*/ 323 w 634"/>
                    <a:gd name="T11" fmla="*/ 541 h 721"/>
                    <a:gd name="T12" fmla="*/ 220 w 634"/>
                    <a:gd name="T13" fmla="*/ 664 h 721"/>
                    <a:gd name="T14" fmla="*/ 155 w 634"/>
                    <a:gd name="T15" fmla="*/ 721 h 721"/>
                    <a:gd name="T16" fmla="*/ 91 w 634"/>
                    <a:gd name="T17" fmla="*/ 695 h 721"/>
                    <a:gd name="T18" fmla="*/ 20 w 634"/>
                    <a:gd name="T19" fmla="*/ 619 h 721"/>
                    <a:gd name="T20" fmla="*/ 0 w 634"/>
                    <a:gd name="T21" fmla="*/ 566 h 721"/>
                    <a:gd name="T22" fmla="*/ 59 w 634"/>
                    <a:gd name="T23" fmla="*/ 431 h 721"/>
                    <a:gd name="T24" fmla="*/ 148 w 634"/>
                    <a:gd name="T25" fmla="*/ 290 h 721"/>
                    <a:gd name="T26" fmla="*/ 240 w 634"/>
                    <a:gd name="T27" fmla="*/ 174 h 721"/>
                    <a:gd name="T28" fmla="*/ 362 w 634"/>
                    <a:gd name="T29" fmla="*/ 84 h 721"/>
                    <a:gd name="T30" fmla="*/ 486 w 634"/>
                    <a:gd name="T31" fmla="*/ 33 h 721"/>
                    <a:gd name="T32" fmla="*/ 602 w 634"/>
                    <a:gd name="T33" fmla="*/ 0 h 7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4" h="721">
                      <a:moveTo>
                        <a:pt x="602" y="0"/>
                      </a:moveTo>
                      <a:lnTo>
                        <a:pt x="634" y="72"/>
                      </a:lnTo>
                      <a:lnTo>
                        <a:pt x="569" y="180"/>
                      </a:lnTo>
                      <a:lnTo>
                        <a:pt x="486" y="309"/>
                      </a:lnTo>
                      <a:lnTo>
                        <a:pt x="401" y="451"/>
                      </a:lnTo>
                      <a:lnTo>
                        <a:pt x="323" y="541"/>
                      </a:lnTo>
                      <a:lnTo>
                        <a:pt x="220" y="664"/>
                      </a:lnTo>
                      <a:lnTo>
                        <a:pt x="155" y="721"/>
                      </a:lnTo>
                      <a:lnTo>
                        <a:pt x="91" y="695"/>
                      </a:lnTo>
                      <a:lnTo>
                        <a:pt x="20" y="619"/>
                      </a:lnTo>
                      <a:lnTo>
                        <a:pt x="0" y="566"/>
                      </a:lnTo>
                      <a:lnTo>
                        <a:pt x="59" y="431"/>
                      </a:lnTo>
                      <a:lnTo>
                        <a:pt x="148" y="290"/>
                      </a:lnTo>
                      <a:lnTo>
                        <a:pt x="240" y="174"/>
                      </a:lnTo>
                      <a:lnTo>
                        <a:pt x="362" y="84"/>
                      </a:lnTo>
                      <a:lnTo>
                        <a:pt x="486" y="33"/>
                      </a:lnTo>
                      <a:lnTo>
                        <a:pt x="602" y="0"/>
                      </a:lnTo>
                      <a:close/>
                    </a:path>
                  </a:pathLst>
                </a:custGeom>
                <a:solidFill>
                  <a:srgbClr val="AD6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Freeform 680"/>
                <p:cNvSpPr>
                  <a:spLocks noChangeAspect="1"/>
                </p:cNvSpPr>
                <p:nvPr/>
              </p:nvSpPr>
              <p:spPr bwMode="auto">
                <a:xfrm>
                  <a:off x="4851" y="1655"/>
                  <a:ext cx="163" cy="212"/>
                </a:xfrm>
                <a:custGeom>
                  <a:avLst/>
                  <a:gdLst>
                    <a:gd name="T0" fmla="*/ 567 w 761"/>
                    <a:gd name="T1" fmla="*/ 0 h 990"/>
                    <a:gd name="T2" fmla="*/ 735 w 761"/>
                    <a:gd name="T3" fmla="*/ 90 h 990"/>
                    <a:gd name="T4" fmla="*/ 761 w 761"/>
                    <a:gd name="T5" fmla="*/ 251 h 990"/>
                    <a:gd name="T6" fmla="*/ 742 w 761"/>
                    <a:gd name="T7" fmla="*/ 456 h 990"/>
                    <a:gd name="T8" fmla="*/ 690 w 761"/>
                    <a:gd name="T9" fmla="*/ 604 h 990"/>
                    <a:gd name="T10" fmla="*/ 639 w 761"/>
                    <a:gd name="T11" fmla="*/ 726 h 990"/>
                    <a:gd name="T12" fmla="*/ 542 w 761"/>
                    <a:gd name="T13" fmla="*/ 810 h 990"/>
                    <a:gd name="T14" fmla="*/ 451 w 761"/>
                    <a:gd name="T15" fmla="*/ 881 h 990"/>
                    <a:gd name="T16" fmla="*/ 323 w 761"/>
                    <a:gd name="T17" fmla="*/ 926 h 990"/>
                    <a:gd name="T18" fmla="*/ 117 w 761"/>
                    <a:gd name="T19" fmla="*/ 918 h 990"/>
                    <a:gd name="T20" fmla="*/ 58 w 761"/>
                    <a:gd name="T21" fmla="*/ 990 h 990"/>
                    <a:gd name="T22" fmla="*/ 0 w 761"/>
                    <a:gd name="T23" fmla="*/ 918 h 990"/>
                    <a:gd name="T24" fmla="*/ 65 w 761"/>
                    <a:gd name="T25" fmla="*/ 836 h 990"/>
                    <a:gd name="T26" fmla="*/ 251 w 761"/>
                    <a:gd name="T27" fmla="*/ 810 h 990"/>
                    <a:gd name="T28" fmla="*/ 406 w 761"/>
                    <a:gd name="T29" fmla="*/ 720 h 990"/>
                    <a:gd name="T30" fmla="*/ 504 w 761"/>
                    <a:gd name="T31" fmla="*/ 604 h 990"/>
                    <a:gd name="T32" fmla="*/ 587 w 761"/>
                    <a:gd name="T33" fmla="*/ 450 h 990"/>
                    <a:gd name="T34" fmla="*/ 612 w 761"/>
                    <a:gd name="T35" fmla="*/ 315 h 990"/>
                    <a:gd name="T36" fmla="*/ 619 w 761"/>
                    <a:gd name="T37" fmla="*/ 162 h 990"/>
                    <a:gd name="T38" fmla="*/ 587 w 761"/>
                    <a:gd name="T39" fmla="*/ 64 h 990"/>
                    <a:gd name="T40" fmla="*/ 567 w 761"/>
                    <a:gd name="T41" fmla="*/ 0 h 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761" h="990">
                      <a:moveTo>
                        <a:pt x="567" y="0"/>
                      </a:moveTo>
                      <a:lnTo>
                        <a:pt x="735" y="90"/>
                      </a:lnTo>
                      <a:lnTo>
                        <a:pt x="761" y="251"/>
                      </a:lnTo>
                      <a:lnTo>
                        <a:pt x="742" y="456"/>
                      </a:lnTo>
                      <a:lnTo>
                        <a:pt x="690" y="604"/>
                      </a:lnTo>
                      <a:lnTo>
                        <a:pt x="639" y="726"/>
                      </a:lnTo>
                      <a:lnTo>
                        <a:pt x="542" y="810"/>
                      </a:lnTo>
                      <a:lnTo>
                        <a:pt x="451" y="881"/>
                      </a:lnTo>
                      <a:lnTo>
                        <a:pt x="323" y="926"/>
                      </a:lnTo>
                      <a:lnTo>
                        <a:pt x="117" y="918"/>
                      </a:lnTo>
                      <a:lnTo>
                        <a:pt x="58" y="990"/>
                      </a:lnTo>
                      <a:lnTo>
                        <a:pt x="0" y="918"/>
                      </a:lnTo>
                      <a:lnTo>
                        <a:pt x="65" y="836"/>
                      </a:lnTo>
                      <a:lnTo>
                        <a:pt x="251" y="810"/>
                      </a:lnTo>
                      <a:lnTo>
                        <a:pt x="406" y="720"/>
                      </a:lnTo>
                      <a:lnTo>
                        <a:pt x="504" y="604"/>
                      </a:lnTo>
                      <a:lnTo>
                        <a:pt x="587" y="450"/>
                      </a:lnTo>
                      <a:lnTo>
                        <a:pt x="612" y="315"/>
                      </a:lnTo>
                      <a:lnTo>
                        <a:pt x="619" y="162"/>
                      </a:lnTo>
                      <a:lnTo>
                        <a:pt x="587" y="64"/>
                      </a:lnTo>
                      <a:lnTo>
                        <a:pt x="567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681"/>
                <p:cNvSpPr>
                  <a:spLocks noChangeAspect="1"/>
                </p:cNvSpPr>
                <p:nvPr/>
              </p:nvSpPr>
              <p:spPr bwMode="auto">
                <a:xfrm>
                  <a:off x="4878" y="1646"/>
                  <a:ext cx="137" cy="212"/>
                </a:xfrm>
                <a:custGeom>
                  <a:avLst/>
                  <a:gdLst>
                    <a:gd name="T0" fmla="*/ 77 w 639"/>
                    <a:gd name="T1" fmla="*/ 943 h 988"/>
                    <a:gd name="T2" fmla="*/ 187 w 639"/>
                    <a:gd name="T3" fmla="*/ 943 h 988"/>
                    <a:gd name="T4" fmla="*/ 303 w 639"/>
                    <a:gd name="T5" fmla="*/ 898 h 988"/>
                    <a:gd name="T6" fmla="*/ 387 w 639"/>
                    <a:gd name="T7" fmla="*/ 840 h 988"/>
                    <a:gd name="T8" fmla="*/ 472 w 639"/>
                    <a:gd name="T9" fmla="*/ 757 h 988"/>
                    <a:gd name="T10" fmla="*/ 536 w 639"/>
                    <a:gd name="T11" fmla="*/ 648 h 988"/>
                    <a:gd name="T12" fmla="*/ 574 w 639"/>
                    <a:gd name="T13" fmla="*/ 532 h 988"/>
                    <a:gd name="T14" fmla="*/ 601 w 639"/>
                    <a:gd name="T15" fmla="*/ 423 h 988"/>
                    <a:gd name="T16" fmla="*/ 607 w 639"/>
                    <a:gd name="T17" fmla="*/ 321 h 988"/>
                    <a:gd name="T18" fmla="*/ 601 w 639"/>
                    <a:gd name="T19" fmla="*/ 231 h 988"/>
                    <a:gd name="T20" fmla="*/ 594 w 639"/>
                    <a:gd name="T21" fmla="*/ 160 h 988"/>
                    <a:gd name="T22" fmla="*/ 549 w 639"/>
                    <a:gd name="T23" fmla="*/ 122 h 988"/>
                    <a:gd name="T24" fmla="*/ 491 w 639"/>
                    <a:gd name="T25" fmla="*/ 83 h 988"/>
                    <a:gd name="T26" fmla="*/ 464 w 639"/>
                    <a:gd name="T27" fmla="*/ 77 h 988"/>
                    <a:gd name="T28" fmla="*/ 426 w 639"/>
                    <a:gd name="T29" fmla="*/ 32 h 988"/>
                    <a:gd name="T30" fmla="*/ 433 w 639"/>
                    <a:gd name="T31" fmla="*/ 0 h 988"/>
                    <a:gd name="T32" fmla="*/ 478 w 639"/>
                    <a:gd name="T33" fmla="*/ 32 h 988"/>
                    <a:gd name="T34" fmla="*/ 619 w 639"/>
                    <a:gd name="T35" fmla="*/ 135 h 988"/>
                    <a:gd name="T36" fmla="*/ 639 w 639"/>
                    <a:gd name="T37" fmla="*/ 205 h 988"/>
                    <a:gd name="T38" fmla="*/ 639 w 639"/>
                    <a:gd name="T39" fmla="*/ 301 h 988"/>
                    <a:gd name="T40" fmla="*/ 639 w 639"/>
                    <a:gd name="T41" fmla="*/ 397 h 988"/>
                    <a:gd name="T42" fmla="*/ 633 w 639"/>
                    <a:gd name="T43" fmla="*/ 507 h 988"/>
                    <a:gd name="T44" fmla="*/ 601 w 639"/>
                    <a:gd name="T45" fmla="*/ 597 h 988"/>
                    <a:gd name="T46" fmla="*/ 574 w 639"/>
                    <a:gd name="T47" fmla="*/ 679 h 988"/>
                    <a:gd name="T48" fmla="*/ 536 w 639"/>
                    <a:gd name="T49" fmla="*/ 750 h 988"/>
                    <a:gd name="T50" fmla="*/ 491 w 639"/>
                    <a:gd name="T51" fmla="*/ 808 h 988"/>
                    <a:gd name="T52" fmla="*/ 439 w 639"/>
                    <a:gd name="T53" fmla="*/ 865 h 988"/>
                    <a:gd name="T54" fmla="*/ 362 w 639"/>
                    <a:gd name="T55" fmla="*/ 910 h 988"/>
                    <a:gd name="T56" fmla="*/ 271 w 639"/>
                    <a:gd name="T57" fmla="*/ 955 h 988"/>
                    <a:gd name="T58" fmla="*/ 187 w 639"/>
                    <a:gd name="T59" fmla="*/ 981 h 988"/>
                    <a:gd name="T60" fmla="*/ 65 w 639"/>
                    <a:gd name="T61" fmla="*/ 988 h 988"/>
                    <a:gd name="T62" fmla="*/ 0 w 639"/>
                    <a:gd name="T63" fmla="*/ 955 h 988"/>
                    <a:gd name="T64" fmla="*/ 77 w 639"/>
                    <a:gd name="T65" fmla="*/ 943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39" h="988">
                      <a:moveTo>
                        <a:pt x="77" y="943"/>
                      </a:moveTo>
                      <a:lnTo>
                        <a:pt x="187" y="943"/>
                      </a:lnTo>
                      <a:lnTo>
                        <a:pt x="303" y="898"/>
                      </a:lnTo>
                      <a:lnTo>
                        <a:pt x="387" y="840"/>
                      </a:lnTo>
                      <a:lnTo>
                        <a:pt x="472" y="757"/>
                      </a:lnTo>
                      <a:lnTo>
                        <a:pt x="536" y="648"/>
                      </a:lnTo>
                      <a:lnTo>
                        <a:pt x="574" y="532"/>
                      </a:lnTo>
                      <a:lnTo>
                        <a:pt x="601" y="423"/>
                      </a:lnTo>
                      <a:lnTo>
                        <a:pt x="607" y="321"/>
                      </a:lnTo>
                      <a:lnTo>
                        <a:pt x="601" y="231"/>
                      </a:lnTo>
                      <a:lnTo>
                        <a:pt x="594" y="160"/>
                      </a:lnTo>
                      <a:lnTo>
                        <a:pt x="549" y="122"/>
                      </a:lnTo>
                      <a:lnTo>
                        <a:pt x="491" y="83"/>
                      </a:lnTo>
                      <a:lnTo>
                        <a:pt x="464" y="77"/>
                      </a:lnTo>
                      <a:lnTo>
                        <a:pt x="426" y="32"/>
                      </a:lnTo>
                      <a:lnTo>
                        <a:pt x="433" y="0"/>
                      </a:lnTo>
                      <a:lnTo>
                        <a:pt x="478" y="32"/>
                      </a:lnTo>
                      <a:lnTo>
                        <a:pt x="619" y="135"/>
                      </a:lnTo>
                      <a:lnTo>
                        <a:pt x="639" y="205"/>
                      </a:lnTo>
                      <a:lnTo>
                        <a:pt x="639" y="301"/>
                      </a:lnTo>
                      <a:lnTo>
                        <a:pt x="639" y="397"/>
                      </a:lnTo>
                      <a:lnTo>
                        <a:pt x="633" y="507"/>
                      </a:lnTo>
                      <a:lnTo>
                        <a:pt x="601" y="597"/>
                      </a:lnTo>
                      <a:lnTo>
                        <a:pt x="574" y="679"/>
                      </a:lnTo>
                      <a:lnTo>
                        <a:pt x="536" y="750"/>
                      </a:lnTo>
                      <a:lnTo>
                        <a:pt x="491" y="808"/>
                      </a:lnTo>
                      <a:lnTo>
                        <a:pt x="439" y="865"/>
                      </a:lnTo>
                      <a:lnTo>
                        <a:pt x="362" y="910"/>
                      </a:lnTo>
                      <a:lnTo>
                        <a:pt x="271" y="955"/>
                      </a:lnTo>
                      <a:lnTo>
                        <a:pt x="187" y="981"/>
                      </a:lnTo>
                      <a:lnTo>
                        <a:pt x="65" y="988"/>
                      </a:lnTo>
                      <a:lnTo>
                        <a:pt x="0" y="955"/>
                      </a:lnTo>
                      <a:lnTo>
                        <a:pt x="77" y="9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682"/>
                <p:cNvSpPr>
                  <a:spLocks noChangeAspect="1"/>
                </p:cNvSpPr>
                <p:nvPr/>
              </p:nvSpPr>
              <p:spPr bwMode="auto">
                <a:xfrm>
                  <a:off x="4841" y="1644"/>
                  <a:ext cx="146" cy="233"/>
                </a:xfrm>
                <a:custGeom>
                  <a:avLst/>
                  <a:gdLst>
                    <a:gd name="T0" fmla="*/ 135 w 677"/>
                    <a:gd name="T1" fmla="*/ 1033 h 1085"/>
                    <a:gd name="T2" fmla="*/ 199 w 677"/>
                    <a:gd name="T3" fmla="*/ 950 h 1085"/>
                    <a:gd name="T4" fmla="*/ 199 w 677"/>
                    <a:gd name="T5" fmla="*/ 892 h 1085"/>
                    <a:gd name="T6" fmla="*/ 296 w 677"/>
                    <a:gd name="T7" fmla="*/ 866 h 1085"/>
                    <a:gd name="T8" fmla="*/ 399 w 677"/>
                    <a:gd name="T9" fmla="*/ 821 h 1085"/>
                    <a:gd name="T10" fmla="*/ 477 w 677"/>
                    <a:gd name="T11" fmla="*/ 757 h 1085"/>
                    <a:gd name="T12" fmla="*/ 548 w 677"/>
                    <a:gd name="T13" fmla="*/ 667 h 1085"/>
                    <a:gd name="T14" fmla="*/ 605 w 677"/>
                    <a:gd name="T15" fmla="*/ 584 h 1085"/>
                    <a:gd name="T16" fmla="*/ 644 w 677"/>
                    <a:gd name="T17" fmla="*/ 481 h 1085"/>
                    <a:gd name="T18" fmla="*/ 658 w 677"/>
                    <a:gd name="T19" fmla="*/ 385 h 1085"/>
                    <a:gd name="T20" fmla="*/ 677 w 677"/>
                    <a:gd name="T21" fmla="*/ 309 h 1085"/>
                    <a:gd name="T22" fmla="*/ 677 w 677"/>
                    <a:gd name="T23" fmla="*/ 180 h 1085"/>
                    <a:gd name="T24" fmla="*/ 650 w 677"/>
                    <a:gd name="T25" fmla="*/ 97 h 1085"/>
                    <a:gd name="T26" fmla="*/ 612 w 677"/>
                    <a:gd name="T27" fmla="*/ 33 h 1085"/>
                    <a:gd name="T28" fmla="*/ 554 w 677"/>
                    <a:gd name="T29" fmla="*/ 0 h 1085"/>
                    <a:gd name="T30" fmla="*/ 587 w 677"/>
                    <a:gd name="T31" fmla="*/ 58 h 1085"/>
                    <a:gd name="T32" fmla="*/ 625 w 677"/>
                    <a:gd name="T33" fmla="*/ 123 h 1085"/>
                    <a:gd name="T34" fmla="*/ 644 w 677"/>
                    <a:gd name="T35" fmla="*/ 193 h 1085"/>
                    <a:gd name="T36" fmla="*/ 638 w 677"/>
                    <a:gd name="T37" fmla="*/ 270 h 1085"/>
                    <a:gd name="T38" fmla="*/ 632 w 677"/>
                    <a:gd name="T39" fmla="*/ 360 h 1085"/>
                    <a:gd name="T40" fmla="*/ 612 w 677"/>
                    <a:gd name="T41" fmla="*/ 469 h 1085"/>
                    <a:gd name="T42" fmla="*/ 587 w 677"/>
                    <a:gd name="T43" fmla="*/ 553 h 1085"/>
                    <a:gd name="T44" fmla="*/ 528 w 677"/>
                    <a:gd name="T45" fmla="*/ 635 h 1085"/>
                    <a:gd name="T46" fmla="*/ 471 w 677"/>
                    <a:gd name="T47" fmla="*/ 712 h 1085"/>
                    <a:gd name="T48" fmla="*/ 406 w 677"/>
                    <a:gd name="T49" fmla="*/ 770 h 1085"/>
                    <a:gd name="T50" fmla="*/ 316 w 677"/>
                    <a:gd name="T51" fmla="*/ 821 h 1085"/>
                    <a:gd name="T52" fmla="*/ 238 w 677"/>
                    <a:gd name="T53" fmla="*/ 854 h 1085"/>
                    <a:gd name="T54" fmla="*/ 155 w 677"/>
                    <a:gd name="T55" fmla="*/ 860 h 1085"/>
                    <a:gd name="T56" fmla="*/ 96 w 677"/>
                    <a:gd name="T57" fmla="*/ 841 h 1085"/>
                    <a:gd name="T58" fmla="*/ 57 w 677"/>
                    <a:gd name="T59" fmla="*/ 886 h 1085"/>
                    <a:gd name="T60" fmla="*/ 0 w 677"/>
                    <a:gd name="T61" fmla="*/ 970 h 1085"/>
                    <a:gd name="T62" fmla="*/ 45 w 677"/>
                    <a:gd name="T63" fmla="*/ 1015 h 1085"/>
                    <a:gd name="T64" fmla="*/ 122 w 677"/>
                    <a:gd name="T65" fmla="*/ 917 h 1085"/>
                    <a:gd name="T66" fmla="*/ 167 w 677"/>
                    <a:gd name="T67" fmla="*/ 925 h 1085"/>
                    <a:gd name="T68" fmla="*/ 71 w 677"/>
                    <a:gd name="T69" fmla="*/ 1040 h 1085"/>
                    <a:gd name="T70" fmla="*/ 96 w 677"/>
                    <a:gd name="T71" fmla="*/ 1085 h 1085"/>
                    <a:gd name="T72" fmla="*/ 135 w 677"/>
                    <a:gd name="T73" fmla="*/ 1033 h 10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77" h="1085">
                      <a:moveTo>
                        <a:pt x="135" y="1033"/>
                      </a:moveTo>
                      <a:lnTo>
                        <a:pt x="199" y="950"/>
                      </a:lnTo>
                      <a:lnTo>
                        <a:pt x="199" y="892"/>
                      </a:lnTo>
                      <a:lnTo>
                        <a:pt x="296" y="866"/>
                      </a:lnTo>
                      <a:lnTo>
                        <a:pt x="399" y="821"/>
                      </a:lnTo>
                      <a:lnTo>
                        <a:pt x="477" y="757"/>
                      </a:lnTo>
                      <a:lnTo>
                        <a:pt x="548" y="667"/>
                      </a:lnTo>
                      <a:lnTo>
                        <a:pt x="605" y="584"/>
                      </a:lnTo>
                      <a:lnTo>
                        <a:pt x="644" y="481"/>
                      </a:lnTo>
                      <a:lnTo>
                        <a:pt x="658" y="385"/>
                      </a:lnTo>
                      <a:lnTo>
                        <a:pt x="677" y="309"/>
                      </a:lnTo>
                      <a:lnTo>
                        <a:pt x="677" y="180"/>
                      </a:lnTo>
                      <a:lnTo>
                        <a:pt x="650" y="97"/>
                      </a:lnTo>
                      <a:lnTo>
                        <a:pt x="612" y="33"/>
                      </a:lnTo>
                      <a:lnTo>
                        <a:pt x="554" y="0"/>
                      </a:lnTo>
                      <a:lnTo>
                        <a:pt x="587" y="58"/>
                      </a:lnTo>
                      <a:lnTo>
                        <a:pt x="625" y="123"/>
                      </a:lnTo>
                      <a:lnTo>
                        <a:pt x="644" y="193"/>
                      </a:lnTo>
                      <a:lnTo>
                        <a:pt x="638" y="270"/>
                      </a:lnTo>
                      <a:lnTo>
                        <a:pt x="632" y="360"/>
                      </a:lnTo>
                      <a:lnTo>
                        <a:pt x="612" y="469"/>
                      </a:lnTo>
                      <a:lnTo>
                        <a:pt x="587" y="553"/>
                      </a:lnTo>
                      <a:lnTo>
                        <a:pt x="528" y="635"/>
                      </a:lnTo>
                      <a:lnTo>
                        <a:pt x="471" y="712"/>
                      </a:lnTo>
                      <a:lnTo>
                        <a:pt x="406" y="770"/>
                      </a:lnTo>
                      <a:lnTo>
                        <a:pt x="316" y="821"/>
                      </a:lnTo>
                      <a:lnTo>
                        <a:pt x="238" y="854"/>
                      </a:lnTo>
                      <a:lnTo>
                        <a:pt x="155" y="860"/>
                      </a:lnTo>
                      <a:lnTo>
                        <a:pt x="96" y="841"/>
                      </a:lnTo>
                      <a:lnTo>
                        <a:pt x="57" y="886"/>
                      </a:lnTo>
                      <a:lnTo>
                        <a:pt x="0" y="970"/>
                      </a:lnTo>
                      <a:lnTo>
                        <a:pt x="45" y="1015"/>
                      </a:lnTo>
                      <a:lnTo>
                        <a:pt x="122" y="917"/>
                      </a:lnTo>
                      <a:lnTo>
                        <a:pt x="167" y="925"/>
                      </a:lnTo>
                      <a:lnTo>
                        <a:pt x="71" y="1040"/>
                      </a:lnTo>
                      <a:lnTo>
                        <a:pt x="96" y="1085"/>
                      </a:lnTo>
                      <a:lnTo>
                        <a:pt x="135" y="10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683"/>
                <p:cNvSpPr>
                  <a:spLocks noChangeAspect="1"/>
                </p:cNvSpPr>
                <p:nvPr/>
              </p:nvSpPr>
              <p:spPr bwMode="auto">
                <a:xfrm>
                  <a:off x="4840" y="1642"/>
                  <a:ext cx="140" cy="194"/>
                </a:xfrm>
                <a:custGeom>
                  <a:avLst/>
                  <a:gdLst>
                    <a:gd name="T0" fmla="*/ 90 w 652"/>
                    <a:gd name="T1" fmla="*/ 888 h 907"/>
                    <a:gd name="T2" fmla="*/ 45 w 652"/>
                    <a:gd name="T3" fmla="*/ 823 h 907"/>
                    <a:gd name="T4" fmla="*/ 13 w 652"/>
                    <a:gd name="T5" fmla="*/ 759 h 907"/>
                    <a:gd name="T6" fmla="*/ 0 w 652"/>
                    <a:gd name="T7" fmla="*/ 675 h 907"/>
                    <a:gd name="T8" fmla="*/ 6 w 652"/>
                    <a:gd name="T9" fmla="*/ 572 h 907"/>
                    <a:gd name="T10" fmla="*/ 26 w 652"/>
                    <a:gd name="T11" fmla="*/ 457 h 907"/>
                    <a:gd name="T12" fmla="*/ 65 w 652"/>
                    <a:gd name="T13" fmla="*/ 334 h 907"/>
                    <a:gd name="T14" fmla="*/ 123 w 652"/>
                    <a:gd name="T15" fmla="*/ 225 h 907"/>
                    <a:gd name="T16" fmla="*/ 214 w 652"/>
                    <a:gd name="T17" fmla="*/ 116 h 907"/>
                    <a:gd name="T18" fmla="*/ 336 w 652"/>
                    <a:gd name="T19" fmla="*/ 38 h 907"/>
                    <a:gd name="T20" fmla="*/ 446 w 652"/>
                    <a:gd name="T21" fmla="*/ 0 h 907"/>
                    <a:gd name="T22" fmla="*/ 523 w 652"/>
                    <a:gd name="T23" fmla="*/ 6 h 907"/>
                    <a:gd name="T24" fmla="*/ 587 w 652"/>
                    <a:gd name="T25" fmla="*/ 32 h 907"/>
                    <a:gd name="T26" fmla="*/ 652 w 652"/>
                    <a:gd name="T27" fmla="*/ 77 h 907"/>
                    <a:gd name="T28" fmla="*/ 640 w 652"/>
                    <a:gd name="T29" fmla="*/ 116 h 907"/>
                    <a:gd name="T30" fmla="*/ 562 w 652"/>
                    <a:gd name="T31" fmla="*/ 57 h 907"/>
                    <a:gd name="T32" fmla="*/ 516 w 652"/>
                    <a:gd name="T33" fmla="*/ 38 h 907"/>
                    <a:gd name="T34" fmla="*/ 452 w 652"/>
                    <a:gd name="T35" fmla="*/ 38 h 907"/>
                    <a:gd name="T36" fmla="*/ 394 w 652"/>
                    <a:gd name="T37" fmla="*/ 57 h 907"/>
                    <a:gd name="T38" fmla="*/ 322 w 652"/>
                    <a:gd name="T39" fmla="*/ 83 h 907"/>
                    <a:gd name="T40" fmla="*/ 271 w 652"/>
                    <a:gd name="T41" fmla="*/ 122 h 907"/>
                    <a:gd name="T42" fmla="*/ 214 w 652"/>
                    <a:gd name="T43" fmla="*/ 161 h 907"/>
                    <a:gd name="T44" fmla="*/ 175 w 652"/>
                    <a:gd name="T45" fmla="*/ 218 h 907"/>
                    <a:gd name="T46" fmla="*/ 136 w 652"/>
                    <a:gd name="T47" fmla="*/ 283 h 907"/>
                    <a:gd name="T48" fmla="*/ 98 w 652"/>
                    <a:gd name="T49" fmla="*/ 359 h 907"/>
                    <a:gd name="T50" fmla="*/ 65 w 652"/>
                    <a:gd name="T51" fmla="*/ 443 h 907"/>
                    <a:gd name="T52" fmla="*/ 45 w 652"/>
                    <a:gd name="T53" fmla="*/ 547 h 907"/>
                    <a:gd name="T54" fmla="*/ 45 w 652"/>
                    <a:gd name="T55" fmla="*/ 662 h 907"/>
                    <a:gd name="T56" fmla="*/ 51 w 652"/>
                    <a:gd name="T57" fmla="*/ 759 h 907"/>
                    <a:gd name="T58" fmla="*/ 98 w 652"/>
                    <a:gd name="T59" fmla="*/ 843 h 907"/>
                    <a:gd name="T60" fmla="*/ 187 w 652"/>
                    <a:gd name="T61" fmla="*/ 907 h 907"/>
                    <a:gd name="T62" fmla="*/ 90 w 652"/>
                    <a:gd name="T63" fmla="*/ 888 h 9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52" h="907">
                      <a:moveTo>
                        <a:pt x="90" y="888"/>
                      </a:moveTo>
                      <a:lnTo>
                        <a:pt x="45" y="823"/>
                      </a:lnTo>
                      <a:lnTo>
                        <a:pt x="13" y="759"/>
                      </a:lnTo>
                      <a:lnTo>
                        <a:pt x="0" y="675"/>
                      </a:lnTo>
                      <a:lnTo>
                        <a:pt x="6" y="572"/>
                      </a:lnTo>
                      <a:lnTo>
                        <a:pt x="26" y="457"/>
                      </a:lnTo>
                      <a:lnTo>
                        <a:pt x="65" y="334"/>
                      </a:lnTo>
                      <a:lnTo>
                        <a:pt x="123" y="225"/>
                      </a:lnTo>
                      <a:lnTo>
                        <a:pt x="214" y="116"/>
                      </a:lnTo>
                      <a:lnTo>
                        <a:pt x="336" y="38"/>
                      </a:lnTo>
                      <a:lnTo>
                        <a:pt x="446" y="0"/>
                      </a:lnTo>
                      <a:lnTo>
                        <a:pt x="523" y="6"/>
                      </a:lnTo>
                      <a:lnTo>
                        <a:pt x="587" y="32"/>
                      </a:lnTo>
                      <a:lnTo>
                        <a:pt x="652" y="77"/>
                      </a:lnTo>
                      <a:lnTo>
                        <a:pt x="640" y="116"/>
                      </a:lnTo>
                      <a:lnTo>
                        <a:pt x="562" y="57"/>
                      </a:lnTo>
                      <a:lnTo>
                        <a:pt x="516" y="38"/>
                      </a:lnTo>
                      <a:lnTo>
                        <a:pt x="452" y="38"/>
                      </a:lnTo>
                      <a:lnTo>
                        <a:pt x="394" y="57"/>
                      </a:lnTo>
                      <a:lnTo>
                        <a:pt x="322" y="83"/>
                      </a:lnTo>
                      <a:lnTo>
                        <a:pt x="271" y="122"/>
                      </a:lnTo>
                      <a:lnTo>
                        <a:pt x="214" y="161"/>
                      </a:lnTo>
                      <a:lnTo>
                        <a:pt x="175" y="218"/>
                      </a:lnTo>
                      <a:lnTo>
                        <a:pt x="136" y="283"/>
                      </a:lnTo>
                      <a:lnTo>
                        <a:pt x="98" y="359"/>
                      </a:lnTo>
                      <a:lnTo>
                        <a:pt x="65" y="443"/>
                      </a:lnTo>
                      <a:lnTo>
                        <a:pt x="45" y="547"/>
                      </a:lnTo>
                      <a:lnTo>
                        <a:pt x="45" y="662"/>
                      </a:lnTo>
                      <a:lnTo>
                        <a:pt x="51" y="759"/>
                      </a:lnTo>
                      <a:lnTo>
                        <a:pt x="98" y="843"/>
                      </a:lnTo>
                      <a:lnTo>
                        <a:pt x="187" y="907"/>
                      </a:lnTo>
                      <a:lnTo>
                        <a:pt x="90" y="88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684"/>
                <p:cNvSpPr>
                  <a:spLocks noChangeAspect="1"/>
                </p:cNvSpPr>
                <p:nvPr/>
              </p:nvSpPr>
              <p:spPr bwMode="auto">
                <a:xfrm>
                  <a:off x="4930" y="1692"/>
                  <a:ext cx="16" cy="51"/>
                </a:xfrm>
                <a:custGeom>
                  <a:avLst/>
                  <a:gdLst>
                    <a:gd name="T0" fmla="*/ 0 w 74"/>
                    <a:gd name="T1" fmla="*/ 0 h 238"/>
                    <a:gd name="T2" fmla="*/ 38 w 74"/>
                    <a:gd name="T3" fmla="*/ 46 h 238"/>
                    <a:gd name="T4" fmla="*/ 59 w 74"/>
                    <a:gd name="T5" fmla="*/ 100 h 238"/>
                    <a:gd name="T6" fmla="*/ 74 w 74"/>
                    <a:gd name="T7" fmla="*/ 178 h 238"/>
                    <a:gd name="T8" fmla="*/ 66 w 74"/>
                    <a:gd name="T9" fmla="*/ 238 h 238"/>
                    <a:gd name="T10" fmla="*/ 44 w 74"/>
                    <a:gd name="T11" fmla="*/ 212 h 238"/>
                    <a:gd name="T12" fmla="*/ 38 w 74"/>
                    <a:gd name="T13" fmla="*/ 146 h 238"/>
                    <a:gd name="T14" fmla="*/ 15 w 74"/>
                    <a:gd name="T15" fmla="*/ 72 h 238"/>
                    <a:gd name="T16" fmla="*/ 0 w 74"/>
                    <a:gd name="T17" fmla="*/ 0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4" h="238">
                      <a:moveTo>
                        <a:pt x="0" y="0"/>
                      </a:moveTo>
                      <a:lnTo>
                        <a:pt x="38" y="46"/>
                      </a:lnTo>
                      <a:lnTo>
                        <a:pt x="59" y="100"/>
                      </a:lnTo>
                      <a:lnTo>
                        <a:pt x="74" y="178"/>
                      </a:lnTo>
                      <a:lnTo>
                        <a:pt x="66" y="238"/>
                      </a:lnTo>
                      <a:lnTo>
                        <a:pt x="44" y="212"/>
                      </a:lnTo>
                      <a:lnTo>
                        <a:pt x="38" y="146"/>
                      </a:lnTo>
                      <a:lnTo>
                        <a:pt x="15" y="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" name="Freeform 685"/>
              <p:cNvSpPr>
                <a:spLocks noChangeAspect="1"/>
              </p:cNvSpPr>
              <p:nvPr/>
            </p:nvSpPr>
            <p:spPr bwMode="auto">
              <a:xfrm>
                <a:off x="4718" y="1410"/>
                <a:ext cx="150" cy="160"/>
              </a:xfrm>
              <a:custGeom>
                <a:avLst/>
                <a:gdLst>
                  <a:gd name="T0" fmla="*/ 620 w 697"/>
                  <a:gd name="T1" fmla="*/ 0 h 747"/>
                  <a:gd name="T2" fmla="*/ 516 w 697"/>
                  <a:gd name="T3" fmla="*/ 19 h 747"/>
                  <a:gd name="T4" fmla="*/ 426 w 697"/>
                  <a:gd name="T5" fmla="*/ 45 h 747"/>
                  <a:gd name="T6" fmla="*/ 323 w 697"/>
                  <a:gd name="T7" fmla="*/ 117 h 747"/>
                  <a:gd name="T8" fmla="*/ 226 w 697"/>
                  <a:gd name="T9" fmla="*/ 207 h 747"/>
                  <a:gd name="T10" fmla="*/ 136 w 697"/>
                  <a:gd name="T11" fmla="*/ 317 h 747"/>
                  <a:gd name="T12" fmla="*/ 39 w 697"/>
                  <a:gd name="T13" fmla="*/ 464 h 747"/>
                  <a:gd name="T14" fmla="*/ 0 w 697"/>
                  <a:gd name="T15" fmla="*/ 568 h 747"/>
                  <a:gd name="T16" fmla="*/ 0 w 697"/>
                  <a:gd name="T17" fmla="*/ 606 h 747"/>
                  <a:gd name="T18" fmla="*/ 39 w 697"/>
                  <a:gd name="T19" fmla="*/ 651 h 747"/>
                  <a:gd name="T20" fmla="*/ 90 w 697"/>
                  <a:gd name="T21" fmla="*/ 709 h 747"/>
                  <a:gd name="T22" fmla="*/ 175 w 697"/>
                  <a:gd name="T23" fmla="*/ 747 h 747"/>
                  <a:gd name="T24" fmla="*/ 233 w 697"/>
                  <a:gd name="T25" fmla="*/ 721 h 747"/>
                  <a:gd name="T26" fmla="*/ 330 w 697"/>
                  <a:gd name="T27" fmla="*/ 599 h 747"/>
                  <a:gd name="T28" fmla="*/ 426 w 697"/>
                  <a:gd name="T29" fmla="*/ 476 h 747"/>
                  <a:gd name="T30" fmla="*/ 516 w 697"/>
                  <a:gd name="T31" fmla="*/ 329 h 747"/>
                  <a:gd name="T32" fmla="*/ 607 w 697"/>
                  <a:gd name="T33" fmla="*/ 207 h 747"/>
                  <a:gd name="T34" fmla="*/ 697 w 697"/>
                  <a:gd name="T35" fmla="*/ 97 h 747"/>
                  <a:gd name="T36" fmla="*/ 679 w 697"/>
                  <a:gd name="T37" fmla="*/ 33 h 747"/>
                  <a:gd name="T38" fmla="*/ 620 w 697"/>
                  <a:gd name="T39" fmla="*/ 39 h 747"/>
                  <a:gd name="T40" fmla="*/ 607 w 697"/>
                  <a:gd name="T41" fmla="*/ 90 h 747"/>
                  <a:gd name="T42" fmla="*/ 581 w 697"/>
                  <a:gd name="T43" fmla="*/ 168 h 747"/>
                  <a:gd name="T44" fmla="*/ 504 w 697"/>
                  <a:gd name="T45" fmla="*/ 272 h 747"/>
                  <a:gd name="T46" fmla="*/ 446 w 697"/>
                  <a:gd name="T47" fmla="*/ 368 h 747"/>
                  <a:gd name="T48" fmla="*/ 375 w 697"/>
                  <a:gd name="T49" fmla="*/ 464 h 747"/>
                  <a:gd name="T50" fmla="*/ 330 w 697"/>
                  <a:gd name="T51" fmla="*/ 548 h 747"/>
                  <a:gd name="T52" fmla="*/ 245 w 697"/>
                  <a:gd name="T53" fmla="*/ 638 h 747"/>
                  <a:gd name="T54" fmla="*/ 194 w 697"/>
                  <a:gd name="T55" fmla="*/ 696 h 747"/>
                  <a:gd name="T56" fmla="*/ 155 w 697"/>
                  <a:gd name="T57" fmla="*/ 709 h 747"/>
                  <a:gd name="T58" fmla="*/ 84 w 697"/>
                  <a:gd name="T59" fmla="*/ 676 h 747"/>
                  <a:gd name="T60" fmla="*/ 52 w 697"/>
                  <a:gd name="T61" fmla="*/ 619 h 747"/>
                  <a:gd name="T62" fmla="*/ 45 w 697"/>
                  <a:gd name="T63" fmla="*/ 568 h 747"/>
                  <a:gd name="T64" fmla="*/ 78 w 697"/>
                  <a:gd name="T65" fmla="*/ 484 h 747"/>
                  <a:gd name="T66" fmla="*/ 129 w 697"/>
                  <a:gd name="T67" fmla="*/ 386 h 747"/>
                  <a:gd name="T68" fmla="*/ 200 w 697"/>
                  <a:gd name="T69" fmla="*/ 278 h 747"/>
                  <a:gd name="T70" fmla="*/ 298 w 697"/>
                  <a:gd name="T71" fmla="*/ 188 h 747"/>
                  <a:gd name="T72" fmla="*/ 381 w 697"/>
                  <a:gd name="T73" fmla="*/ 117 h 747"/>
                  <a:gd name="T74" fmla="*/ 477 w 697"/>
                  <a:gd name="T75" fmla="*/ 65 h 747"/>
                  <a:gd name="T76" fmla="*/ 555 w 697"/>
                  <a:gd name="T77" fmla="*/ 52 h 747"/>
                  <a:gd name="T78" fmla="*/ 614 w 697"/>
                  <a:gd name="T79" fmla="*/ 39 h 747"/>
                  <a:gd name="T80" fmla="*/ 620 w 697"/>
                  <a:gd name="T81" fmla="*/ 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97" h="747">
                    <a:moveTo>
                      <a:pt x="620" y="0"/>
                    </a:moveTo>
                    <a:lnTo>
                      <a:pt x="516" y="19"/>
                    </a:lnTo>
                    <a:lnTo>
                      <a:pt x="426" y="45"/>
                    </a:lnTo>
                    <a:lnTo>
                      <a:pt x="323" y="117"/>
                    </a:lnTo>
                    <a:lnTo>
                      <a:pt x="226" y="207"/>
                    </a:lnTo>
                    <a:lnTo>
                      <a:pt x="136" y="317"/>
                    </a:lnTo>
                    <a:lnTo>
                      <a:pt x="39" y="464"/>
                    </a:lnTo>
                    <a:lnTo>
                      <a:pt x="0" y="568"/>
                    </a:lnTo>
                    <a:lnTo>
                      <a:pt x="0" y="606"/>
                    </a:lnTo>
                    <a:lnTo>
                      <a:pt x="39" y="651"/>
                    </a:lnTo>
                    <a:lnTo>
                      <a:pt x="90" y="709"/>
                    </a:lnTo>
                    <a:lnTo>
                      <a:pt x="175" y="747"/>
                    </a:lnTo>
                    <a:lnTo>
                      <a:pt x="233" y="721"/>
                    </a:lnTo>
                    <a:lnTo>
                      <a:pt x="330" y="599"/>
                    </a:lnTo>
                    <a:lnTo>
                      <a:pt x="426" y="476"/>
                    </a:lnTo>
                    <a:lnTo>
                      <a:pt x="516" y="329"/>
                    </a:lnTo>
                    <a:lnTo>
                      <a:pt x="607" y="207"/>
                    </a:lnTo>
                    <a:lnTo>
                      <a:pt x="697" y="97"/>
                    </a:lnTo>
                    <a:lnTo>
                      <a:pt x="679" y="33"/>
                    </a:lnTo>
                    <a:lnTo>
                      <a:pt x="620" y="39"/>
                    </a:lnTo>
                    <a:lnTo>
                      <a:pt x="607" y="90"/>
                    </a:lnTo>
                    <a:lnTo>
                      <a:pt x="581" y="168"/>
                    </a:lnTo>
                    <a:lnTo>
                      <a:pt x="504" y="272"/>
                    </a:lnTo>
                    <a:lnTo>
                      <a:pt x="446" y="368"/>
                    </a:lnTo>
                    <a:lnTo>
                      <a:pt x="375" y="464"/>
                    </a:lnTo>
                    <a:lnTo>
                      <a:pt x="330" y="548"/>
                    </a:lnTo>
                    <a:lnTo>
                      <a:pt x="245" y="638"/>
                    </a:lnTo>
                    <a:lnTo>
                      <a:pt x="194" y="696"/>
                    </a:lnTo>
                    <a:lnTo>
                      <a:pt x="155" y="709"/>
                    </a:lnTo>
                    <a:lnTo>
                      <a:pt x="84" y="676"/>
                    </a:lnTo>
                    <a:lnTo>
                      <a:pt x="52" y="619"/>
                    </a:lnTo>
                    <a:lnTo>
                      <a:pt x="45" y="568"/>
                    </a:lnTo>
                    <a:lnTo>
                      <a:pt x="78" y="484"/>
                    </a:lnTo>
                    <a:lnTo>
                      <a:pt x="129" y="386"/>
                    </a:lnTo>
                    <a:lnTo>
                      <a:pt x="200" y="278"/>
                    </a:lnTo>
                    <a:lnTo>
                      <a:pt x="298" y="188"/>
                    </a:lnTo>
                    <a:lnTo>
                      <a:pt x="381" y="117"/>
                    </a:lnTo>
                    <a:lnTo>
                      <a:pt x="477" y="65"/>
                    </a:lnTo>
                    <a:lnTo>
                      <a:pt x="555" y="52"/>
                    </a:lnTo>
                    <a:lnTo>
                      <a:pt x="614" y="39"/>
                    </a:lnTo>
                    <a:lnTo>
                      <a:pt x="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" name="Freeform 686"/>
            <p:cNvSpPr>
              <a:spLocks noChangeAspect="1"/>
            </p:cNvSpPr>
            <p:nvPr/>
          </p:nvSpPr>
          <p:spPr bwMode="auto">
            <a:xfrm>
              <a:off x="4740" y="1632"/>
              <a:ext cx="99" cy="84"/>
            </a:xfrm>
            <a:custGeom>
              <a:avLst/>
              <a:gdLst>
                <a:gd name="T0" fmla="*/ 318 w 461"/>
                <a:gd name="T1" fmla="*/ 229 h 391"/>
                <a:gd name="T2" fmla="*/ 357 w 461"/>
                <a:gd name="T3" fmla="*/ 162 h 391"/>
                <a:gd name="T4" fmla="*/ 376 w 461"/>
                <a:gd name="T5" fmla="*/ 97 h 391"/>
                <a:gd name="T6" fmla="*/ 363 w 461"/>
                <a:gd name="T7" fmla="*/ 52 h 391"/>
                <a:gd name="T8" fmla="*/ 343 w 461"/>
                <a:gd name="T9" fmla="*/ 20 h 391"/>
                <a:gd name="T10" fmla="*/ 292 w 461"/>
                <a:gd name="T11" fmla="*/ 0 h 391"/>
                <a:gd name="T12" fmla="*/ 233 w 461"/>
                <a:gd name="T13" fmla="*/ 0 h 391"/>
                <a:gd name="T14" fmla="*/ 150 w 461"/>
                <a:gd name="T15" fmla="*/ 26 h 391"/>
                <a:gd name="T16" fmla="*/ 65 w 461"/>
                <a:gd name="T17" fmla="*/ 104 h 391"/>
                <a:gd name="T18" fmla="*/ 12 w 461"/>
                <a:gd name="T19" fmla="*/ 189 h 391"/>
                <a:gd name="T20" fmla="*/ 0 w 461"/>
                <a:gd name="T21" fmla="*/ 280 h 391"/>
                <a:gd name="T22" fmla="*/ 20 w 461"/>
                <a:gd name="T23" fmla="*/ 332 h 391"/>
                <a:gd name="T24" fmla="*/ 65 w 461"/>
                <a:gd name="T25" fmla="*/ 371 h 391"/>
                <a:gd name="T26" fmla="*/ 123 w 461"/>
                <a:gd name="T27" fmla="*/ 391 h 391"/>
                <a:gd name="T28" fmla="*/ 188 w 461"/>
                <a:gd name="T29" fmla="*/ 378 h 391"/>
                <a:gd name="T30" fmla="*/ 260 w 461"/>
                <a:gd name="T31" fmla="*/ 332 h 391"/>
                <a:gd name="T32" fmla="*/ 298 w 461"/>
                <a:gd name="T33" fmla="*/ 287 h 391"/>
                <a:gd name="T34" fmla="*/ 376 w 461"/>
                <a:gd name="T35" fmla="*/ 326 h 391"/>
                <a:gd name="T36" fmla="*/ 428 w 461"/>
                <a:gd name="T37" fmla="*/ 358 h 391"/>
                <a:gd name="T38" fmla="*/ 448 w 461"/>
                <a:gd name="T39" fmla="*/ 358 h 391"/>
                <a:gd name="T40" fmla="*/ 461 w 461"/>
                <a:gd name="T41" fmla="*/ 320 h 391"/>
                <a:gd name="T42" fmla="*/ 441 w 461"/>
                <a:gd name="T43" fmla="*/ 294 h 391"/>
                <a:gd name="T44" fmla="*/ 389 w 461"/>
                <a:gd name="T45" fmla="*/ 300 h 391"/>
                <a:gd name="T46" fmla="*/ 351 w 461"/>
                <a:gd name="T47" fmla="*/ 280 h 391"/>
                <a:gd name="T48" fmla="*/ 318 w 461"/>
                <a:gd name="T49" fmla="*/ 22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1" h="391">
                  <a:moveTo>
                    <a:pt x="318" y="229"/>
                  </a:moveTo>
                  <a:lnTo>
                    <a:pt x="357" y="162"/>
                  </a:lnTo>
                  <a:lnTo>
                    <a:pt x="376" y="97"/>
                  </a:lnTo>
                  <a:lnTo>
                    <a:pt x="363" y="52"/>
                  </a:lnTo>
                  <a:lnTo>
                    <a:pt x="343" y="20"/>
                  </a:lnTo>
                  <a:lnTo>
                    <a:pt x="292" y="0"/>
                  </a:lnTo>
                  <a:lnTo>
                    <a:pt x="233" y="0"/>
                  </a:lnTo>
                  <a:lnTo>
                    <a:pt x="150" y="26"/>
                  </a:lnTo>
                  <a:lnTo>
                    <a:pt x="65" y="104"/>
                  </a:lnTo>
                  <a:lnTo>
                    <a:pt x="12" y="189"/>
                  </a:lnTo>
                  <a:lnTo>
                    <a:pt x="0" y="280"/>
                  </a:lnTo>
                  <a:lnTo>
                    <a:pt x="20" y="332"/>
                  </a:lnTo>
                  <a:lnTo>
                    <a:pt x="65" y="371"/>
                  </a:lnTo>
                  <a:lnTo>
                    <a:pt x="123" y="391"/>
                  </a:lnTo>
                  <a:lnTo>
                    <a:pt x="188" y="378"/>
                  </a:lnTo>
                  <a:lnTo>
                    <a:pt x="260" y="332"/>
                  </a:lnTo>
                  <a:lnTo>
                    <a:pt x="298" y="287"/>
                  </a:lnTo>
                  <a:lnTo>
                    <a:pt x="376" y="326"/>
                  </a:lnTo>
                  <a:lnTo>
                    <a:pt x="428" y="358"/>
                  </a:lnTo>
                  <a:lnTo>
                    <a:pt x="448" y="358"/>
                  </a:lnTo>
                  <a:lnTo>
                    <a:pt x="461" y="320"/>
                  </a:lnTo>
                  <a:lnTo>
                    <a:pt x="441" y="294"/>
                  </a:lnTo>
                  <a:lnTo>
                    <a:pt x="389" y="300"/>
                  </a:lnTo>
                  <a:lnTo>
                    <a:pt x="351" y="280"/>
                  </a:lnTo>
                  <a:lnTo>
                    <a:pt x="318" y="229"/>
                  </a:lnTo>
                  <a:close/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687"/>
            <p:cNvSpPr>
              <a:spLocks noChangeAspect="1"/>
            </p:cNvSpPr>
            <p:nvPr/>
          </p:nvSpPr>
          <p:spPr bwMode="auto">
            <a:xfrm>
              <a:off x="4660" y="1718"/>
              <a:ext cx="96" cy="139"/>
            </a:xfrm>
            <a:custGeom>
              <a:avLst/>
              <a:gdLst>
                <a:gd name="T0" fmla="*/ 162 w 449"/>
                <a:gd name="T1" fmla="*/ 97 h 646"/>
                <a:gd name="T2" fmla="*/ 261 w 449"/>
                <a:gd name="T3" fmla="*/ 26 h 646"/>
                <a:gd name="T4" fmla="*/ 332 w 449"/>
                <a:gd name="T5" fmla="*/ 0 h 646"/>
                <a:gd name="T6" fmla="*/ 378 w 449"/>
                <a:gd name="T7" fmla="*/ 0 h 646"/>
                <a:gd name="T8" fmla="*/ 417 w 449"/>
                <a:gd name="T9" fmla="*/ 20 h 646"/>
                <a:gd name="T10" fmla="*/ 449 w 449"/>
                <a:gd name="T11" fmla="*/ 71 h 646"/>
                <a:gd name="T12" fmla="*/ 449 w 449"/>
                <a:gd name="T13" fmla="*/ 116 h 646"/>
                <a:gd name="T14" fmla="*/ 411 w 449"/>
                <a:gd name="T15" fmla="*/ 200 h 646"/>
                <a:gd name="T16" fmla="*/ 338 w 449"/>
                <a:gd name="T17" fmla="*/ 252 h 646"/>
                <a:gd name="T18" fmla="*/ 293 w 449"/>
                <a:gd name="T19" fmla="*/ 310 h 646"/>
                <a:gd name="T20" fmla="*/ 261 w 449"/>
                <a:gd name="T21" fmla="*/ 381 h 646"/>
                <a:gd name="T22" fmla="*/ 247 w 449"/>
                <a:gd name="T23" fmla="*/ 471 h 646"/>
                <a:gd name="T24" fmla="*/ 267 w 449"/>
                <a:gd name="T25" fmla="*/ 542 h 646"/>
                <a:gd name="T26" fmla="*/ 261 w 449"/>
                <a:gd name="T27" fmla="*/ 595 h 646"/>
                <a:gd name="T28" fmla="*/ 228 w 449"/>
                <a:gd name="T29" fmla="*/ 626 h 646"/>
                <a:gd name="T30" fmla="*/ 170 w 449"/>
                <a:gd name="T31" fmla="*/ 646 h 646"/>
                <a:gd name="T32" fmla="*/ 91 w 449"/>
                <a:gd name="T33" fmla="*/ 613 h 646"/>
                <a:gd name="T34" fmla="*/ 32 w 449"/>
                <a:gd name="T35" fmla="*/ 556 h 646"/>
                <a:gd name="T36" fmla="*/ 0 w 449"/>
                <a:gd name="T37" fmla="*/ 446 h 646"/>
                <a:gd name="T38" fmla="*/ 0 w 449"/>
                <a:gd name="T39" fmla="*/ 355 h 646"/>
                <a:gd name="T40" fmla="*/ 26 w 449"/>
                <a:gd name="T41" fmla="*/ 259 h 646"/>
                <a:gd name="T42" fmla="*/ 71 w 449"/>
                <a:gd name="T43" fmla="*/ 187 h 646"/>
                <a:gd name="T44" fmla="*/ 111 w 449"/>
                <a:gd name="T45" fmla="*/ 136 h 646"/>
                <a:gd name="T46" fmla="*/ 162 w 449"/>
                <a:gd name="T47" fmla="*/ 9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9" h="646">
                  <a:moveTo>
                    <a:pt x="162" y="97"/>
                  </a:moveTo>
                  <a:lnTo>
                    <a:pt x="261" y="26"/>
                  </a:lnTo>
                  <a:lnTo>
                    <a:pt x="332" y="0"/>
                  </a:lnTo>
                  <a:lnTo>
                    <a:pt x="378" y="0"/>
                  </a:lnTo>
                  <a:lnTo>
                    <a:pt x="417" y="20"/>
                  </a:lnTo>
                  <a:lnTo>
                    <a:pt x="449" y="71"/>
                  </a:lnTo>
                  <a:lnTo>
                    <a:pt x="449" y="116"/>
                  </a:lnTo>
                  <a:lnTo>
                    <a:pt x="411" y="200"/>
                  </a:lnTo>
                  <a:lnTo>
                    <a:pt x="338" y="252"/>
                  </a:lnTo>
                  <a:lnTo>
                    <a:pt x="293" y="310"/>
                  </a:lnTo>
                  <a:lnTo>
                    <a:pt x="261" y="381"/>
                  </a:lnTo>
                  <a:lnTo>
                    <a:pt x="247" y="471"/>
                  </a:lnTo>
                  <a:lnTo>
                    <a:pt x="267" y="542"/>
                  </a:lnTo>
                  <a:lnTo>
                    <a:pt x="261" y="595"/>
                  </a:lnTo>
                  <a:lnTo>
                    <a:pt x="228" y="626"/>
                  </a:lnTo>
                  <a:lnTo>
                    <a:pt x="170" y="646"/>
                  </a:lnTo>
                  <a:lnTo>
                    <a:pt x="91" y="613"/>
                  </a:lnTo>
                  <a:lnTo>
                    <a:pt x="32" y="556"/>
                  </a:lnTo>
                  <a:lnTo>
                    <a:pt x="0" y="446"/>
                  </a:lnTo>
                  <a:lnTo>
                    <a:pt x="0" y="355"/>
                  </a:lnTo>
                  <a:lnTo>
                    <a:pt x="26" y="259"/>
                  </a:lnTo>
                  <a:lnTo>
                    <a:pt x="71" y="187"/>
                  </a:lnTo>
                  <a:lnTo>
                    <a:pt x="111" y="136"/>
                  </a:lnTo>
                  <a:lnTo>
                    <a:pt x="162" y="97"/>
                  </a:lnTo>
                  <a:close/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688"/>
            <p:cNvSpPr>
              <a:spLocks noChangeAspect="1"/>
            </p:cNvSpPr>
            <p:nvPr/>
          </p:nvSpPr>
          <p:spPr bwMode="auto">
            <a:xfrm>
              <a:off x="4608" y="1714"/>
              <a:ext cx="130" cy="130"/>
            </a:xfrm>
            <a:custGeom>
              <a:avLst/>
              <a:gdLst>
                <a:gd name="T0" fmla="*/ 497 w 607"/>
                <a:gd name="T1" fmla="*/ 0 h 607"/>
                <a:gd name="T2" fmla="*/ 607 w 607"/>
                <a:gd name="T3" fmla="*/ 20 h 607"/>
                <a:gd name="T4" fmla="*/ 594 w 607"/>
                <a:gd name="T5" fmla="*/ 65 h 607"/>
                <a:gd name="T6" fmla="*/ 529 w 607"/>
                <a:gd name="T7" fmla="*/ 77 h 607"/>
                <a:gd name="T8" fmla="*/ 458 w 607"/>
                <a:gd name="T9" fmla="*/ 65 h 607"/>
                <a:gd name="T10" fmla="*/ 354 w 607"/>
                <a:gd name="T11" fmla="*/ 71 h 607"/>
                <a:gd name="T12" fmla="*/ 232 w 607"/>
                <a:gd name="T13" fmla="*/ 104 h 607"/>
                <a:gd name="T14" fmla="*/ 122 w 607"/>
                <a:gd name="T15" fmla="*/ 136 h 607"/>
                <a:gd name="T16" fmla="*/ 83 w 607"/>
                <a:gd name="T17" fmla="*/ 175 h 607"/>
                <a:gd name="T18" fmla="*/ 90 w 607"/>
                <a:gd name="T19" fmla="*/ 200 h 607"/>
                <a:gd name="T20" fmla="*/ 142 w 607"/>
                <a:gd name="T21" fmla="*/ 291 h 607"/>
                <a:gd name="T22" fmla="*/ 187 w 607"/>
                <a:gd name="T23" fmla="*/ 375 h 607"/>
                <a:gd name="T24" fmla="*/ 238 w 607"/>
                <a:gd name="T25" fmla="*/ 432 h 607"/>
                <a:gd name="T26" fmla="*/ 265 w 607"/>
                <a:gd name="T27" fmla="*/ 452 h 607"/>
                <a:gd name="T28" fmla="*/ 258 w 607"/>
                <a:gd name="T29" fmla="*/ 497 h 607"/>
                <a:gd name="T30" fmla="*/ 200 w 607"/>
                <a:gd name="T31" fmla="*/ 530 h 607"/>
                <a:gd name="T32" fmla="*/ 155 w 607"/>
                <a:gd name="T33" fmla="*/ 568 h 607"/>
                <a:gd name="T34" fmla="*/ 136 w 607"/>
                <a:gd name="T35" fmla="*/ 607 h 607"/>
                <a:gd name="T36" fmla="*/ 97 w 607"/>
                <a:gd name="T37" fmla="*/ 607 h 607"/>
                <a:gd name="T38" fmla="*/ 90 w 607"/>
                <a:gd name="T39" fmla="*/ 562 h 607"/>
                <a:gd name="T40" fmla="*/ 136 w 607"/>
                <a:gd name="T41" fmla="*/ 510 h 607"/>
                <a:gd name="T42" fmla="*/ 193 w 607"/>
                <a:gd name="T43" fmla="*/ 465 h 607"/>
                <a:gd name="T44" fmla="*/ 187 w 607"/>
                <a:gd name="T45" fmla="*/ 446 h 607"/>
                <a:gd name="T46" fmla="*/ 136 w 607"/>
                <a:gd name="T47" fmla="*/ 375 h 607"/>
                <a:gd name="T48" fmla="*/ 77 w 607"/>
                <a:gd name="T49" fmla="*/ 291 h 607"/>
                <a:gd name="T50" fmla="*/ 26 w 607"/>
                <a:gd name="T51" fmla="*/ 200 h 607"/>
                <a:gd name="T52" fmla="*/ 0 w 607"/>
                <a:gd name="T53" fmla="*/ 149 h 607"/>
                <a:gd name="T54" fmla="*/ 38 w 607"/>
                <a:gd name="T55" fmla="*/ 110 h 607"/>
                <a:gd name="T56" fmla="*/ 122 w 607"/>
                <a:gd name="T57" fmla="*/ 71 h 607"/>
                <a:gd name="T58" fmla="*/ 271 w 607"/>
                <a:gd name="T59" fmla="*/ 20 h 607"/>
                <a:gd name="T60" fmla="*/ 407 w 607"/>
                <a:gd name="T61" fmla="*/ 6 h 607"/>
                <a:gd name="T62" fmla="*/ 497 w 607"/>
                <a:gd name="T63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7" h="607">
                  <a:moveTo>
                    <a:pt x="497" y="0"/>
                  </a:moveTo>
                  <a:lnTo>
                    <a:pt x="607" y="20"/>
                  </a:lnTo>
                  <a:lnTo>
                    <a:pt x="594" y="65"/>
                  </a:lnTo>
                  <a:lnTo>
                    <a:pt x="529" y="77"/>
                  </a:lnTo>
                  <a:lnTo>
                    <a:pt x="458" y="65"/>
                  </a:lnTo>
                  <a:lnTo>
                    <a:pt x="354" y="71"/>
                  </a:lnTo>
                  <a:lnTo>
                    <a:pt x="232" y="104"/>
                  </a:lnTo>
                  <a:lnTo>
                    <a:pt x="122" y="136"/>
                  </a:lnTo>
                  <a:lnTo>
                    <a:pt x="83" y="175"/>
                  </a:lnTo>
                  <a:lnTo>
                    <a:pt x="90" y="200"/>
                  </a:lnTo>
                  <a:lnTo>
                    <a:pt x="142" y="291"/>
                  </a:lnTo>
                  <a:lnTo>
                    <a:pt x="187" y="375"/>
                  </a:lnTo>
                  <a:lnTo>
                    <a:pt x="238" y="432"/>
                  </a:lnTo>
                  <a:lnTo>
                    <a:pt x="265" y="452"/>
                  </a:lnTo>
                  <a:lnTo>
                    <a:pt x="258" y="497"/>
                  </a:lnTo>
                  <a:lnTo>
                    <a:pt x="200" y="530"/>
                  </a:lnTo>
                  <a:lnTo>
                    <a:pt x="155" y="568"/>
                  </a:lnTo>
                  <a:lnTo>
                    <a:pt x="136" y="607"/>
                  </a:lnTo>
                  <a:lnTo>
                    <a:pt x="97" y="607"/>
                  </a:lnTo>
                  <a:lnTo>
                    <a:pt x="90" y="562"/>
                  </a:lnTo>
                  <a:lnTo>
                    <a:pt x="136" y="510"/>
                  </a:lnTo>
                  <a:lnTo>
                    <a:pt x="193" y="465"/>
                  </a:lnTo>
                  <a:lnTo>
                    <a:pt x="187" y="446"/>
                  </a:lnTo>
                  <a:lnTo>
                    <a:pt x="136" y="375"/>
                  </a:lnTo>
                  <a:lnTo>
                    <a:pt x="77" y="291"/>
                  </a:lnTo>
                  <a:lnTo>
                    <a:pt x="26" y="200"/>
                  </a:lnTo>
                  <a:lnTo>
                    <a:pt x="0" y="149"/>
                  </a:lnTo>
                  <a:lnTo>
                    <a:pt x="38" y="110"/>
                  </a:lnTo>
                  <a:lnTo>
                    <a:pt x="122" y="71"/>
                  </a:lnTo>
                  <a:lnTo>
                    <a:pt x="271" y="20"/>
                  </a:lnTo>
                  <a:lnTo>
                    <a:pt x="407" y="6"/>
                  </a:lnTo>
                  <a:lnTo>
                    <a:pt x="497" y="0"/>
                  </a:lnTo>
                  <a:close/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689"/>
            <p:cNvSpPr>
              <a:spLocks noChangeAspect="1"/>
            </p:cNvSpPr>
            <p:nvPr/>
          </p:nvSpPr>
          <p:spPr bwMode="auto">
            <a:xfrm>
              <a:off x="4739" y="1730"/>
              <a:ext cx="123" cy="130"/>
            </a:xfrm>
            <a:custGeom>
              <a:avLst/>
              <a:gdLst>
                <a:gd name="T0" fmla="*/ 64 w 575"/>
                <a:gd name="T1" fmla="*/ 0 h 608"/>
                <a:gd name="T2" fmla="*/ 0 w 575"/>
                <a:gd name="T3" fmla="*/ 20 h 608"/>
                <a:gd name="T4" fmla="*/ 0 w 575"/>
                <a:gd name="T5" fmla="*/ 65 h 608"/>
                <a:gd name="T6" fmla="*/ 32 w 575"/>
                <a:gd name="T7" fmla="*/ 98 h 608"/>
                <a:gd name="T8" fmla="*/ 109 w 575"/>
                <a:gd name="T9" fmla="*/ 143 h 608"/>
                <a:gd name="T10" fmla="*/ 252 w 575"/>
                <a:gd name="T11" fmla="*/ 234 h 608"/>
                <a:gd name="T12" fmla="*/ 336 w 575"/>
                <a:gd name="T13" fmla="*/ 291 h 608"/>
                <a:gd name="T14" fmla="*/ 388 w 575"/>
                <a:gd name="T15" fmla="*/ 375 h 608"/>
                <a:gd name="T16" fmla="*/ 453 w 575"/>
                <a:gd name="T17" fmla="*/ 486 h 608"/>
                <a:gd name="T18" fmla="*/ 459 w 575"/>
                <a:gd name="T19" fmla="*/ 576 h 608"/>
                <a:gd name="T20" fmla="*/ 498 w 575"/>
                <a:gd name="T21" fmla="*/ 608 h 608"/>
                <a:gd name="T22" fmla="*/ 575 w 575"/>
                <a:gd name="T23" fmla="*/ 537 h 608"/>
                <a:gd name="T24" fmla="*/ 517 w 575"/>
                <a:gd name="T25" fmla="*/ 505 h 608"/>
                <a:gd name="T26" fmla="*/ 459 w 575"/>
                <a:gd name="T27" fmla="*/ 407 h 608"/>
                <a:gd name="T28" fmla="*/ 407 w 575"/>
                <a:gd name="T29" fmla="*/ 317 h 608"/>
                <a:gd name="T30" fmla="*/ 388 w 575"/>
                <a:gd name="T31" fmla="*/ 265 h 608"/>
                <a:gd name="T32" fmla="*/ 343 w 575"/>
                <a:gd name="T33" fmla="*/ 208 h 608"/>
                <a:gd name="T34" fmla="*/ 258 w 575"/>
                <a:gd name="T35" fmla="*/ 143 h 608"/>
                <a:gd name="T36" fmla="*/ 161 w 575"/>
                <a:gd name="T37" fmla="*/ 78 h 608"/>
                <a:gd name="T38" fmla="*/ 64 w 575"/>
                <a:gd name="T39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5" h="608">
                  <a:moveTo>
                    <a:pt x="64" y="0"/>
                  </a:moveTo>
                  <a:lnTo>
                    <a:pt x="0" y="20"/>
                  </a:lnTo>
                  <a:lnTo>
                    <a:pt x="0" y="65"/>
                  </a:lnTo>
                  <a:lnTo>
                    <a:pt x="32" y="98"/>
                  </a:lnTo>
                  <a:lnTo>
                    <a:pt x="109" y="143"/>
                  </a:lnTo>
                  <a:lnTo>
                    <a:pt x="252" y="234"/>
                  </a:lnTo>
                  <a:lnTo>
                    <a:pt x="336" y="291"/>
                  </a:lnTo>
                  <a:lnTo>
                    <a:pt x="388" y="375"/>
                  </a:lnTo>
                  <a:lnTo>
                    <a:pt x="453" y="486"/>
                  </a:lnTo>
                  <a:lnTo>
                    <a:pt x="459" y="576"/>
                  </a:lnTo>
                  <a:lnTo>
                    <a:pt x="498" y="608"/>
                  </a:lnTo>
                  <a:lnTo>
                    <a:pt x="575" y="537"/>
                  </a:lnTo>
                  <a:lnTo>
                    <a:pt x="517" y="505"/>
                  </a:lnTo>
                  <a:lnTo>
                    <a:pt x="459" y="407"/>
                  </a:lnTo>
                  <a:lnTo>
                    <a:pt x="407" y="317"/>
                  </a:lnTo>
                  <a:lnTo>
                    <a:pt x="388" y="265"/>
                  </a:lnTo>
                  <a:lnTo>
                    <a:pt x="343" y="208"/>
                  </a:lnTo>
                  <a:lnTo>
                    <a:pt x="258" y="143"/>
                  </a:lnTo>
                  <a:lnTo>
                    <a:pt x="161" y="78"/>
                  </a:lnTo>
                  <a:lnTo>
                    <a:pt x="64" y="0"/>
                  </a:lnTo>
                  <a:close/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690"/>
            <p:cNvSpPr>
              <a:spLocks noChangeAspect="1"/>
            </p:cNvSpPr>
            <p:nvPr/>
          </p:nvSpPr>
          <p:spPr bwMode="auto">
            <a:xfrm>
              <a:off x="4692" y="1828"/>
              <a:ext cx="68" cy="213"/>
            </a:xfrm>
            <a:custGeom>
              <a:avLst/>
              <a:gdLst>
                <a:gd name="T0" fmla="*/ 47 w 315"/>
                <a:gd name="T1" fmla="*/ 0 h 991"/>
                <a:gd name="T2" fmla="*/ 0 w 315"/>
                <a:gd name="T3" fmla="*/ 19 h 991"/>
                <a:gd name="T4" fmla="*/ 7 w 315"/>
                <a:gd name="T5" fmla="*/ 72 h 991"/>
                <a:gd name="T6" fmla="*/ 27 w 315"/>
                <a:gd name="T7" fmla="*/ 103 h 991"/>
                <a:gd name="T8" fmla="*/ 79 w 315"/>
                <a:gd name="T9" fmla="*/ 206 h 991"/>
                <a:gd name="T10" fmla="*/ 132 w 315"/>
                <a:gd name="T11" fmla="*/ 393 h 991"/>
                <a:gd name="T12" fmla="*/ 145 w 315"/>
                <a:gd name="T13" fmla="*/ 502 h 991"/>
                <a:gd name="T14" fmla="*/ 99 w 315"/>
                <a:gd name="T15" fmla="*/ 662 h 991"/>
                <a:gd name="T16" fmla="*/ 47 w 315"/>
                <a:gd name="T17" fmla="*/ 791 h 991"/>
                <a:gd name="T18" fmla="*/ 27 w 315"/>
                <a:gd name="T19" fmla="*/ 901 h 991"/>
                <a:gd name="T20" fmla="*/ 47 w 315"/>
                <a:gd name="T21" fmla="*/ 927 h 991"/>
                <a:gd name="T22" fmla="*/ 99 w 315"/>
                <a:gd name="T23" fmla="*/ 940 h 991"/>
                <a:gd name="T24" fmla="*/ 217 w 315"/>
                <a:gd name="T25" fmla="*/ 985 h 991"/>
                <a:gd name="T26" fmla="*/ 263 w 315"/>
                <a:gd name="T27" fmla="*/ 991 h 991"/>
                <a:gd name="T28" fmla="*/ 315 w 315"/>
                <a:gd name="T29" fmla="*/ 946 h 991"/>
                <a:gd name="T30" fmla="*/ 237 w 315"/>
                <a:gd name="T31" fmla="*/ 920 h 991"/>
                <a:gd name="T32" fmla="*/ 125 w 315"/>
                <a:gd name="T33" fmla="*/ 901 h 991"/>
                <a:gd name="T34" fmla="*/ 85 w 315"/>
                <a:gd name="T35" fmla="*/ 868 h 991"/>
                <a:gd name="T36" fmla="*/ 79 w 315"/>
                <a:gd name="T37" fmla="*/ 823 h 991"/>
                <a:gd name="T38" fmla="*/ 125 w 315"/>
                <a:gd name="T39" fmla="*/ 740 h 991"/>
                <a:gd name="T40" fmla="*/ 164 w 315"/>
                <a:gd name="T41" fmla="*/ 624 h 991"/>
                <a:gd name="T42" fmla="*/ 204 w 315"/>
                <a:gd name="T43" fmla="*/ 482 h 991"/>
                <a:gd name="T44" fmla="*/ 198 w 315"/>
                <a:gd name="T45" fmla="*/ 419 h 991"/>
                <a:gd name="T46" fmla="*/ 190 w 315"/>
                <a:gd name="T47" fmla="*/ 321 h 991"/>
                <a:gd name="T48" fmla="*/ 158 w 315"/>
                <a:gd name="T49" fmla="*/ 206 h 991"/>
                <a:gd name="T50" fmla="*/ 132 w 315"/>
                <a:gd name="T51" fmla="*/ 103 h 991"/>
                <a:gd name="T52" fmla="*/ 93 w 315"/>
                <a:gd name="T53" fmla="*/ 27 h 991"/>
                <a:gd name="T54" fmla="*/ 47 w 315"/>
                <a:gd name="T55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5" h="991">
                  <a:moveTo>
                    <a:pt x="47" y="0"/>
                  </a:moveTo>
                  <a:lnTo>
                    <a:pt x="0" y="19"/>
                  </a:lnTo>
                  <a:lnTo>
                    <a:pt x="7" y="72"/>
                  </a:lnTo>
                  <a:lnTo>
                    <a:pt x="27" y="103"/>
                  </a:lnTo>
                  <a:lnTo>
                    <a:pt x="79" y="206"/>
                  </a:lnTo>
                  <a:lnTo>
                    <a:pt x="132" y="393"/>
                  </a:lnTo>
                  <a:lnTo>
                    <a:pt x="145" y="502"/>
                  </a:lnTo>
                  <a:lnTo>
                    <a:pt x="99" y="662"/>
                  </a:lnTo>
                  <a:lnTo>
                    <a:pt x="47" y="791"/>
                  </a:lnTo>
                  <a:lnTo>
                    <a:pt x="27" y="901"/>
                  </a:lnTo>
                  <a:lnTo>
                    <a:pt x="47" y="927"/>
                  </a:lnTo>
                  <a:lnTo>
                    <a:pt x="99" y="940"/>
                  </a:lnTo>
                  <a:lnTo>
                    <a:pt x="217" y="985"/>
                  </a:lnTo>
                  <a:lnTo>
                    <a:pt x="263" y="991"/>
                  </a:lnTo>
                  <a:lnTo>
                    <a:pt x="315" y="946"/>
                  </a:lnTo>
                  <a:lnTo>
                    <a:pt x="237" y="920"/>
                  </a:lnTo>
                  <a:lnTo>
                    <a:pt x="125" y="901"/>
                  </a:lnTo>
                  <a:lnTo>
                    <a:pt x="85" y="868"/>
                  </a:lnTo>
                  <a:lnTo>
                    <a:pt x="79" y="823"/>
                  </a:lnTo>
                  <a:lnTo>
                    <a:pt x="125" y="740"/>
                  </a:lnTo>
                  <a:lnTo>
                    <a:pt x="164" y="624"/>
                  </a:lnTo>
                  <a:lnTo>
                    <a:pt x="204" y="482"/>
                  </a:lnTo>
                  <a:lnTo>
                    <a:pt x="198" y="419"/>
                  </a:lnTo>
                  <a:lnTo>
                    <a:pt x="190" y="321"/>
                  </a:lnTo>
                  <a:lnTo>
                    <a:pt x="158" y="206"/>
                  </a:lnTo>
                  <a:lnTo>
                    <a:pt x="132" y="103"/>
                  </a:lnTo>
                  <a:lnTo>
                    <a:pt x="93" y="27"/>
                  </a:lnTo>
                  <a:lnTo>
                    <a:pt x="47" y="0"/>
                  </a:lnTo>
                  <a:close/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691"/>
            <p:cNvSpPr>
              <a:spLocks noChangeAspect="1"/>
            </p:cNvSpPr>
            <p:nvPr/>
          </p:nvSpPr>
          <p:spPr bwMode="auto">
            <a:xfrm>
              <a:off x="4665" y="1826"/>
              <a:ext cx="50" cy="239"/>
            </a:xfrm>
            <a:custGeom>
              <a:avLst/>
              <a:gdLst>
                <a:gd name="T0" fmla="*/ 54 w 232"/>
                <a:gd name="T1" fmla="*/ 45 h 1115"/>
                <a:gd name="T2" fmla="*/ 92 w 232"/>
                <a:gd name="T3" fmla="*/ 0 h 1115"/>
                <a:gd name="T4" fmla="*/ 146 w 232"/>
                <a:gd name="T5" fmla="*/ 13 h 1115"/>
                <a:gd name="T6" fmla="*/ 160 w 232"/>
                <a:gd name="T7" fmla="*/ 64 h 1115"/>
                <a:gd name="T8" fmla="*/ 179 w 232"/>
                <a:gd name="T9" fmla="*/ 276 h 1115"/>
                <a:gd name="T10" fmla="*/ 172 w 232"/>
                <a:gd name="T11" fmla="*/ 448 h 1115"/>
                <a:gd name="T12" fmla="*/ 160 w 232"/>
                <a:gd name="T13" fmla="*/ 571 h 1115"/>
                <a:gd name="T14" fmla="*/ 112 w 232"/>
                <a:gd name="T15" fmla="*/ 808 h 1115"/>
                <a:gd name="T16" fmla="*/ 80 w 232"/>
                <a:gd name="T17" fmla="*/ 923 h 1115"/>
                <a:gd name="T18" fmla="*/ 92 w 232"/>
                <a:gd name="T19" fmla="*/ 962 h 1115"/>
                <a:gd name="T20" fmla="*/ 179 w 232"/>
                <a:gd name="T21" fmla="*/ 1019 h 1115"/>
                <a:gd name="T22" fmla="*/ 232 w 232"/>
                <a:gd name="T23" fmla="*/ 1089 h 1115"/>
                <a:gd name="T24" fmla="*/ 219 w 232"/>
                <a:gd name="T25" fmla="*/ 1109 h 1115"/>
                <a:gd name="T26" fmla="*/ 152 w 232"/>
                <a:gd name="T27" fmla="*/ 1115 h 1115"/>
                <a:gd name="T28" fmla="*/ 112 w 232"/>
                <a:gd name="T29" fmla="*/ 1103 h 1115"/>
                <a:gd name="T30" fmla="*/ 100 w 232"/>
                <a:gd name="T31" fmla="*/ 1064 h 1115"/>
                <a:gd name="T32" fmla="*/ 92 w 232"/>
                <a:gd name="T33" fmla="*/ 1026 h 1115"/>
                <a:gd name="T34" fmla="*/ 40 w 232"/>
                <a:gd name="T35" fmla="*/ 968 h 1115"/>
                <a:gd name="T36" fmla="*/ 0 w 232"/>
                <a:gd name="T37" fmla="*/ 929 h 1115"/>
                <a:gd name="T38" fmla="*/ 14 w 232"/>
                <a:gd name="T39" fmla="*/ 872 h 1115"/>
                <a:gd name="T40" fmla="*/ 60 w 232"/>
                <a:gd name="T41" fmla="*/ 814 h 1115"/>
                <a:gd name="T42" fmla="*/ 92 w 232"/>
                <a:gd name="T43" fmla="*/ 673 h 1115"/>
                <a:gd name="T44" fmla="*/ 106 w 232"/>
                <a:gd name="T45" fmla="*/ 520 h 1115"/>
                <a:gd name="T46" fmla="*/ 100 w 232"/>
                <a:gd name="T47" fmla="*/ 359 h 1115"/>
                <a:gd name="T48" fmla="*/ 72 w 232"/>
                <a:gd name="T49" fmla="*/ 199 h 1115"/>
                <a:gd name="T50" fmla="*/ 40 w 232"/>
                <a:gd name="T51" fmla="*/ 84 h 1115"/>
                <a:gd name="T52" fmla="*/ 54 w 232"/>
                <a:gd name="T53" fmla="*/ 45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2" h="1115">
                  <a:moveTo>
                    <a:pt x="54" y="45"/>
                  </a:moveTo>
                  <a:lnTo>
                    <a:pt x="92" y="0"/>
                  </a:lnTo>
                  <a:lnTo>
                    <a:pt x="146" y="13"/>
                  </a:lnTo>
                  <a:lnTo>
                    <a:pt x="160" y="64"/>
                  </a:lnTo>
                  <a:lnTo>
                    <a:pt x="179" y="276"/>
                  </a:lnTo>
                  <a:lnTo>
                    <a:pt x="172" y="448"/>
                  </a:lnTo>
                  <a:lnTo>
                    <a:pt x="160" y="571"/>
                  </a:lnTo>
                  <a:lnTo>
                    <a:pt x="112" y="808"/>
                  </a:lnTo>
                  <a:lnTo>
                    <a:pt x="80" y="923"/>
                  </a:lnTo>
                  <a:lnTo>
                    <a:pt x="92" y="962"/>
                  </a:lnTo>
                  <a:lnTo>
                    <a:pt x="179" y="1019"/>
                  </a:lnTo>
                  <a:lnTo>
                    <a:pt x="232" y="1089"/>
                  </a:lnTo>
                  <a:lnTo>
                    <a:pt x="219" y="1109"/>
                  </a:lnTo>
                  <a:lnTo>
                    <a:pt x="152" y="1115"/>
                  </a:lnTo>
                  <a:lnTo>
                    <a:pt x="112" y="1103"/>
                  </a:lnTo>
                  <a:lnTo>
                    <a:pt x="100" y="1064"/>
                  </a:lnTo>
                  <a:lnTo>
                    <a:pt x="92" y="1026"/>
                  </a:lnTo>
                  <a:lnTo>
                    <a:pt x="40" y="968"/>
                  </a:lnTo>
                  <a:lnTo>
                    <a:pt x="0" y="929"/>
                  </a:lnTo>
                  <a:lnTo>
                    <a:pt x="14" y="872"/>
                  </a:lnTo>
                  <a:lnTo>
                    <a:pt x="60" y="814"/>
                  </a:lnTo>
                  <a:lnTo>
                    <a:pt x="92" y="673"/>
                  </a:lnTo>
                  <a:lnTo>
                    <a:pt x="106" y="520"/>
                  </a:lnTo>
                  <a:lnTo>
                    <a:pt x="100" y="359"/>
                  </a:lnTo>
                  <a:lnTo>
                    <a:pt x="72" y="199"/>
                  </a:lnTo>
                  <a:lnTo>
                    <a:pt x="40" y="84"/>
                  </a:lnTo>
                  <a:lnTo>
                    <a:pt x="54" y="45"/>
                  </a:lnTo>
                  <a:close/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206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 and More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CS-695 Host Forensics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40</a:t>
            </a:fld>
            <a:endParaRPr kumimoji="0"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133600" y="1524000"/>
            <a:ext cx="2286016" cy="2703731"/>
            <a:chOff x="500034" y="1571612"/>
            <a:chExt cx="2286016" cy="2703731"/>
          </a:xfrm>
        </p:grpSpPr>
        <p:grpSp>
          <p:nvGrpSpPr>
            <p:cNvPr id="13" name="Group 2"/>
            <p:cNvGrpSpPr/>
            <p:nvPr/>
          </p:nvGrpSpPr>
          <p:grpSpPr>
            <a:xfrm>
              <a:off x="500034" y="1571612"/>
              <a:ext cx="2286016" cy="2143140"/>
              <a:chOff x="3214678" y="1500174"/>
              <a:chExt cx="2286016" cy="2143140"/>
            </a:xfrm>
          </p:grpSpPr>
          <p:pic>
            <p:nvPicPr>
              <p:cNvPr id="15" name="Picture 14" descr="e-port_g6_cellphone.jpg"/>
              <p:cNvPicPr>
                <a:picLocks noChangeAspect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>
              <a:xfrm>
                <a:off x="3848679" y="1857364"/>
                <a:ext cx="1652015" cy="1785950"/>
              </a:xfrm>
              <a:prstGeom prst="rect">
                <a:avLst/>
              </a:prstGeom>
            </p:spPr>
          </p:pic>
          <p:pic>
            <p:nvPicPr>
              <p:cNvPr id="16" name="Picture 15" descr="Spelthorne-Signage~100~x~200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14678" y="1500174"/>
                <a:ext cx="964413" cy="1928826"/>
              </a:xfrm>
              <a:prstGeom prst="rect">
                <a:avLst/>
              </a:prstGeom>
            </p:spPr>
          </p:pic>
        </p:grpSp>
        <p:sp>
          <p:nvSpPr>
            <p:cNvPr id="14" name="TextBox 10"/>
            <p:cNvSpPr txBox="1"/>
            <p:nvPr/>
          </p:nvSpPr>
          <p:spPr>
            <a:xfrm>
              <a:off x="652434" y="3629012"/>
              <a:ext cx="17972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 smtClean="0"/>
                <a:t>Micropayments</a:t>
              </a:r>
            </a:p>
            <a:p>
              <a:pPr algn="ctr"/>
              <a:r>
                <a:rPr lang="en-GB" b="1" dirty="0" smtClean="0"/>
                <a:t>(parking, transit)</a:t>
              </a:r>
              <a:endParaRPr lang="en-GB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86512" y="1571612"/>
            <a:ext cx="2500330" cy="2655348"/>
            <a:chOff x="6429388" y="1571612"/>
            <a:chExt cx="2500330" cy="2655348"/>
          </a:xfrm>
        </p:grpSpPr>
        <p:grpSp>
          <p:nvGrpSpPr>
            <p:cNvPr id="18" name="Group 15"/>
            <p:cNvGrpSpPr/>
            <p:nvPr/>
          </p:nvGrpSpPr>
          <p:grpSpPr>
            <a:xfrm>
              <a:off x="6429388" y="1571612"/>
              <a:ext cx="2500330" cy="2212527"/>
              <a:chOff x="6500826" y="1571612"/>
              <a:chExt cx="2500330" cy="2212527"/>
            </a:xfrm>
          </p:grpSpPr>
          <p:pic>
            <p:nvPicPr>
              <p:cNvPr id="20" name="Picture 19" descr="iphone-sms.jp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6929454" y="2714620"/>
                <a:ext cx="2071702" cy="1069519"/>
              </a:xfrm>
              <a:prstGeom prst="rect">
                <a:avLst/>
              </a:prstGeom>
            </p:spPr>
          </p:pic>
          <p:pic>
            <p:nvPicPr>
              <p:cNvPr id="21" name="Picture 12" descr="iphone-call.jpg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6500826" y="1571612"/>
                <a:ext cx="1043789" cy="1928826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7072330" y="3857628"/>
              <a:ext cx="1317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Calls &amp; SMS</a:t>
              </a:r>
              <a:endParaRPr lang="en-GB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71600" y="4419600"/>
            <a:ext cx="5157014" cy="1963680"/>
            <a:chOff x="2719374" y="4729170"/>
            <a:chExt cx="5157014" cy="1963680"/>
          </a:xfrm>
        </p:grpSpPr>
        <p:grpSp>
          <p:nvGrpSpPr>
            <p:cNvPr id="26" name="Group 23"/>
            <p:cNvGrpSpPr/>
            <p:nvPr/>
          </p:nvGrpSpPr>
          <p:grpSpPr>
            <a:xfrm>
              <a:off x="2719374" y="4729170"/>
              <a:ext cx="2967046" cy="1963680"/>
              <a:chOff x="3005126" y="4729170"/>
              <a:chExt cx="2967046" cy="1963680"/>
            </a:xfrm>
          </p:grpSpPr>
          <p:pic>
            <p:nvPicPr>
              <p:cNvPr id="28" name="Picture 27" descr="password_star.jpg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4000496" y="5286388"/>
                <a:ext cx="1971676" cy="1406462"/>
              </a:xfrm>
              <a:prstGeom prst="rect">
                <a:avLst/>
              </a:prstGeom>
            </p:spPr>
          </p:pic>
          <p:pic>
            <p:nvPicPr>
              <p:cNvPr id="29" name="Picture 28" descr="credit-card.jpg"/>
              <p:cNvPicPr>
                <a:picLocks noChangeAspect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>
              <a:xfrm>
                <a:off x="3614726" y="4729170"/>
                <a:ext cx="1609716" cy="1020727"/>
              </a:xfrm>
              <a:prstGeom prst="rect">
                <a:avLst/>
              </a:prstGeom>
            </p:spPr>
          </p:pic>
          <p:pic>
            <p:nvPicPr>
              <p:cNvPr id="30" name="Picture 20" descr="atm_pin_number.jpg"/>
              <p:cNvPicPr>
                <a:picLocks noChangeAspect="1"/>
              </p:cNvPicPr>
              <p:nvPr/>
            </p:nvPicPr>
            <p:blipFill>
              <a:blip r:embed="rId8" cstate="screen"/>
              <a:stretch>
                <a:fillRect/>
              </a:stretch>
            </p:blipFill>
            <p:spPr>
              <a:xfrm>
                <a:off x="3005126" y="5567370"/>
                <a:ext cx="1524000" cy="993648"/>
              </a:xfrm>
              <a:prstGeom prst="rect">
                <a:avLst/>
              </a:prstGeom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5691174" y="4957770"/>
              <a:ext cx="218521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Critical information</a:t>
              </a:r>
            </a:p>
            <a:p>
              <a:pPr>
                <a:buFont typeface="Arial"/>
                <a:buChar char="•"/>
              </a:pPr>
              <a:r>
                <a:rPr lang="en-GB" b="1" dirty="0" smtClean="0"/>
                <a:t>pins </a:t>
              </a:r>
            </a:p>
            <a:p>
              <a:pPr>
                <a:buFont typeface="Arial"/>
                <a:buChar char="•"/>
              </a:pPr>
              <a:r>
                <a:rPr lang="en-GB" b="1" dirty="0" smtClean="0"/>
                <a:t>credit card numbers</a:t>
              </a:r>
            </a:p>
            <a:p>
              <a:pPr>
                <a:buFont typeface="Arial"/>
                <a:buChar char="•"/>
              </a:pPr>
              <a:r>
                <a:rPr lang="en-GB" b="1" dirty="0" smtClean="0"/>
                <a:t> passwords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162800" y="4419598"/>
            <a:ext cx="1415334" cy="1588532"/>
            <a:chOff x="7162800" y="4419598"/>
            <a:chExt cx="1415334" cy="1588532"/>
          </a:xfrm>
        </p:grpSpPr>
        <p:grpSp>
          <p:nvGrpSpPr>
            <p:cNvPr id="32" name="Group 31"/>
            <p:cNvGrpSpPr/>
            <p:nvPr/>
          </p:nvGrpSpPr>
          <p:grpSpPr>
            <a:xfrm>
              <a:off x="7162800" y="4419598"/>
              <a:ext cx="1415334" cy="1588532"/>
              <a:chOff x="7162800" y="4419598"/>
              <a:chExt cx="1415334" cy="1588532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7391399" y="4419598"/>
                <a:ext cx="1186735" cy="1588532"/>
                <a:chOff x="1627793" y="5069209"/>
                <a:chExt cx="939498" cy="1270825"/>
              </a:xfrm>
            </p:grpSpPr>
            <p:pic>
              <p:nvPicPr>
                <p:cNvPr id="23" name="Picture 22" descr="gps-satellite-icon.gif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69094" y="5069209"/>
                  <a:ext cx="698197" cy="698196"/>
                </a:xfrm>
                <a:prstGeom prst="rect">
                  <a:avLst/>
                </a:prstGeom>
              </p:spPr>
            </p:pic>
            <p:sp>
              <p:nvSpPr>
                <p:cNvPr id="24" name="TextBox 23"/>
                <p:cNvSpPr txBox="1"/>
                <p:nvPr/>
              </p:nvSpPr>
              <p:spPr>
                <a:xfrm>
                  <a:off x="1627793" y="6044569"/>
                  <a:ext cx="729398" cy="2954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b="1" dirty="0" smtClean="0"/>
                    <a:t>Sensors</a:t>
                  </a:r>
                  <a:endParaRPr lang="en-GB" b="1" dirty="0"/>
                </a:p>
              </p:txBody>
            </p:sp>
          </p:grpSp>
          <p:pic>
            <p:nvPicPr>
              <p:cNvPr id="31" name="Picture 30" descr="DTRave_Simple_Microphone_1.png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62800" y="4419600"/>
                <a:ext cx="622300" cy="812800"/>
              </a:xfrm>
              <a:prstGeom prst="rect">
                <a:avLst/>
              </a:prstGeom>
            </p:spPr>
          </p:pic>
        </p:grpSp>
        <p:pic>
          <p:nvPicPr>
            <p:cNvPr id="33" name="Picture 32" descr="leftover_bacon_Camera_Lens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91400" y="4953000"/>
              <a:ext cx="600705" cy="600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0216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vulnerabilities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iPhone</a:t>
            </a:r>
            <a:r>
              <a:rPr lang="en-US" dirty="0" smtClean="0"/>
              <a:t> PDF exploit used to jailbreak the device</a:t>
            </a:r>
          </a:p>
          <a:p>
            <a:pPr lvl="1"/>
            <a:r>
              <a:rPr lang="en-US" dirty="0" smtClean="0"/>
              <a:t>Android privilege escalation bugs</a:t>
            </a:r>
          </a:p>
          <a:p>
            <a:r>
              <a:rPr lang="en-US" dirty="0" smtClean="0"/>
              <a:t>Malicious applications being downloaded</a:t>
            </a:r>
          </a:p>
          <a:p>
            <a:pPr lvl="1"/>
            <a:r>
              <a:rPr lang="en-US" dirty="0" smtClean="0"/>
              <a:t>Too many to list …</a:t>
            </a:r>
          </a:p>
          <a:p>
            <a:r>
              <a:rPr lang="en-US" dirty="0" smtClean="0"/>
              <a:t>Physical</a:t>
            </a:r>
          </a:p>
          <a:p>
            <a:pPr lvl="1"/>
            <a:r>
              <a:rPr lang="en-US" dirty="0" smtClean="0"/>
              <a:t>Can be damaged, stolen, manipulated, etc.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CS-695 Host Forensics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41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298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4B73-F8DA-D642-A741-58773F4CF13C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627542"/>
            <a:ext cx="5514975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92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nables multiple analyses with fixed overhead</a:t>
            </a:r>
          </a:p>
          <a:p>
            <a:pPr lvl="1"/>
            <a:r>
              <a:rPr lang="en-US" dirty="0" smtClean="0"/>
              <a:t>Including support for heavyweight mechanisms like dynamic taint analysis (DTA)</a:t>
            </a:r>
          </a:p>
          <a:p>
            <a:pPr lvl="1"/>
            <a:r>
              <a:rPr lang="en-US" dirty="0" smtClean="0"/>
              <a:t>Including forensics </a:t>
            </a:r>
            <a:r>
              <a:rPr lang="en-US" dirty="0"/>
              <a:t>and </a:t>
            </a:r>
            <a:r>
              <a:rPr lang="en-US" dirty="0" smtClean="0"/>
              <a:t>auditing</a:t>
            </a:r>
          </a:p>
          <a:p>
            <a:r>
              <a:rPr lang="en-US" dirty="0" smtClean="0"/>
              <a:t>Enable backup and recovery of device data</a:t>
            </a:r>
          </a:p>
          <a:p>
            <a:r>
              <a:rPr lang="en-US" dirty="0" smtClean="0"/>
              <a:t>Prevent attackers from disabling the checks</a:t>
            </a:r>
          </a:p>
          <a:p>
            <a:r>
              <a:rPr lang="en-US" dirty="0" smtClean="0"/>
              <a:t>Low overhead</a:t>
            </a:r>
          </a:p>
          <a:p>
            <a:pPr lvl="1"/>
            <a:r>
              <a:rPr lang="en-US" dirty="0" smtClean="0"/>
              <a:t>No VM</a:t>
            </a:r>
          </a:p>
          <a:p>
            <a:pPr lvl="1"/>
            <a:r>
              <a:rPr lang="en-US" dirty="0" smtClean="0"/>
              <a:t>Minimize volume of generated data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CS-695 Host Forensics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43</a:t>
            </a:fld>
            <a:endParaRPr kumimoji="0" lang="en-US"/>
          </a:p>
        </p:txBody>
      </p:sp>
      <p:pic>
        <p:nvPicPr>
          <p:cNvPr id="7" name="Picture 6" descr="accurac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240" y="1"/>
            <a:ext cx="1322759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57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txBody>
          <a:bodyPr/>
          <a:lstStyle/>
          <a:p>
            <a:r>
              <a:rPr lang="en-US" dirty="0" smtClean="0"/>
              <a:t>Faithfully replicate smartphone execution in remote servers</a:t>
            </a:r>
          </a:p>
          <a:p>
            <a:r>
              <a:rPr lang="en-US" dirty="0" smtClean="0"/>
              <a:t>Apply analyses on replicas </a:t>
            </a:r>
            <a:endParaRPr lang="en-US" dirty="0"/>
          </a:p>
        </p:txBody>
      </p:sp>
      <p:sp>
        <p:nvSpPr>
          <p:cNvPr id="52" name="Date Placeholder 5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CS-695 Host Forensics</a:t>
            </a:r>
            <a:endParaRPr kumimoji="0" lang="en-US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44</a:t>
            </a:fld>
            <a:endParaRPr kumimoji="0"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676401" y="3657600"/>
            <a:ext cx="2590799" cy="2590800"/>
            <a:chOff x="914401" y="3733800"/>
            <a:chExt cx="2590799" cy="2590800"/>
          </a:xfrm>
        </p:grpSpPr>
        <p:grpSp>
          <p:nvGrpSpPr>
            <p:cNvPr id="11" name="Group 10"/>
            <p:cNvGrpSpPr/>
            <p:nvPr/>
          </p:nvGrpSpPr>
          <p:grpSpPr>
            <a:xfrm>
              <a:off x="914401" y="3733800"/>
              <a:ext cx="2590799" cy="1029005"/>
              <a:chOff x="914401" y="3733800"/>
              <a:chExt cx="2590799" cy="1029005"/>
            </a:xfrm>
          </p:grpSpPr>
          <p:pic>
            <p:nvPicPr>
              <p:cNvPr id="4" name="Picture 3" descr="tmobile-g1-qwerty.jpg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914401" y="3733800"/>
                <a:ext cx="1219200" cy="1029005"/>
              </a:xfrm>
              <a:prstGeom prst="rect">
                <a:avLst/>
              </a:prstGeom>
            </p:spPr>
          </p:pic>
          <p:pic>
            <p:nvPicPr>
              <p:cNvPr id="7" name="Picture 6" descr="tmobile-g1-qwerty.jpg"/>
              <p:cNvPicPr>
                <a:picLocks noChangeAspect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 amt="37000"/>
              </a:blip>
              <a:stretch>
                <a:fillRect/>
              </a:stretch>
            </p:blipFill>
            <p:spPr>
              <a:xfrm>
                <a:off x="1828800" y="3733800"/>
                <a:ext cx="1219200" cy="1029005"/>
              </a:xfrm>
              <a:prstGeom prst="rect">
                <a:avLst/>
              </a:prstGeom>
            </p:spPr>
          </p:pic>
          <p:pic>
            <p:nvPicPr>
              <p:cNvPr id="8" name="Picture 7" descr="tmobile-g1-qwerty.jpg"/>
              <p:cNvPicPr>
                <a:picLocks noChangeAspect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 amt="37000"/>
              </a:blip>
              <a:stretch>
                <a:fillRect/>
              </a:stretch>
            </p:blipFill>
            <p:spPr>
              <a:xfrm>
                <a:off x="1981200" y="3733800"/>
                <a:ext cx="1219200" cy="1029005"/>
              </a:xfrm>
              <a:prstGeom prst="rect">
                <a:avLst/>
              </a:prstGeom>
            </p:spPr>
          </p:pic>
          <p:pic>
            <p:nvPicPr>
              <p:cNvPr id="9" name="Picture 8" descr="tmobile-g1-qwerty.jpg"/>
              <p:cNvPicPr>
                <a:picLocks noChangeAspect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 amt="37000"/>
              </a:blip>
              <a:stretch>
                <a:fillRect/>
              </a:stretch>
            </p:blipFill>
            <p:spPr>
              <a:xfrm>
                <a:off x="2133600" y="3733800"/>
                <a:ext cx="1219200" cy="1029005"/>
              </a:xfrm>
              <a:prstGeom prst="rect">
                <a:avLst/>
              </a:prstGeom>
            </p:spPr>
          </p:pic>
          <p:pic>
            <p:nvPicPr>
              <p:cNvPr id="10" name="Picture 9" descr="tmobile-g1-qwerty.jpg"/>
              <p:cNvPicPr>
                <a:picLocks noChangeAspect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 amt="37000"/>
              </a:blip>
              <a:stretch>
                <a:fillRect/>
              </a:stretch>
            </p:blipFill>
            <p:spPr>
              <a:xfrm>
                <a:off x="2286000" y="3733800"/>
                <a:ext cx="1219200" cy="1029005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914401" y="5295595"/>
              <a:ext cx="2590799" cy="1029005"/>
              <a:chOff x="914401" y="3733800"/>
              <a:chExt cx="2590799" cy="1029005"/>
            </a:xfrm>
          </p:grpSpPr>
          <p:pic>
            <p:nvPicPr>
              <p:cNvPr id="13" name="Picture 12" descr="tmobile-g1-qwerty.jpg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914401" y="3733800"/>
                <a:ext cx="1219200" cy="1029005"/>
              </a:xfrm>
              <a:prstGeom prst="rect">
                <a:avLst/>
              </a:prstGeom>
            </p:spPr>
          </p:pic>
          <p:pic>
            <p:nvPicPr>
              <p:cNvPr id="14" name="Picture 13" descr="tmobile-g1-qwerty.jpg"/>
              <p:cNvPicPr>
                <a:picLocks noChangeAspect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 amt="37000"/>
              </a:blip>
              <a:stretch>
                <a:fillRect/>
              </a:stretch>
            </p:blipFill>
            <p:spPr>
              <a:xfrm>
                <a:off x="1828800" y="3733800"/>
                <a:ext cx="1219200" cy="1029005"/>
              </a:xfrm>
              <a:prstGeom prst="rect">
                <a:avLst/>
              </a:prstGeom>
            </p:spPr>
          </p:pic>
          <p:pic>
            <p:nvPicPr>
              <p:cNvPr id="15" name="Picture 14" descr="tmobile-g1-qwerty.jpg"/>
              <p:cNvPicPr>
                <a:picLocks noChangeAspect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 amt="37000"/>
              </a:blip>
              <a:stretch>
                <a:fillRect/>
              </a:stretch>
            </p:blipFill>
            <p:spPr>
              <a:xfrm>
                <a:off x="1981200" y="3733800"/>
                <a:ext cx="1219200" cy="1029005"/>
              </a:xfrm>
              <a:prstGeom prst="rect">
                <a:avLst/>
              </a:prstGeom>
            </p:spPr>
          </p:pic>
          <p:pic>
            <p:nvPicPr>
              <p:cNvPr id="16" name="Picture 15" descr="tmobile-g1-qwerty.jpg"/>
              <p:cNvPicPr>
                <a:picLocks noChangeAspect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 amt="37000"/>
              </a:blip>
              <a:stretch>
                <a:fillRect/>
              </a:stretch>
            </p:blipFill>
            <p:spPr>
              <a:xfrm>
                <a:off x="2133600" y="3733800"/>
                <a:ext cx="1219200" cy="1029005"/>
              </a:xfrm>
              <a:prstGeom prst="rect">
                <a:avLst/>
              </a:prstGeom>
            </p:spPr>
          </p:pic>
          <p:pic>
            <p:nvPicPr>
              <p:cNvPr id="17" name="Picture 16" descr="tmobile-g1-qwerty.jpg"/>
              <p:cNvPicPr>
                <a:picLocks noChangeAspect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 amt="37000"/>
              </a:blip>
              <a:stretch>
                <a:fillRect/>
              </a:stretch>
            </p:blipFill>
            <p:spPr>
              <a:xfrm>
                <a:off x="2286000" y="3733800"/>
                <a:ext cx="1219200" cy="1029005"/>
              </a:xfrm>
              <a:prstGeom prst="rect">
                <a:avLst/>
              </a:prstGeom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1871246" y="4800600"/>
              <a:ext cx="677108" cy="493885"/>
            </a:xfrm>
            <a:prstGeom prst="rect">
              <a:avLst/>
            </a:prstGeom>
            <a:noFill/>
          </p:spPr>
          <p:txBody>
            <a:bodyPr vert="vert270" wrap="none" rtlCol="0" anchor="t" anchorCtr="0">
              <a:spAutoFit/>
            </a:bodyPr>
            <a:lstStyle/>
            <a:p>
              <a:r>
                <a:rPr lang="en-US" sz="3200" b="1" dirty="0" smtClean="0"/>
                <a:t>….</a:t>
              </a:r>
            </a:p>
          </p:txBody>
        </p:sp>
      </p:grpSp>
      <p:sp>
        <p:nvSpPr>
          <p:cNvPr id="20" name="Right Arrow 19"/>
          <p:cNvSpPr/>
          <p:nvPr/>
        </p:nvSpPr>
        <p:spPr>
          <a:xfrm>
            <a:off x="3581400" y="4762500"/>
            <a:ext cx="2209800" cy="381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6172200" y="3810000"/>
            <a:ext cx="2661222" cy="2286000"/>
            <a:chOff x="6482778" y="3657600"/>
            <a:chExt cx="2661222" cy="2286000"/>
          </a:xfrm>
        </p:grpSpPr>
        <p:pic>
          <p:nvPicPr>
            <p:cNvPr id="50" name="Picture 49" descr="security_guard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400" y="3886200"/>
              <a:ext cx="1244600" cy="1625600"/>
            </a:xfrm>
            <a:prstGeom prst="rect">
              <a:avLst/>
            </a:prstGeom>
          </p:spPr>
        </p:pic>
        <p:pic>
          <p:nvPicPr>
            <p:cNvPr id="5" name="Picture 3" descr="C:\Documents and Settings\porto\Local Settings\Temporary Internet Files\Content.IE5\SDIZC9I7\MCj0435242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19868" y="3657600"/>
              <a:ext cx="1000132" cy="1978833"/>
            </a:xfrm>
            <a:prstGeom prst="rect">
              <a:avLst/>
            </a:prstGeom>
            <a:noFill/>
          </p:spPr>
        </p:pic>
        <p:grpSp>
          <p:nvGrpSpPr>
            <p:cNvPr id="49" name="Group 48"/>
            <p:cNvGrpSpPr/>
            <p:nvPr/>
          </p:nvGrpSpPr>
          <p:grpSpPr>
            <a:xfrm>
              <a:off x="6482778" y="5105400"/>
              <a:ext cx="1518222" cy="838200"/>
              <a:chOff x="5257800" y="5334000"/>
              <a:chExt cx="1518222" cy="838200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5257800" y="5334000"/>
                <a:ext cx="1518222" cy="381000"/>
                <a:chOff x="5257800" y="5334000"/>
                <a:chExt cx="1518222" cy="381000"/>
              </a:xfrm>
            </p:grpSpPr>
            <p:pic>
              <p:nvPicPr>
                <p:cNvPr id="21" name="Picture 20" descr="tmobile-g1-qwerty.jpg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5257800" y="5334000"/>
                  <a:ext cx="451422" cy="381000"/>
                </a:xfrm>
                <a:prstGeom prst="rect">
                  <a:avLst/>
                </a:prstGeom>
              </p:spPr>
            </p:pic>
            <p:pic>
              <p:nvPicPr>
                <p:cNvPr id="22" name="Picture 21" descr="tmobile-g1-qwerty.jpg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5410200" y="5334000"/>
                  <a:ext cx="451422" cy="381000"/>
                </a:xfrm>
                <a:prstGeom prst="rect">
                  <a:avLst/>
                </a:prstGeom>
              </p:spPr>
            </p:pic>
            <p:pic>
              <p:nvPicPr>
                <p:cNvPr id="23" name="Picture 22" descr="tmobile-g1-qwerty.jpg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5562600" y="5334000"/>
                  <a:ext cx="451422" cy="381000"/>
                </a:xfrm>
                <a:prstGeom prst="rect">
                  <a:avLst/>
                </a:prstGeom>
              </p:spPr>
            </p:pic>
            <p:pic>
              <p:nvPicPr>
                <p:cNvPr id="24" name="Picture 23" descr="tmobile-g1-qwerty.jpg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5715000" y="5334000"/>
                  <a:ext cx="451422" cy="381000"/>
                </a:xfrm>
                <a:prstGeom prst="rect">
                  <a:avLst/>
                </a:prstGeom>
              </p:spPr>
            </p:pic>
            <p:pic>
              <p:nvPicPr>
                <p:cNvPr id="25" name="Picture 24" descr="tmobile-g1-qwerty.jpg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5867400" y="5334000"/>
                  <a:ext cx="451422" cy="381000"/>
                </a:xfrm>
                <a:prstGeom prst="rect">
                  <a:avLst/>
                </a:prstGeom>
              </p:spPr>
            </p:pic>
            <p:pic>
              <p:nvPicPr>
                <p:cNvPr id="26" name="Picture 25" descr="tmobile-g1-qwerty.jpg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6019800" y="5334000"/>
                  <a:ext cx="451422" cy="381000"/>
                </a:xfrm>
                <a:prstGeom prst="rect">
                  <a:avLst/>
                </a:prstGeom>
              </p:spPr>
            </p:pic>
            <p:pic>
              <p:nvPicPr>
                <p:cNvPr id="27" name="Picture 26" descr="tmobile-g1-qwerty.jpg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6172200" y="5334000"/>
                  <a:ext cx="451422" cy="381000"/>
                </a:xfrm>
                <a:prstGeom prst="rect">
                  <a:avLst/>
                </a:prstGeom>
              </p:spPr>
            </p:pic>
            <p:pic>
              <p:nvPicPr>
                <p:cNvPr id="28" name="Picture 27" descr="tmobile-g1-qwerty.jpg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6324600" y="5334000"/>
                  <a:ext cx="451422" cy="381000"/>
                </a:xfrm>
                <a:prstGeom prst="rect">
                  <a:avLst/>
                </a:prstGeom>
              </p:spPr>
            </p:pic>
          </p:grpSp>
          <p:grpSp>
            <p:nvGrpSpPr>
              <p:cNvPr id="31" name="Group 30"/>
              <p:cNvGrpSpPr/>
              <p:nvPr/>
            </p:nvGrpSpPr>
            <p:grpSpPr>
              <a:xfrm>
                <a:off x="5257800" y="5562600"/>
                <a:ext cx="1518222" cy="381000"/>
                <a:chOff x="5257800" y="5334000"/>
                <a:chExt cx="1518222" cy="381000"/>
              </a:xfrm>
            </p:grpSpPr>
            <p:pic>
              <p:nvPicPr>
                <p:cNvPr id="32" name="Picture 31" descr="tmobile-g1-qwerty.jpg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5257800" y="5334000"/>
                  <a:ext cx="451422" cy="381000"/>
                </a:xfrm>
                <a:prstGeom prst="rect">
                  <a:avLst/>
                </a:prstGeom>
              </p:spPr>
            </p:pic>
            <p:pic>
              <p:nvPicPr>
                <p:cNvPr id="33" name="Picture 32" descr="tmobile-g1-qwerty.jpg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5410200" y="5334000"/>
                  <a:ext cx="451422" cy="381000"/>
                </a:xfrm>
                <a:prstGeom prst="rect">
                  <a:avLst/>
                </a:prstGeom>
              </p:spPr>
            </p:pic>
            <p:pic>
              <p:nvPicPr>
                <p:cNvPr id="34" name="Picture 33" descr="tmobile-g1-qwerty.jpg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5562600" y="5334000"/>
                  <a:ext cx="451422" cy="381000"/>
                </a:xfrm>
                <a:prstGeom prst="rect">
                  <a:avLst/>
                </a:prstGeom>
              </p:spPr>
            </p:pic>
            <p:pic>
              <p:nvPicPr>
                <p:cNvPr id="35" name="Picture 34" descr="tmobile-g1-qwerty.jpg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5715000" y="5334000"/>
                  <a:ext cx="451422" cy="381000"/>
                </a:xfrm>
                <a:prstGeom prst="rect">
                  <a:avLst/>
                </a:prstGeom>
              </p:spPr>
            </p:pic>
            <p:pic>
              <p:nvPicPr>
                <p:cNvPr id="36" name="Picture 35" descr="tmobile-g1-qwerty.jpg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5867400" y="5334000"/>
                  <a:ext cx="451422" cy="381000"/>
                </a:xfrm>
                <a:prstGeom prst="rect">
                  <a:avLst/>
                </a:prstGeom>
              </p:spPr>
            </p:pic>
            <p:pic>
              <p:nvPicPr>
                <p:cNvPr id="37" name="Picture 36" descr="tmobile-g1-qwerty.jpg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6019800" y="5334000"/>
                  <a:ext cx="451422" cy="381000"/>
                </a:xfrm>
                <a:prstGeom prst="rect">
                  <a:avLst/>
                </a:prstGeom>
              </p:spPr>
            </p:pic>
            <p:pic>
              <p:nvPicPr>
                <p:cNvPr id="38" name="Picture 37" descr="tmobile-g1-qwerty.jpg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6172200" y="5334000"/>
                  <a:ext cx="451422" cy="381000"/>
                </a:xfrm>
                <a:prstGeom prst="rect">
                  <a:avLst/>
                </a:prstGeom>
              </p:spPr>
            </p:pic>
            <p:pic>
              <p:nvPicPr>
                <p:cNvPr id="39" name="Picture 38" descr="tmobile-g1-qwerty.jpg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6324600" y="5334000"/>
                  <a:ext cx="451422" cy="381000"/>
                </a:xfrm>
                <a:prstGeom prst="rect">
                  <a:avLst/>
                </a:prstGeom>
              </p:spPr>
            </p:pic>
          </p:grpSp>
          <p:grpSp>
            <p:nvGrpSpPr>
              <p:cNvPr id="40" name="Group 39"/>
              <p:cNvGrpSpPr/>
              <p:nvPr/>
            </p:nvGrpSpPr>
            <p:grpSpPr>
              <a:xfrm>
                <a:off x="5257800" y="5791200"/>
                <a:ext cx="1518222" cy="381000"/>
                <a:chOff x="5257800" y="5334000"/>
                <a:chExt cx="1518222" cy="381000"/>
              </a:xfrm>
            </p:grpSpPr>
            <p:pic>
              <p:nvPicPr>
                <p:cNvPr id="41" name="Picture 40" descr="tmobile-g1-qwerty.jpg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5257800" y="5334000"/>
                  <a:ext cx="451422" cy="381000"/>
                </a:xfrm>
                <a:prstGeom prst="rect">
                  <a:avLst/>
                </a:prstGeom>
              </p:spPr>
            </p:pic>
            <p:pic>
              <p:nvPicPr>
                <p:cNvPr id="42" name="Picture 41" descr="tmobile-g1-qwerty.jpg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5410200" y="5334000"/>
                  <a:ext cx="451422" cy="381000"/>
                </a:xfrm>
                <a:prstGeom prst="rect">
                  <a:avLst/>
                </a:prstGeom>
              </p:spPr>
            </p:pic>
            <p:pic>
              <p:nvPicPr>
                <p:cNvPr id="43" name="Picture 42" descr="tmobile-g1-qwerty.jpg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5562600" y="5334000"/>
                  <a:ext cx="451422" cy="381000"/>
                </a:xfrm>
                <a:prstGeom prst="rect">
                  <a:avLst/>
                </a:prstGeom>
              </p:spPr>
            </p:pic>
            <p:pic>
              <p:nvPicPr>
                <p:cNvPr id="44" name="Picture 43" descr="tmobile-g1-qwerty.jpg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5715000" y="5334000"/>
                  <a:ext cx="451422" cy="381000"/>
                </a:xfrm>
                <a:prstGeom prst="rect">
                  <a:avLst/>
                </a:prstGeom>
              </p:spPr>
            </p:pic>
            <p:pic>
              <p:nvPicPr>
                <p:cNvPr id="45" name="Picture 44" descr="tmobile-g1-qwerty.jpg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5867400" y="5334000"/>
                  <a:ext cx="451422" cy="381000"/>
                </a:xfrm>
                <a:prstGeom prst="rect">
                  <a:avLst/>
                </a:prstGeom>
              </p:spPr>
            </p:pic>
            <p:pic>
              <p:nvPicPr>
                <p:cNvPr id="46" name="Picture 45" descr="tmobile-g1-qwerty.jpg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6019800" y="5334000"/>
                  <a:ext cx="451422" cy="381000"/>
                </a:xfrm>
                <a:prstGeom prst="rect">
                  <a:avLst/>
                </a:prstGeom>
              </p:spPr>
            </p:pic>
            <p:pic>
              <p:nvPicPr>
                <p:cNvPr id="47" name="Picture 46" descr="tmobile-g1-qwerty.jpg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6172200" y="5334000"/>
                  <a:ext cx="451422" cy="381000"/>
                </a:xfrm>
                <a:prstGeom prst="rect">
                  <a:avLst/>
                </a:prstGeom>
              </p:spPr>
            </p:pic>
            <p:pic>
              <p:nvPicPr>
                <p:cNvPr id="48" name="Picture 47" descr="tmobile-g1-qwerty.jpg"/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>
                  <a:off x="6324600" y="5334000"/>
                  <a:ext cx="451422" cy="38100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009768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CS-695 Host Forensics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45</a:t>
            </a:fld>
            <a:endParaRPr kumimoji="0" lang="en-US"/>
          </a:p>
        </p:txBody>
      </p:sp>
      <p:pic>
        <p:nvPicPr>
          <p:cNvPr id="8" name="Picture 7" descr="tmobile-g1-qwerty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18905" y="2712010"/>
            <a:ext cx="1862127" cy="1571636"/>
          </a:xfrm>
          <a:prstGeom prst="rect">
            <a:avLst/>
          </a:prstGeom>
        </p:spPr>
      </p:pic>
      <p:grpSp>
        <p:nvGrpSpPr>
          <p:cNvPr id="9" name="Group 7"/>
          <p:cNvGrpSpPr/>
          <p:nvPr/>
        </p:nvGrpSpPr>
        <p:grpSpPr>
          <a:xfrm>
            <a:off x="1747533" y="4355084"/>
            <a:ext cx="1095004" cy="369332"/>
            <a:chOff x="1285852" y="4000504"/>
            <a:chExt cx="1095004" cy="369332"/>
          </a:xfrm>
        </p:grpSpPr>
        <p:sp>
          <p:nvSpPr>
            <p:cNvPr id="10" name="Flowchart: Connector 3"/>
            <p:cNvSpPr/>
            <p:nvPr/>
          </p:nvSpPr>
          <p:spPr>
            <a:xfrm>
              <a:off x="1285852" y="4071942"/>
              <a:ext cx="214314" cy="21431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00166" y="4000504"/>
              <a:ext cx="88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Record</a:t>
              </a:r>
              <a:endParaRPr lang="en-GB" b="1" dirty="0"/>
            </a:p>
          </p:txBody>
        </p:sp>
      </p:grpSp>
      <p:pic>
        <p:nvPicPr>
          <p:cNvPr id="12" name="Picture 3" descr="C:\Documents and Settings\porto\Local Settings\Temporary Internet Files\Content.IE5\SDIZC9I7\MCj043524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2507" y="2745583"/>
            <a:ext cx="1000132" cy="1978833"/>
          </a:xfrm>
          <a:prstGeom prst="rect">
            <a:avLst/>
          </a:prstGeom>
          <a:noFill/>
        </p:spPr>
      </p:pic>
      <p:grpSp>
        <p:nvGrpSpPr>
          <p:cNvPr id="13" name="Group 11"/>
          <p:cNvGrpSpPr/>
          <p:nvPr/>
        </p:nvGrpSpPr>
        <p:grpSpPr>
          <a:xfrm>
            <a:off x="7033945" y="4367226"/>
            <a:ext cx="1043255" cy="369332"/>
            <a:chOff x="6822297" y="3559734"/>
            <a:chExt cx="1043255" cy="369332"/>
          </a:xfrm>
        </p:grpSpPr>
        <p:sp>
          <p:nvSpPr>
            <p:cNvPr id="14" name="Flowchart: Extract 8"/>
            <p:cNvSpPr/>
            <p:nvPr/>
          </p:nvSpPr>
          <p:spPr>
            <a:xfrm rot="5400000">
              <a:off x="6786578" y="3607595"/>
              <a:ext cx="250033" cy="178595"/>
            </a:xfrm>
            <a:prstGeom prst="flowChartExtract">
              <a:avLst/>
            </a:prstGeom>
            <a:solidFill>
              <a:srgbClr val="008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00892" y="3559734"/>
              <a:ext cx="86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b="1" dirty="0" smtClean="0"/>
                <a:t>Replay</a:t>
              </a:r>
              <a:endParaRPr lang="en-GB" b="1" dirty="0"/>
            </a:p>
          </p:txBody>
        </p:sp>
      </p:grpSp>
      <p:sp>
        <p:nvSpPr>
          <p:cNvPr id="16" name="Cloud"/>
          <p:cNvSpPr>
            <a:spLocks noChangeAspect="1" noEditPoints="1" noChangeArrowheads="1"/>
          </p:cNvSpPr>
          <p:nvPr/>
        </p:nvSpPr>
        <p:spPr bwMode="auto">
          <a:xfrm>
            <a:off x="4176425" y="2438400"/>
            <a:ext cx="1691404" cy="113347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Internet, UMTS</a:t>
            </a:r>
            <a:endParaRPr lang="en-GB" dirty="0"/>
          </a:p>
        </p:txBody>
      </p:sp>
      <p:cxnSp>
        <p:nvCxnSpPr>
          <p:cNvPr id="17" name="Shape 16"/>
          <p:cNvCxnSpPr>
            <a:stCxn id="8" idx="3"/>
            <a:endCxn id="16" idx="1"/>
          </p:cNvCxnSpPr>
          <p:nvPr/>
        </p:nvCxnSpPr>
        <p:spPr>
          <a:xfrm>
            <a:off x="3181032" y="3497828"/>
            <a:ext cx="1841095" cy="72841"/>
          </a:xfrm>
          <a:prstGeom prst="curvedConnector5">
            <a:avLst>
              <a:gd name="adj1" fmla="val 17662"/>
              <a:gd name="adj2" fmla="val 1457659"/>
              <a:gd name="adj3" fmla="val 112417"/>
            </a:avLst>
          </a:prstGeom>
          <a:ln w="2857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  <a:headEnd type="arrow" w="lg" len="med"/>
            <a:tailEnd type="arrow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73180" y="3509970"/>
            <a:ext cx="917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Regular</a:t>
            </a:r>
          </a:p>
          <a:p>
            <a:r>
              <a:rPr lang="en-GB" dirty="0" smtClean="0"/>
              <a:t>traffic</a:t>
            </a:r>
            <a:endParaRPr lang="en-GB" dirty="0"/>
          </a:p>
        </p:txBody>
      </p:sp>
      <p:cxnSp>
        <p:nvCxnSpPr>
          <p:cNvPr id="19" name="Curved Connector 18"/>
          <p:cNvCxnSpPr>
            <a:endCxn id="12" idx="1"/>
          </p:cNvCxnSpPr>
          <p:nvPr/>
        </p:nvCxnSpPr>
        <p:spPr>
          <a:xfrm flipV="1">
            <a:off x="4962243" y="3735000"/>
            <a:ext cx="2000264" cy="703664"/>
          </a:xfrm>
          <a:prstGeom prst="curvedConnector3">
            <a:avLst>
              <a:gd name="adj1" fmla="val 50000"/>
            </a:avLst>
          </a:prstGeom>
          <a:ln w="2857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  <a:headEnd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2" descr="C:\Documents and Settings\porto\Local Settings\Temporary Internet Files\Content.IE5\HWLV1AEM\MCj0434845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3615" y="3938598"/>
            <a:ext cx="1285878" cy="1285878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033813" y="3863771"/>
            <a:ext cx="1019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Mirrored</a:t>
            </a:r>
          </a:p>
          <a:p>
            <a:r>
              <a:rPr lang="en-GB" dirty="0" smtClean="0"/>
              <a:t>traffic</a:t>
            </a:r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819103" y="4938730"/>
            <a:ext cx="4572032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43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 Issues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Transmitting data requires power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Opportunistic data transmission to server</a:t>
            </a:r>
          </a:p>
          <a:p>
            <a:r>
              <a:rPr lang="en-US" dirty="0" smtClean="0"/>
              <a:t>Connectivity can be lost</a:t>
            </a:r>
          </a:p>
          <a:p>
            <a:pPr lvl="1"/>
            <a:r>
              <a:rPr lang="en-US" dirty="0" smtClean="0">
                <a:solidFill>
                  <a:srgbClr val="0F6FC6"/>
                </a:solidFill>
              </a:rPr>
              <a:t>Data need to be temporarily stored in a secure fashion on the device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13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1116" y="2817628"/>
            <a:ext cx="7911178" cy="34343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Recording on the Device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CS-695 Host Forensics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47</a:t>
            </a:fld>
            <a:endParaRPr kumimoji="0"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828800"/>
          <a:ext cx="6400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tmobile-g1-qwerty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060588" y="0"/>
            <a:ext cx="108341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3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3962400" y="2133600"/>
            <a:ext cx="3048000" cy="2590800"/>
            <a:chOff x="5181600" y="1676400"/>
            <a:chExt cx="3048000" cy="2590800"/>
          </a:xfrm>
        </p:grpSpPr>
        <p:sp>
          <p:nvSpPr>
            <p:cNvPr id="20" name="Rounded Rectangle 19"/>
            <p:cNvSpPr/>
            <p:nvPr/>
          </p:nvSpPr>
          <p:spPr>
            <a:xfrm>
              <a:off x="5181600" y="1676400"/>
              <a:ext cx="3048000" cy="25908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77959" y="3810000"/>
              <a:ext cx="2255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Smartphone emulator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Replaying on the Server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CS-695 Host Forensics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48</a:t>
            </a:fld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066800" y="2209800"/>
            <a:ext cx="1757370" cy="1104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Recorded events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1066800" y="3505200"/>
            <a:ext cx="1757370" cy="1104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Proxy data</a:t>
            </a:r>
            <a:endParaRPr lang="en-GB" dirty="0"/>
          </a:p>
        </p:txBody>
      </p:sp>
      <p:grpSp>
        <p:nvGrpSpPr>
          <p:cNvPr id="26" name="Group 25"/>
          <p:cNvGrpSpPr/>
          <p:nvPr/>
        </p:nvGrpSpPr>
        <p:grpSpPr>
          <a:xfrm>
            <a:off x="3962400" y="2133600"/>
            <a:ext cx="3048000" cy="2057400"/>
            <a:chOff x="4648200" y="2133600"/>
            <a:chExt cx="3048000" cy="2057400"/>
          </a:xfrm>
        </p:grpSpPr>
        <p:sp>
          <p:nvSpPr>
            <p:cNvPr id="23" name="Rounded Rectangle 22"/>
            <p:cNvSpPr/>
            <p:nvPr/>
          </p:nvSpPr>
          <p:spPr>
            <a:xfrm>
              <a:off x="4648200" y="2133600"/>
              <a:ext cx="3048000" cy="20574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50419" y="3821668"/>
              <a:ext cx="443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OS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67200" y="2362200"/>
            <a:ext cx="1757370" cy="1104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Replay execution</a:t>
            </a:r>
            <a:endParaRPr lang="en-GB" dirty="0"/>
          </a:p>
        </p:txBody>
      </p:sp>
      <p:cxnSp>
        <p:nvCxnSpPr>
          <p:cNvPr id="28" name="Straight Arrow Connector 27"/>
          <p:cNvCxnSpPr>
            <a:stCxn id="9" idx="3"/>
            <a:endCxn id="19" idx="1"/>
          </p:cNvCxnSpPr>
          <p:nvPr/>
        </p:nvCxnSpPr>
        <p:spPr>
          <a:xfrm>
            <a:off x="2824170" y="2762252"/>
            <a:ext cx="1443030" cy="15240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8" idx="3"/>
          </p:cNvCxnSpPr>
          <p:nvPr/>
        </p:nvCxnSpPr>
        <p:spPr>
          <a:xfrm flipV="1">
            <a:off x="2824170" y="3200400"/>
            <a:ext cx="1443030" cy="857252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6172200" y="2438400"/>
            <a:ext cx="2887679" cy="2133600"/>
            <a:chOff x="6172200" y="2438400"/>
            <a:chExt cx="2887679" cy="2133600"/>
          </a:xfrm>
        </p:grpSpPr>
        <p:sp>
          <p:nvSpPr>
            <p:cNvPr id="34" name="Explosion 2 33"/>
            <p:cNvSpPr/>
            <p:nvPr/>
          </p:nvSpPr>
          <p:spPr>
            <a:xfrm>
              <a:off x="6172200" y="2438400"/>
              <a:ext cx="914400" cy="609600"/>
            </a:xfrm>
            <a:prstGeom prst="irregularSeal2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Explosion 2 34"/>
            <p:cNvSpPr/>
            <p:nvPr/>
          </p:nvSpPr>
          <p:spPr>
            <a:xfrm>
              <a:off x="6629400" y="4191000"/>
              <a:ext cx="457200" cy="381000"/>
            </a:xfrm>
            <a:prstGeom prst="irregularSeal2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086600" y="2895600"/>
              <a:ext cx="1973279" cy="92333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Monitoring</a:t>
              </a:r>
            </a:p>
            <a:p>
              <a:r>
                <a:rPr lang="en-US" dirty="0" smtClean="0"/>
                <a:t>Analysis</a:t>
              </a:r>
            </a:p>
            <a:p>
              <a:r>
                <a:rPr lang="en-US" dirty="0" smtClean="0"/>
                <a:t>Intrusion detection</a:t>
              </a:r>
              <a:endParaRPr lang="en-US" dirty="0"/>
            </a:p>
          </p:txBody>
        </p:sp>
      </p:grpSp>
      <p:pic>
        <p:nvPicPr>
          <p:cNvPr id="39" name="Picture 3" descr="C:\Documents and Settings\porto\Local Settings\Temporary Internet Files\Content.IE5\SDIZC9I7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0"/>
            <a:ext cx="523860" cy="1034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713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Security Server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can apply any detection technique that does not interfere with the replicated execution</a:t>
            </a:r>
          </a:p>
          <a:p>
            <a:pPr lvl="1"/>
            <a:r>
              <a:rPr lang="en-GB" dirty="0" smtClean="0"/>
              <a:t>System call profiling, file scanning, DTA, etc.</a:t>
            </a:r>
          </a:p>
          <a:p>
            <a:r>
              <a:rPr lang="en-GB" dirty="0" smtClean="0"/>
              <a:t>The same as applying the check on the device</a:t>
            </a:r>
          </a:p>
          <a:p>
            <a:r>
              <a:rPr lang="en-GB" dirty="0" smtClean="0"/>
              <a:t>Checks can be added transparently</a:t>
            </a:r>
          </a:p>
          <a:p>
            <a:r>
              <a:rPr lang="en-GB" dirty="0" smtClean="0"/>
              <a:t>A server can host multiple replicas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CS-695 Host Forensics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49</a:t>
            </a:fld>
            <a:endParaRPr kumimoji="0" lang="en-US"/>
          </a:p>
        </p:txBody>
      </p:sp>
      <p:pic>
        <p:nvPicPr>
          <p:cNvPr id="6" name="Picture 3" descr="C:\Documents and Settings\porto\Local Settings\Temporary Internet Files\Content.IE5\SDIZC9I7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0"/>
            <a:ext cx="523860" cy="1034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0364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4B73-F8DA-D642-A741-58773F4CF13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 descr="C:\Users\porto\Documents\clipart\collected_clipart\user-frustra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1214438"/>
            <a:ext cx="4486275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75422" y="4848225"/>
            <a:ext cx="5126506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Another group of frustrated users would also live to go back in time.</a:t>
            </a:r>
          </a:p>
          <a:p>
            <a:pPr algn="ctr"/>
            <a:r>
              <a:rPr lang="en-US" sz="2400" dirty="0" smtClean="0"/>
              <a:t>Guess who?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50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droid_icon_1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828800"/>
            <a:ext cx="1587500" cy="1739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Marvin: A Paranoid Android Prototype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Platform</a:t>
            </a:r>
          </a:p>
          <a:p>
            <a:pPr lvl="1"/>
            <a:r>
              <a:rPr lang="en-US" sz="2800" dirty="0" smtClean="0"/>
              <a:t>Android OS 1.6</a:t>
            </a:r>
          </a:p>
          <a:p>
            <a:pPr lvl="1"/>
            <a:r>
              <a:rPr lang="en-US" sz="2800" dirty="0" smtClean="0"/>
              <a:t>HTC G1 developer phone</a:t>
            </a:r>
          </a:p>
          <a:p>
            <a:pPr lvl="1"/>
            <a:endParaRPr lang="en-US" sz="2800" dirty="0" smtClean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10" name="Picture 9" descr="tmobile-g1-qwerty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800" y="2514600"/>
            <a:ext cx="2347392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22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Device Implementation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CS-695 Host Forensics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51</a:t>
            </a:fld>
            <a:endParaRPr kumimoji="0"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828800"/>
          <a:ext cx="6400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tmobile-g1-qwerty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060588" y="0"/>
            <a:ext cx="1083412" cy="9144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19800" y="1600200"/>
            <a:ext cx="2133600" cy="83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Using </a:t>
            </a:r>
            <a:r>
              <a:rPr lang="en-US" sz="2400" dirty="0" err="1" smtClean="0"/>
              <a:t>ptrace</a:t>
            </a:r>
            <a:r>
              <a:rPr lang="en-US" sz="2400" dirty="0" smtClean="0"/>
              <a:t>()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6248400" y="2743200"/>
            <a:ext cx="2133600" cy="83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Huffman-style, LZ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6477000" y="3962400"/>
            <a:ext cx="2133600" cy="83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HMAC + rolling key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6705600" y="5105400"/>
            <a:ext cx="2133600" cy="83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OpenSSL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25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Issues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Scheduling and shared memory</a:t>
            </a:r>
          </a:p>
          <a:p>
            <a:pPr lvl="1"/>
            <a:r>
              <a:rPr lang="en-US" dirty="0" smtClean="0"/>
              <a:t>We use deterministic scheduling</a:t>
            </a:r>
          </a:p>
          <a:p>
            <a:pPr lvl="1"/>
            <a:r>
              <a:rPr lang="en-US" dirty="0" smtClean="0"/>
              <a:t>Alternatives</a:t>
            </a:r>
          </a:p>
          <a:p>
            <a:pPr lvl="2"/>
            <a:r>
              <a:rPr lang="en-US" dirty="0" smtClean="0"/>
              <a:t>Kernel space deterministic scheduling</a:t>
            </a:r>
          </a:p>
          <a:p>
            <a:pPr lvl="2"/>
            <a:r>
              <a:rPr lang="en-US" dirty="0" smtClean="0"/>
              <a:t>Concurrent-read-exclusive-write (CREW) protocol</a:t>
            </a:r>
          </a:p>
          <a:p>
            <a:r>
              <a:rPr lang="en-US" dirty="0" smtClean="0"/>
              <a:t>IOCTLS</a:t>
            </a:r>
          </a:p>
          <a:p>
            <a:pPr lvl="1"/>
            <a:r>
              <a:rPr lang="en-US" dirty="0" smtClean="0"/>
              <a:t>Used existing descriptions from the QEMU user space emulator</a:t>
            </a:r>
          </a:p>
          <a:p>
            <a:pPr lvl="1"/>
            <a:r>
              <a:rPr lang="en-US" dirty="0" smtClean="0"/>
              <a:t>Manually added Android related ones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CS-695 Host Forensics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52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55097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Server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Replica hosted on Android QEMU emulator</a:t>
            </a:r>
          </a:p>
          <a:p>
            <a:endParaRPr lang="en-US" dirty="0" smtClean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CS-695 Host Forensics</a:t>
            </a:r>
            <a:endParaRPr kumimoji="0"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53</a:t>
            </a:fld>
            <a:endParaRPr kumimoji="0" lang="en-US"/>
          </a:p>
        </p:txBody>
      </p:sp>
      <p:pic>
        <p:nvPicPr>
          <p:cNvPr id="5" name="Picture 4" descr="android-emulat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600200"/>
            <a:ext cx="1801104" cy="3143272"/>
          </a:xfrm>
          <a:prstGeom prst="rect">
            <a:avLst/>
          </a:prstGeom>
        </p:spPr>
      </p:pic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6953498" y="4706442"/>
            <a:ext cx="1828800" cy="47176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QEMU emulator</a:t>
            </a:r>
            <a:endParaRPr lang="en-GB" dirty="0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6953498" y="3930228"/>
            <a:ext cx="1828800" cy="794172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Android </a:t>
            </a:r>
            <a:r>
              <a:rPr lang="en-US" dirty="0"/>
              <a:t>OS</a:t>
            </a:r>
            <a:endParaRPr lang="en-GB" dirty="0"/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6953498" y="1600200"/>
            <a:ext cx="514102" cy="233002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7467600" y="1600200"/>
            <a:ext cx="476498" cy="233002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7944098" y="1600200"/>
            <a:ext cx="838200" cy="236265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162800" y="2438400"/>
            <a:ext cx="133882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10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Data Generation Rate for Various Tasks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54</a:t>
            </a:fld>
            <a:endParaRPr kumimoji="0" lang="en-US"/>
          </a:p>
        </p:txBody>
      </p:sp>
      <p:grpSp>
        <p:nvGrpSpPr>
          <p:cNvPr id="3" name="Group 9"/>
          <p:cNvGrpSpPr/>
          <p:nvPr/>
        </p:nvGrpSpPr>
        <p:grpSpPr>
          <a:xfrm>
            <a:off x="1809750" y="1676400"/>
            <a:ext cx="5524500" cy="4724400"/>
            <a:chOff x="-108915" y="1524000"/>
            <a:chExt cx="4512165" cy="3886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08915" y="1524000"/>
              <a:ext cx="4512165" cy="38862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410325" y="4202668"/>
              <a:ext cx="723275" cy="303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64B/s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57400" y="4038600"/>
              <a:ext cx="838691" cy="303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121B/s</a:t>
              </a:r>
              <a:endParaRPr lang="en-US" dirty="0"/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CS-695 Host Forensics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75421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Idle operation and performing calls</a:t>
            </a:r>
          </a:p>
          <a:p>
            <a:pPr lvl="1"/>
            <a:r>
              <a:rPr lang="en-US" dirty="0" smtClean="0"/>
              <a:t>CPU load and battery life are not affected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During intensive usage like browsing</a:t>
            </a:r>
          </a:p>
          <a:p>
            <a:pPr lvl="1"/>
            <a:r>
              <a:rPr lang="en-US" dirty="0" smtClean="0"/>
              <a:t>CPU load average increased by ≈15%</a:t>
            </a:r>
          </a:p>
          <a:p>
            <a:pPr lvl="1"/>
            <a:r>
              <a:rPr lang="en-US" dirty="0" smtClean="0"/>
              <a:t>Battery consumption increased by ≈30%</a:t>
            </a:r>
          </a:p>
          <a:p>
            <a:pPr lvl="1"/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CS-695 Host Forensics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55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23172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and Energy Consumption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CS-695 Host Forensics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56</a:t>
            </a:fld>
            <a:endParaRPr kumimoji="0" lang="en-US"/>
          </a:p>
        </p:txBody>
      </p:sp>
      <p:pic>
        <p:nvPicPr>
          <p:cNvPr id="6" name="Picture 5" descr="battery_load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47800" y="1644341"/>
            <a:ext cx="6248400" cy="493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7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CS-695 Host Forensics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57</a:t>
            </a:fld>
            <a:endParaRPr kumimoji="0" lang="en-US"/>
          </a:p>
        </p:txBody>
      </p:sp>
      <p:pic>
        <p:nvPicPr>
          <p:cNvPr id="6" name="Picture 5" descr="scalability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90617" y="1219200"/>
            <a:ext cx="5762766" cy="524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2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Few Words About OS 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1371600"/>
            <a:ext cx="8134346" cy="3028950"/>
          </a:xfrm>
        </p:spPr>
        <p:txBody>
          <a:bodyPr>
            <a:normAutofit/>
          </a:bodyPr>
          <a:lstStyle/>
          <a:p>
            <a:r>
              <a:rPr lang="en-US" dirty="0" smtClean="0"/>
              <a:t>Cyclic debugging</a:t>
            </a:r>
          </a:p>
          <a:p>
            <a:pPr lvl="1"/>
            <a:r>
              <a:rPr lang="en-US" dirty="0" smtClean="0"/>
              <a:t>Observe error, revisit previous state, re-run</a:t>
            </a:r>
          </a:p>
          <a:p>
            <a:pPr lvl="1"/>
            <a:r>
              <a:rPr lang="en-US" dirty="0" smtClean="0"/>
              <a:t>Iterate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4B73-F8DA-D642-A741-58773F4CF13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Line 566"/>
          <p:cNvSpPr>
            <a:spLocks noChangeShapeType="1"/>
          </p:cNvSpPr>
          <p:nvPr/>
        </p:nvSpPr>
        <p:spPr bwMode="auto">
          <a:xfrm>
            <a:off x="838200" y="5326063"/>
            <a:ext cx="1066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567"/>
          <p:cNvGrpSpPr>
            <a:grpSpLocks noChangeAspect="1"/>
          </p:cNvGrpSpPr>
          <p:nvPr/>
        </p:nvGrpSpPr>
        <p:grpSpPr bwMode="auto">
          <a:xfrm>
            <a:off x="8001000" y="4445000"/>
            <a:ext cx="609600" cy="606425"/>
            <a:chOff x="3580" y="1949"/>
            <a:chExt cx="1096" cy="908"/>
          </a:xfrm>
        </p:grpSpPr>
        <p:sp>
          <p:nvSpPr>
            <p:cNvPr id="9" name="Freeform 568"/>
            <p:cNvSpPr>
              <a:spLocks noChangeAspect="1"/>
            </p:cNvSpPr>
            <p:nvPr/>
          </p:nvSpPr>
          <p:spPr bwMode="auto">
            <a:xfrm>
              <a:off x="3676" y="2393"/>
              <a:ext cx="349" cy="423"/>
            </a:xfrm>
            <a:custGeom>
              <a:avLst/>
              <a:gdLst>
                <a:gd name="T0" fmla="*/ 700 w 700"/>
                <a:gd name="T1" fmla="*/ 803 h 847"/>
                <a:gd name="T2" fmla="*/ 167 w 700"/>
                <a:gd name="T3" fmla="*/ 151 h 847"/>
                <a:gd name="T4" fmla="*/ 179 w 700"/>
                <a:gd name="T5" fmla="*/ 131 h 847"/>
                <a:gd name="T6" fmla="*/ 186 w 700"/>
                <a:gd name="T7" fmla="*/ 109 h 847"/>
                <a:gd name="T8" fmla="*/ 187 w 700"/>
                <a:gd name="T9" fmla="*/ 86 h 847"/>
                <a:gd name="T10" fmla="*/ 182 w 700"/>
                <a:gd name="T11" fmla="*/ 63 h 847"/>
                <a:gd name="T12" fmla="*/ 174 w 700"/>
                <a:gd name="T13" fmla="*/ 46 h 847"/>
                <a:gd name="T14" fmla="*/ 164 w 700"/>
                <a:gd name="T15" fmla="*/ 31 h 847"/>
                <a:gd name="T16" fmla="*/ 151 w 700"/>
                <a:gd name="T17" fmla="*/ 20 h 847"/>
                <a:gd name="T18" fmla="*/ 136 w 700"/>
                <a:gd name="T19" fmla="*/ 9 h 847"/>
                <a:gd name="T20" fmla="*/ 119 w 700"/>
                <a:gd name="T21" fmla="*/ 3 h 847"/>
                <a:gd name="T22" fmla="*/ 102 w 700"/>
                <a:gd name="T23" fmla="*/ 0 h 847"/>
                <a:gd name="T24" fmla="*/ 83 w 700"/>
                <a:gd name="T25" fmla="*/ 0 h 847"/>
                <a:gd name="T26" fmla="*/ 65 w 700"/>
                <a:gd name="T27" fmla="*/ 5 h 847"/>
                <a:gd name="T28" fmla="*/ 48 w 700"/>
                <a:gd name="T29" fmla="*/ 13 h 847"/>
                <a:gd name="T30" fmla="*/ 33 w 700"/>
                <a:gd name="T31" fmla="*/ 23 h 847"/>
                <a:gd name="T32" fmla="*/ 20 w 700"/>
                <a:gd name="T33" fmla="*/ 36 h 847"/>
                <a:gd name="T34" fmla="*/ 11 w 700"/>
                <a:gd name="T35" fmla="*/ 51 h 847"/>
                <a:gd name="T36" fmla="*/ 4 w 700"/>
                <a:gd name="T37" fmla="*/ 68 h 847"/>
                <a:gd name="T38" fmla="*/ 0 w 700"/>
                <a:gd name="T39" fmla="*/ 85 h 847"/>
                <a:gd name="T40" fmla="*/ 0 w 700"/>
                <a:gd name="T41" fmla="*/ 104 h 847"/>
                <a:gd name="T42" fmla="*/ 5 w 700"/>
                <a:gd name="T43" fmla="*/ 122 h 847"/>
                <a:gd name="T44" fmla="*/ 13 w 700"/>
                <a:gd name="T45" fmla="*/ 139 h 847"/>
                <a:gd name="T46" fmla="*/ 23 w 700"/>
                <a:gd name="T47" fmla="*/ 154 h 847"/>
                <a:gd name="T48" fmla="*/ 37 w 700"/>
                <a:gd name="T49" fmla="*/ 167 h 847"/>
                <a:gd name="T50" fmla="*/ 52 w 700"/>
                <a:gd name="T51" fmla="*/ 176 h 847"/>
                <a:gd name="T52" fmla="*/ 68 w 700"/>
                <a:gd name="T53" fmla="*/ 183 h 847"/>
                <a:gd name="T54" fmla="*/ 86 w 700"/>
                <a:gd name="T55" fmla="*/ 185 h 847"/>
                <a:gd name="T56" fmla="*/ 104 w 700"/>
                <a:gd name="T57" fmla="*/ 185 h 847"/>
                <a:gd name="T58" fmla="*/ 122 w 700"/>
                <a:gd name="T59" fmla="*/ 182 h 847"/>
                <a:gd name="T60" fmla="*/ 678 w 700"/>
                <a:gd name="T61" fmla="*/ 847 h 847"/>
                <a:gd name="T62" fmla="*/ 700 w 700"/>
                <a:gd name="T63" fmla="*/ 803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0" h="847">
                  <a:moveTo>
                    <a:pt x="700" y="803"/>
                  </a:moveTo>
                  <a:lnTo>
                    <a:pt x="167" y="151"/>
                  </a:lnTo>
                  <a:lnTo>
                    <a:pt x="179" y="131"/>
                  </a:lnTo>
                  <a:lnTo>
                    <a:pt x="186" y="109"/>
                  </a:lnTo>
                  <a:lnTo>
                    <a:pt x="187" y="86"/>
                  </a:lnTo>
                  <a:lnTo>
                    <a:pt x="182" y="63"/>
                  </a:lnTo>
                  <a:lnTo>
                    <a:pt x="174" y="46"/>
                  </a:lnTo>
                  <a:lnTo>
                    <a:pt x="164" y="31"/>
                  </a:lnTo>
                  <a:lnTo>
                    <a:pt x="151" y="20"/>
                  </a:lnTo>
                  <a:lnTo>
                    <a:pt x="136" y="9"/>
                  </a:lnTo>
                  <a:lnTo>
                    <a:pt x="119" y="3"/>
                  </a:lnTo>
                  <a:lnTo>
                    <a:pt x="102" y="0"/>
                  </a:lnTo>
                  <a:lnTo>
                    <a:pt x="83" y="0"/>
                  </a:lnTo>
                  <a:lnTo>
                    <a:pt x="65" y="5"/>
                  </a:lnTo>
                  <a:lnTo>
                    <a:pt x="48" y="13"/>
                  </a:lnTo>
                  <a:lnTo>
                    <a:pt x="33" y="23"/>
                  </a:lnTo>
                  <a:lnTo>
                    <a:pt x="20" y="36"/>
                  </a:lnTo>
                  <a:lnTo>
                    <a:pt x="11" y="51"/>
                  </a:lnTo>
                  <a:lnTo>
                    <a:pt x="4" y="68"/>
                  </a:lnTo>
                  <a:lnTo>
                    <a:pt x="0" y="85"/>
                  </a:lnTo>
                  <a:lnTo>
                    <a:pt x="0" y="104"/>
                  </a:lnTo>
                  <a:lnTo>
                    <a:pt x="5" y="122"/>
                  </a:lnTo>
                  <a:lnTo>
                    <a:pt x="13" y="139"/>
                  </a:lnTo>
                  <a:lnTo>
                    <a:pt x="23" y="154"/>
                  </a:lnTo>
                  <a:lnTo>
                    <a:pt x="37" y="167"/>
                  </a:lnTo>
                  <a:lnTo>
                    <a:pt x="52" y="176"/>
                  </a:lnTo>
                  <a:lnTo>
                    <a:pt x="68" y="183"/>
                  </a:lnTo>
                  <a:lnTo>
                    <a:pt x="86" y="185"/>
                  </a:lnTo>
                  <a:lnTo>
                    <a:pt x="104" y="185"/>
                  </a:lnTo>
                  <a:lnTo>
                    <a:pt x="122" y="182"/>
                  </a:lnTo>
                  <a:lnTo>
                    <a:pt x="678" y="847"/>
                  </a:lnTo>
                  <a:lnTo>
                    <a:pt x="700" y="803"/>
                  </a:lnTo>
                  <a:close/>
                </a:path>
              </a:pathLst>
            </a:custGeom>
            <a:solidFill>
              <a:srgbClr val="FF1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69"/>
            <p:cNvSpPr>
              <a:spLocks noChangeAspect="1"/>
            </p:cNvSpPr>
            <p:nvPr/>
          </p:nvSpPr>
          <p:spPr bwMode="auto">
            <a:xfrm>
              <a:off x="3786" y="1949"/>
              <a:ext cx="672" cy="672"/>
            </a:xfrm>
            <a:custGeom>
              <a:avLst/>
              <a:gdLst>
                <a:gd name="T0" fmla="*/ 741 w 1343"/>
                <a:gd name="T1" fmla="*/ 1341 h 1344"/>
                <a:gd name="T2" fmla="*/ 872 w 1343"/>
                <a:gd name="T3" fmla="*/ 1314 h 1344"/>
                <a:gd name="T4" fmla="*/ 992 w 1343"/>
                <a:gd name="T5" fmla="*/ 1264 h 1344"/>
                <a:gd name="T6" fmla="*/ 1099 w 1343"/>
                <a:gd name="T7" fmla="*/ 1191 h 1344"/>
                <a:gd name="T8" fmla="*/ 1190 w 1343"/>
                <a:gd name="T9" fmla="*/ 1100 h 1344"/>
                <a:gd name="T10" fmla="*/ 1263 w 1343"/>
                <a:gd name="T11" fmla="*/ 993 h 1344"/>
                <a:gd name="T12" fmla="*/ 1313 w 1343"/>
                <a:gd name="T13" fmla="*/ 872 h 1344"/>
                <a:gd name="T14" fmla="*/ 1340 w 1343"/>
                <a:gd name="T15" fmla="*/ 742 h 1344"/>
                <a:gd name="T16" fmla="*/ 1342 w 1343"/>
                <a:gd name="T17" fmla="*/ 639 h 1344"/>
                <a:gd name="T18" fmla="*/ 1336 w 1343"/>
                <a:gd name="T19" fmla="*/ 572 h 1344"/>
                <a:gd name="T20" fmla="*/ 1324 w 1343"/>
                <a:gd name="T21" fmla="*/ 508 h 1344"/>
                <a:gd name="T22" fmla="*/ 1304 w 1343"/>
                <a:gd name="T23" fmla="*/ 447 h 1344"/>
                <a:gd name="T24" fmla="*/ 1280 w 1343"/>
                <a:gd name="T25" fmla="*/ 387 h 1344"/>
                <a:gd name="T26" fmla="*/ 1251 w 1343"/>
                <a:gd name="T27" fmla="*/ 332 h 1344"/>
                <a:gd name="T28" fmla="*/ 1217 w 1343"/>
                <a:gd name="T29" fmla="*/ 279 h 1344"/>
                <a:gd name="T30" fmla="*/ 1176 w 1343"/>
                <a:gd name="T31" fmla="*/ 229 h 1344"/>
                <a:gd name="T32" fmla="*/ 1132 w 1343"/>
                <a:gd name="T33" fmla="*/ 183 h 1344"/>
                <a:gd name="T34" fmla="*/ 1082 w 1343"/>
                <a:gd name="T35" fmla="*/ 141 h 1344"/>
                <a:gd name="T36" fmla="*/ 1028 w 1343"/>
                <a:gd name="T37" fmla="*/ 103 h 1344"/>
                <a:gd name="T38" fmla="*/ 970 w 1343"/>
                <a:gd name="T39" fmla="*/ 70 h 1344"/>
                <a:gd name="T40" fmla="*/ 908 w 1343"/>
                <a:gd name="T41" fmla="*/ 43 h 1344"/>
                <a:gd name="T42" fmla="*/ 844 w 1343"/>
                <a:gd name="T43" fmla="*/ 22 h 1344"/>
                <a:gd name="T44" fmla="*/ 776 w 1343"/>
                <a:gd name="T45" fmla="*/ 8 h 1344"/>
                <a:gd name="T46" fmla="*/ 708 w 1343"/>
                <a:gd name="T47" fmla="*/ 1 h 1344"/>
                <a:gd name="T48" fmla="*/ 640 w 1343"/>
                <a:gd name="T49" fmla="*/ 1 h 1344"/>
                <a:gd name="T50" fmla="*/ 577 w 1343"/>
                <a:gd name="T51" fmla="*/ 7 h 1344"/>
                <a:gd name="T52" fmla="*/ 515 w 1343"/>
                <a:gd name="T53" fmla="*/ 18 h 1344"/>
                <a:gd name="T54" fmla="*/ 455 w 1343"/>
                <a:gd name="T55" fmla="*/ 36 h 1344"/>
                <a:gd name="T56" fmla="*/ 398 w 1343"/>
                <a:gd name="T57" fmla="*/ 59 h 1344"/>
                <a:gd name="T58" fmla="*/ 344 w 1343"/>
                <a:gd name="T59" fmla="*/ 85 h 1344"/>
                <a:gd name="T60" fmla="*/ 292 w 1343"/>
                <a:gd name="T61" fmla="*/ 117 h 1344"/>
                <a:gd name="T62" fmla="*/ 244 w 1343"/>
                <a:gd name="T63" fmla="*/ 154 h 1344"/>
                <a:gd name="T64" fmla="*/ 196 w 1343"/>
                <a:gd name="T65" fmla="*/ 198 h 1344"/>
                <a:gd name="T66" fmla="*/ 149 w 1343"/>
                <a:gd name="T67" fmla="*/ 249 h 1344"/>
                <a:gd name="T68" fmla="*/ 109 w 1343"/>
                <a:gd name="T69" fmla="*/ 304 h 1344"/>
                <a:gd name="T70" fmla="*/ 74 w 1343"/>
                <a:gd name="T71" fmla="*/ 364 h 1344"/>
                <a:gd name="T72" fmla="*/ 46 w 1343"/>
                <a:gd name="T73" fmla="*/ 427 h 1344"/>
                <a:gd name="T74" fmla="*/ 24 w 1343"/>
                <a:gd name="T75" fmla="*/ 494 h 1344"/>
                <a:gd name="T76" fmla="*/ 9 w 1343"/>
                <a:gd name="T77" fmla="*/ 563 h 1344"/>
                <a:gd name="T78" fmla="*/ 1 w 1343"/>
                <a:gd name="T79" fmla="*/ 636 h 1344"/>
                <a:gd name="T80" fmla="*/ 3 w 1343"/>
                <a:gd name="T81" fmla="*/ 742 h 1344"/>
                <a:gd name="T82" fmla="*/ 30 w 1343"/>
                <a:gd name="T83" fmla="*/ 872 h 1344"/>
                <a:gd name="T84" fmla="*/ 81 w 1343"/>
                <a:gd name="T85" fmla="*/ 993 h 1344"/>
                <a:gd name="T86" fmla="*/ 154 w 1343"/>
                <a:gd name="T87" fmla="*/ 1100 h 1344"/>
                <a:gd name="T88" fmla="*/ 245 w 1343"/>
                <a:gd name="T89" fmla="*/ 1191 h 1344"/>
                <a:gd name="T90" fmla="*/ 352 w 1343"/>
                <a:gd name="T91" fmla="*/ 1264 h 1344"/>
                <a:gd name="T92" fmla="*/ 473 w 1343"/>
                <a:gd name="T93" fmla="*/ 1314 h 1344"/>
                <a:gd name="T94" fmla="*/ 603 w 1343"/>
                <a:gd name="T95" fmla="*/ 1341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43" h="1344">
                  <a:moveTo>
                    <a:pt x="673" y="1344"/>
                  </a:moveTo>
                  <a:lnTo>
                    <a:pt x="741" y="1341"/>
                  </a:lnTo>
                  <a:lnTo>
                    <a:pt x="807" y="1330"/>
                  </a:lnTo>
                  <a:lnTo>
                    <a:pt x="872" y="1314"/>
                  </a:lnTo>
                  <a:lnTo>
                    <a:pt x="933" y="1291"/>
                  </a:lnTo>
                  <a:lnTo>
                    <a:pt x="992" y="1264"/>
                  </a:lnTo>
                  <a:lnTo>
                    <a:pt x="1047" y="1229"/>
                  </a:lnTo>
                  <a:lnTo>
                    <a:pt x="1099" y="1191"/>
                  </a:lnTo>
                  <a:lnTo>
                    <a:pt x="1146" y="1147"/>
                  </a:lnTo>
                  <a:lnTo>
                    <a:pt x="1190" y="1100"/>
                  </a:lnTo>
                  <a:lnTo>
                    <a:pt x="1228" y="1048"/>
                  </a:lnTo>
                  <a:lnTo>
                    <a:pt x="1263" y="993"/>
                  </a:lnTo>
                  <a:lnTo>
                    <a:pt x="1290" y="934"/>
                  </a:lnTo>
                  <a:lnTo>
                    <a:pt x="1313" y="872"/>
                  </a:lnTo>
                  <a:lnTo>
                    <a:pt x="1330" y="807"/>
                  </a:lnTo>
                  <a:lnTo>
                    <a:pt x="1340" y="742"/>
                  </a:lnTo>
                  <a:lnTo>
                    <a:pt x="1343" y="673"/>
                  </a:lnTo>
                  <a:lnTo>
                    <a:pt x="1342" y="639"/>
                  </a:lnTo>
                  <a:lnTo>
                    <a:pt x="1340" y="606"/>
                  </a:lnTo>
                  <a:lnTo>
                    <a:pt x="1336" y="572"/>
                  </a:lnTo>
                  <a:lnTo>
                    <a:pt x="1331" y="540"/>
                  </a:lnTo>
                  <a:lnTo>
                    <a:pt x="1324" y="508"/>
                  </a:lnTo>
                  <a:lnTo>
                    <a:pt x="1315" y="477"/>
                  </a:lnTo>
                  <a:lnTo>
                    <a:pt x="1304" y="447"/>
                  </a:lnTo>
                  <a:lnTo>
                    <a:pt x="1293" y="417"/>
                  </a:lnTo>
                  <a:lnTo>
                    <a:pt x="1280" y="387"/>
                  </a:lnTo>
                  <a:lnTo>
                    <a:pt x="1266" y="359"/>
                  </a:lnTo>
                  <a:lnTo>
                    <a:pt x="1251" y="332"/>
                  </a:lnTo>
                  <a:lnTo>
                    <a:pt x="1234" y="304"/>
                  </a:lnTo>
                  <a:lnTo>
                    <a:pt x="1217" y="279"/>
                  </a:lnTo>
                  <a:lnTo>
                    <a:pt x="1197" y="253"/>
                  </a:lnTo>
                  <a:lnTo>
                    <a:pt x="1176" y="229"/>
                  </a:lnTo>
                  <a:lnTo>
                    <a:pt x="1156" y="206"/>
                  </a:lnTo>
                  <a:lnTo>
                    <a:pt x="1132" y="183"/>
                  </a:lnTo>
                  <a:lnTo>
                    <a:pt x="1107" y="161"/>
                  </a:lnTo>
                  <a:lnTo>
                    <a:pt x="1082" y="141"/>
                  </a:lnTo>
                  <a:lnTo>
                    <a:pt x="1055" y="121"/>
                  </a:lnTo>
                  <a:lnTo>
                    <a:pt x="1028" y="103"/>
                  </a:lnTo>
                  <a:lnTo>
                    <a:pt x="999" y="85"/>
                  </a:lnTo>
                  <a:lnTo>
                    <a:pt x="970" y="70"/>
                  </a:lnTo>
                  <a:lnTo>
                    <a:pt x="939" y="55"/>
                  </a:lnTo>
                  <a:lnTo>
                    <a:pt x="908" y="43"/>
                  </a:lnTo>
                  <a:lnTo>
                    <a:pt x="877" y="32"/>
                  </a:lnTo>
                  <a:lnTo>
                    <a:pt x="844" y="22"/>
                  </a:lnTo>
                  <a:lnTo>
                    <a:pt x="811" y="14"/>
                  </a:lnTo>
                  <a:lnTo>
                    <a:pt x="776" y="8"/>
                  </a:lnTo>
                  <a:lnTo>
                    <a:pt x="743" y="3"/>
                  </a:lnTo>
                  <a:lnTo>
                    <a:pt x="708" y="1"/>
                  </a:lnTo>
                  <a:lnTo>
                    <a:pt x="673" y="0"/>
                  </a:lnTo>
                  <a:lnTo>
                    <a:pt x="640" y="1"/>
                  </a:lnTo>
                  <a:lnTo>
                    <a:pt x="608" y="3"/>
                  </a:lnTo>
                  <a:lnTo>
                    <a:pt x="577" y="7"/>
                  </a:lnTo>
                  <a:lnTo>
                    <a:pt x="546" y="12"/>
                  </a:lnTo>
                  <a:lnTo>
                    <a:pt x="515" y="18"/>
                  </a:lnTo>
                  <a:lnTo>
                    <a:pt x="485" y="26"/>
                  </a:lnTo>
                  <a:lnTo>
                    <a:pt x="455" y="36"/>
                  </a:lnTo>
                  <a:lnTo>
                    <a:pt x="426" y="46"/>
                  </a:lnTo>
                  <a:lnTo>
                    <a:pt x="398" y="59"/>
                  </a:lnTo>
                  <a:lnTo>
                    <a:pt x="371" y="71"/>
                  </a:lnTo>
                  <a:lnTo>
                    <a:pt x="344" y="85"/>
                  </a:lnTo>
                  <a:lnTo>
                    <a:pt x="318" y="101"/>
                  </a:lnTo>
                  <a:lnTo>
                    <a:pt x="292" y="117"/>
                  </a:lnTo>
                  <a:lnTo>
                    <a:pt x="268" y="136"/>
                  </a:lnTo>
                  <a:lnTo>
                    <a:pt x="244" y="154"/>
                  </a:lnTo>
                  <a:lnTo>
                    <a:pt x="221" y="174"/>
                  </a:lnTo>
                  <a:lnTo>
                    <a:pt x="196" y="198"/>
                  </a:lnTo>
                  <a:lnTo>
                    <a:pt x="172" y="222"/>
                  </a:lnTo>
                  <a:lnTo>
                    <a:pt x="149" y="249"/>
                  </a:lnTo>
                  <a:lnTo>
                    <a:pt x="129" y="276"/>
                  </a:lnTo>
                  <a:lnTo>
                    <a:pt x="109" y="304"/>
                  </a:lnTo>
                  <a:lnTo>
                    <a:pt x="91" y="334"/>
                  </a:lnTo>
                  <a:lnTo>
                    <a:pt x="74" y="364"/>
                  </a:lnTo>
                  <a:lnTo>
                    <a:pt x="60" y="395"/>
                  </a:lnTo>
                  <a:lnTo>
                    <a:pt x="46" y="427"/>
                  </a:lnTo>
                  <a:lnTo>
                    <a:pt x="34" y="461"/>
                  </a:lnTo>
                  <a:lnTo>
                    <a:pt x="24" y="494"/>
                  </a:lnTo>
                  <a:lnTo>
                    <a:pt x="15" y="529"/>
                  </a:lnTo>
                  <a:lnTo>
                    <a:pt x="9" y="563"/>
                  </a:lnTo>
                  <a:lnTo>
                    <a:pt x="3" y="599"/>
                  </a:lnTo>
                  <a:lnTo>
                    <a:pt x="1" y="636"/>
                  </a:lnTo>
                  <a:lnTo>
                    <a:pt x="0" y="673"/>
                  </a:lnTo>
                  <a:lnTo>
                    <a:pt x="3" y="742"/>
                  </a:lnTo>
                  <a:lnTo>
                    <a:pt x="13" y="807"/>
                  </a:lnTo>
                  <a:lnTo>
                    <a:pt x="30" y="872"/>
                  </a:lnTo>
                  <a:lnTo>
                    <a:pt x="53" y="934"/>
                  </a:lnTo>
                  <a:lnTo>
                    <a:pt x="81" y="993"/>
                  </a:lnTo>
                  <a:lnTo>
                    <a:pt x="115" y="1048"/>
                  </a:lnTo>
                  <a:lnTo>
                    <a:pt x="154" y="1100"/>
                  </a:lnTo>
                  <a:lnTo>
                    <a:pt x="197" y="1147"/>
                  </a:lnTo>
                  <a:lnTo>
                    <a:pt x="245" y="1191"/>
                  </a:lnTo>
                  <a:lnTo>
                    <a:pt x="297" y="1229"/>
                  </a:lnTo>
                  <a:lnTo>
                    <a:pt x="352" y="1264"/>
                  </a:lnTo>
                  <a:lnTo>
                    <a:pt x="411" y="1291"/>
                  </a:lnTo>
                  <a:lnTo>
                    <a:pt x="473" y="1314"/>
                  </a:lnTo>
                  <a:lnTo>
                    <a:pt x="537" y="1330"/>
                  </a:lnTo>
                  <a:lnTo>
                    <a:pt x="603" y="1341"/>
                  </a:lnTo>
                  <a:lnTo>
                    <a:pt x="673" y="1344"/>
                  </a:lnTo>
                  <a:close/>
                </a:path>
              </a:pathLst>
            </a:custGeom>
            <a:solidFill>
              <a:srgbClr val="FF1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70"/>
            <p:cNvSpPr>
              <a:spLocks noChangeAspect="1"/>
            </p:cNvSpPr>
            <p:nvPr/>
          </p:nvSpPr>
          <p:spPr bwMode="auto">
            <a:xfrm>
              <a:off x="4095" y="2253"/>
              <a:ext cx="50" cy="59"/>
            </a:xfrm>
            <a:custGeom>
              <a:avLst/>
              <a:gdLst>
                <a:gd name="T0" fmla="*/ 50 w 99"/>
                <a:gd name="T1" fmla="*/ 119 h 119"/>
                <a:gd name="T2" fmla="*/ 60 w 99"/>
                <a:gd name="T3" fmla="*/ 118 h 119"/>
                <a:gd name="T4" fmla="*/ 69 w 99"/>
                <a:gd name="T5" fmla="*/ 114 h 119"/>
                <a:gd name="T6" fmla="*/ 78 w 99"/>
                <a:gd name="T7" fmla="*/ 108 h 119"/>
                <a:gd name="T8" fmla="*/ 86 w 99"/>
                <a:gd name="T9" fmla="*/ 102 h 119"/>
                <a:gd name="T10" fmla="*/ 91 w 99"/>
                <a:gd name="T11" fmla="*/ 92 h 119"/>
                <a:gd name="T12" fmla="*/ 96 w 99"/>
                <a:gd name="T13" fmla="*/ 82 h 119"/>
                <a:gd name="T14" fmla="*/ 98 w 99"/>
                <a:gd name="T15" fmla="*/ 72 h 119"/>
                <a:gd name="T16" fmla="*/ 99 w 99"/>
                <a:gd name="T17" fmla="*/ 59 h 119"/>
                <a:gd name="T18" fmla="*/ 98 w 99"/>
                <a:gd name="T19" fmla="*/ 47 h 119"/>
                <a:gd name="T20" fmla="*/ 96 w 99"/>
                <a:gd name="T21" fmla="*/ 36 h 119"/>
                <a:gd name="T22" fmla="*/ 91 w 99"/>
                <a:gd name="T23" fmla="*/ 27 h 119"/>
                <a:gd name="T24" fmla="*/ 86 w 99"/>
                <a:gd name="T25" fmla="*/ 17 h 119"/>
                <a:gd name="T26" fmla="*/ 78 w 99"/>
                <a:gd name="T27" fmla="*/ 11 h 119"/>
                <a:gd name="T28" fmla="*/ 69 w 99"/>
                <a:gd name="T29" fmla="*/ 5 h 119"/>
                <a:gd name="T30" fmla="*/ 60 w 99"/>
                <a:gd name="T31" fmla="*/ 1 h 119"/>
                <a:gd name="T32" fmla="*/ 50 w 99"/>
                <a:gd name="T33" fmla="*/ 0 h 119"/>
                <a:gd name="T34" fmla="*/ 41 w 99"/>
                <a:gd name="T35" fmla="*/ 1 h 119"/>
                <a:gd name="T36" fmla="*/ 31 w 99"/>
                <a:gd name="T37" fmla="*/ 5 h 119"/>
                <a:gd name="T38" fmla="*/ 22 w 99"/>
                <a:gd name="T39" fmla="*/ 11 h 119"/>
                <a:gd name="T40" fmla="*/ 15 w 99"/>
                <a:gd name="T41" fmla="*/ 17 h 119"/>
                <a:gd name="T42" fmla="*/ 10 w 99"/>
                <a:gd name="T43" fmla="*/ 27 h 119"/>
                <a:gd name="T44" fmla="*/ 4 w 99"/>
                <a:gd name="T45" fmla="*/ 36 h 119"/>
                <a:gd name="T46" fmla="*/ 1 w 99"/>
                <a:gd name="T47" fmla="*/ 47 h 119"/>
                <a:gd name="T48" fmla="*/ 0 w 99"/>
                <a:gd name="T49" fmla="*/ 59 h 119"/>
                <a:gd name="T50" fmla="*/ 1 w 99"/>
                <a:gd name="T51" fmla="*/ 72 h 119"/>
                <a:gd name="T52" fmla="*/ 4 w 99"/>
                <a:gd name="T53" fmla="*/ 82 h 119"/>
                <a:gd name="T54" fmla="*/ 10 w 99"/>
                <a:gd name="T55" fmla="*/ 92 h 119"/>
                <a:gd name="T56" fmla="*/ 15 w 99"/>
                <a:gd name="T57" fmla="*/ 102 h 119"/>
                <a:gd name="T58" fmla="*/ 22 w 99"/>
                <a:gd name="T59" fmla="*/ 108 h 119"/>
                <a:gd name="T60" fmla="*/ 31 w 99"/>
                <a:gd name="T61" fmla="*/ 114 h 119"/>
                <a:gd name="T62" fmla="*/ 41 w 99"/>
                <a:gd name="T63" fmla="*/ 118 h 119"/>
                <a:gd name="T64" fmla="*/ 50 w 99"/>
                <a:gd name="T6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119">
                  <a:moveTo>
                    <a:pt x="50" y="119"/>
                  </a:moveTo>
                  <a:lnTo>
                    <a:pt x="60" y="118"/>
                  </a:lnTo>
                  <a:lnTo>
                    <a:pt x="69" y="114"/>
                  </a:lnTo>
                  <a:lnTo>
                    <a:pt x="78" y="108"/>
                  </a:lnTo>
                  <a:lnTo>
                    <a:pt x="86" y="102"/>
                  </a:lnTo>
                  <a:lnTo>
                    <a:pt x="91" y="92"/>
                  </a:lnTo>
                  <a:lnTo>
                    <a:pt x="96" y="82"/>
                  </a:lnTo>
                  <a:lnTo>
                    <a:pt x="98" y="72"/>
                  </a:lnTo>
                  <a:lnTo>
                    <a:pt x="99" y="59"/>
                  </a:lnTo>
                  <a:lnTo>
                    <a:pt x="98" y="47"/>
                  </a:lnTo>
                  <a:lnTo>
                    <a:pt x="96" y="36"/>
                  </a:lnTo>
                  <a:lnTo>
                    <a:pt x="91" y="27"/>
                  </a:lnTo>
                  <a:lnTo>
                    <a:pt x="86" y="17"/>
                  </a:lnTo>
                  <a:lnTo>
                    <a:pt x="78" y="11"/>
                  </a:lnTo>
                  <a:lnTo>
                    <a:pt x="69" y="5"/>
                  </a:lnTo>
                  <a:lnTo>
                    <a:pt x="60" y="1"/>
                  </a:lnTo>
                  <a:lnTo>
                    <a:pt x="50" y="0"/>
                  </a:lnTo>
                  <a:lnTo>
                    <a:pt x="41" y="1"/>
                  </a:lnTo>
                  <a:lnTo>
                    <a:pt x="31" y="5"/>
                  </a:lnTo>
                  <a:lnTo>
                    <a:pt x="22" y="11"/>
                  </a:lnTo>
                  <a:lnTo>
                    <a:pt x="15" y="17"/>
                  </a:lnTo>
                  <a:lnTo>
                    <a:pt x="10" y="27"/>
                  </a:lnTo>
                  <a:lnTo>
                    <a:pt x="4" y="36"/>
                  </a:lnTo>
                  <a:lnTo>
                    <a:pt x="1" y="47"/>
                  </a:lnTo>
                  <a:lnTo>
                    <a:pt x="0" y="59"/>
                  </a:lnTo>
                  <a:lnTo>
                    <a:pt x="1" y="72"/>
                  </a:lnTo>
                  <a:lnTo>
                    <a:pt x="4" y="82"/>
                  </a:lnTo>
                  <a:lnTo>
                    <a:pt x="10" y="92"/>
                  </a:lnTo>
                  <a:lnTo>
                    <a:pt x="15" y="102"/>
                  </a:lnTo>
                  <a:lnTo>
                    <a:pt x="22" y="108"/>
                  </a:lnTo>
                  <a:lnTo>
                    <a:pt x="31" y="114"/>
                  </a:lnTo>
                  <a:lnTo>
                    <a:pt x="41" y="118"/>
                  </a:lnTo>
                  <a:lnTo>
                    <a:pt x="50" y="119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571"/>
            <p:cNvSpPr>
              <a:spLocks noChangeAspect="1" noChangeArrowheads="1"/>
            </p:cNvSpPr>
            <p:nvPr/>
          </p:nvSpPr>
          <p:spPr bwMode="auto">
            <a:xfrm>
              <a:off x="3855" y="2623"/>
              <a:ext cx="530" cy="234"/>
            </a:xfrm>
            <a:prstGeom prst="rect">
              <a:avLst/>
            </a:prstGeom>
            <a:solidFill>
              <a:srgbClr val="FF1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72"/>
            <p:cNvSpPr>
              <a:spLocks noChangeAspect="1"/>
            </p:cNvSpPr>
            <p:nvPr/>
          </p:nvSpPr>
          <p:spPr bwMode="auto">
            <a:xfrm>
              <a:off x="3587" y="2412"/>
              <a:ext cx="54" cy="99"/>
            </a:xfrm>
            <a:custGeom>
              <a:avLst/>
              <a:gdLst>
                <a:gd name="T0" fmla="*/ 107 w 107"/>
                <a:gd name="T1" fmla="*/ 188 h 198"/>
                <a:gd name="T2" fmla="*/ 105 w 107"/>
                <a:gd name="T3" fmla="*/ 187 h 198"/>
                <a:gd name="T4" fmla="*/ 97 w 107"/>
                <a:gd name="T5" fmla="*/ 183 h 198"/>
                <a:gd name="T6" fmla="*/ 86 w 107"/>
                <a:gd name="T7" fmla="*/ 177 h 198"/>
                <a:gd name="T8" fmla="*/ 74 w 107"/>
                <a:gd name="T9" fmla="*/ 169 h 198"/>
                <a:gd name="T10" fmla="*/ 61 w 107"/>
                <a:gd name="T11" fmla="*/ 158 h 198"/>
                <a:gd name="T12" fmla="*/ 50 w 107"/>
                <a:gd name="T13" fmla="*/ 144 h 198"/>
                <a:gd name="T14" fmla="*/ 39 w 107"/>
                <a:gd name="T15" fmla="*/ 127 h 198"/>
                <a:gd name="T16" fmla="*/ 33 w 107"/>
                <a:gd name="T17" fmla="*/ 106 h 198"/>
                <a:gd name="T18" fmla="*/ 32 w 107"/>
                <a:gd name="T19" fmla="*/ 91 h 198"/>
                <a:gd name="T20" fmla="*/ 36 w 107"/>
                <a:gd name="T21" fmla="*/ 74 h 198"/>
                <a:gd name="T22" fmla="*/ 40 w 107"/>
                <a:gd name="T23" fmla="*/ 56 h 198"/>
                <a:gd name="T24" fmla="*/ 46 w 107"/>
                <a:gd name="T25" fmla="*/ 39 h 198"/>
                <a:gd name="T26" fmla="*/ 53 w 107"/>
                <a:gd name="T27" fmla="*/ 24 h 198"/>
                <a:gd name="T28" fmla="*/ 59 w 107"/>
                <a:gd name="T29" fmla="*/ 12 h 198"/>
                <a:gd name="T30" fmla="*/ 63 w 107"/>
                <a:gd name="T31" fmla="*/ 3 h 198"/>
                <a:gd name="T32" fmla="*/ 65 w 107"/>
                <a:gd name="T33" fmla="*/ 0 h 198"/>
                <a:gd name="T34" fmla="*/ 38 w 107"/>
                <a:gd name="T35" fmla="*/ 5 h 198"/>
                <a:gd name="T36" fmla="*/ 36 w 107"/>
                <a:gd name="T37" fmla="*/ 6 h 198"/>
                <a:gd name="T38" fmla="*/ 31 w 107"/>
                <a:gd name="T39" fmla="*/ 12 h 198"/>
                <a:gd name="T40" fmla="*/ 24 w 107"/>
                <a:gd name="T41" fmla="*/ 20 h 198"/>
                <a:gd name="T42" fmla="*/ 17 w 107"/>
                <a:gd name="T43" fmla="*/ 31 h 198"/>
                <a:gd name="T44" fmla="*/ 9 w 107"/>
                <a:gd name="T45" fmla="*/ 47 h 198"/>
                <a:gd name="T46" fmla="*/ 3 w 107"/>
                <a:gd name="T47" fmla="*/ 66 h 198"/>
                <a:gd name="T48" fmla="*/ 0 w 107"/>
                <a:gd name="T49" fmla="*/ 88 h 198"/>
                <a:gd name="T50" fmla="*/ 0 w 107"/>
                <a:gd name="T51" fmla="*/ 113 h 198"/>
                <a:gd name="T52" fmla="*/ 6 w 107"/>
                <a:gd name="T53" fmla="*/ 135 h 198"/>
                <a:gd name="T54" fmla="*/ 16 w 107"/>
                <a:gd name="T55" fmla="*/ 153 h 198"/>
                <a:gd name="T56" fmla="*/ 30 w 107"/>
                <a:gd name="T57" fmla="*/ 168 h 198"/>
                <a:gd name="T58" fmla="*/ 46 w 107"/>
                <a:gd name="T59" fmla="*/ 180 h 198"/>
                <a:gd name="T60" fmla="*/ 61 w 107"/>
                <a:gd name="T61" fmla="*/ 188 h 198"/>
                <a:gd name="T62" fmla="*/ 75 w 107"/>
                <a:gd name="T63" fmla="*/ 194 h 198"/>
                <a:gd name="T64" fmla="*/ 84 w 107"/>
                <a:gd name="T65" fmla="*/ 197 h 198"/>
                <a:gd name="T66" fmla="*/ 88 w 107"/>
                <a:gd name="T67" fmla="*/ 198 h 198"/>
                <a:gd name="T68" fmla="*/ 107 w 107"/>
                <a:gd name="T69" fmla="*/ 18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198">
                  <a:moveTo>
                    <a:pt x="107" y="188"/>
                  </a:moveTo>
                  <a:lnTo>
                    <a:pt x="105" y="187"/>
                  </a:lnTo>
                  <a:lnTo>
                    <a:pt x="97" y="183"/>
                  </a:lnTo>
                  <a:lnTo>
                    <a:pt x="86" y="177"/>
                  </a:lnTo>
                  <a:lnTo>
                    <a:pt x="74" y="169"/>
                  </a:lnTo>
                  <a:lnTo>
                    <a:pt x="61" y="158"/>
                  </a:lnTo>
                  <a:lnTo>
                    <a:pt x="50" y="144"/>
                  </a:lnTo>
                  <a:lnTo>
                    <a:pt x="39" y="127"/>
                  </a:lnTo>
                  <a:lnTo>
                    <a:pt x="33" y="106"/>
                  </a:lnTo>
                  <a:lnTo>
                    <a:pt x="32" y="91"/>
                  </a:lnTo>
                  <a:lnTo>
                    <a:pt x="36" y="74"/>
                  </a:lnTo>
                  <a:lnTo>
                    <a:pt x="40" y="56"/>
                  </a:lnTo>
                  <a:lnTo>
                    <a:pt x="46" y="39"/>
                  </a:lnTo>
                  <a:lnTo>
                    <a:pt x="53" y="24"/>
                  </a:lnTo>
                  <a:lnTo>
                    <a:pt x="59" y="12"/>
                  </a:lnTo>
                  <a:lnTo>
                    <a:pt x="63" y="3"/>
                  </a:lnTo>
                  <a:lnTo>
                    <a:pt x="65" y="0"/>
                  </a:lnTo>
                  <a:lnTo>
                    <a:pt x="38" y="5"/>
                  </a:lnTo>
                  <a:lnTo>
                    <a:pt x="36" y="6"/>
                  </a:lnTo>
                  <a:lnTo>
                    <a:pt x="31" y="12"/>
                  </a:lnTo>
                  <a:lnTo>
                    <a:pt x="24" y="20"/>
                  </a:lnTo>
                  <a:lnTo>
                    <a:pt x="17" y="31"/>
                  </a:lnTo>
                  <a:lnTo>
                    <a:pt x="9" y="47"/>
                  </a:lnTo>
                  <a:lnTo>
                    <a:pt x="3" y="66"/>
                  </a:lnTo>
                  <a:lnTo>
                    <a:pt x="0" y="88"/>
                  </a:lnTo>
                  <a:lnTo>
                    <a:pt x="0" y="113"/>
                  </a:lnTo>
                  <a:lnTo>
                    <a:pt x="6" y="135"/>
                  </a:lnTo>
                  <a:lnTo>
                    <a:pt x="16" y="153"/>
                  </a:lnTo>
                  <a:lnTo>
                    <a:pt x="30" y="168"/>
                  </a:lnTo>
                  <a:lnTo>
                    <a:pt x="46" y="180"/>
                  </a:lnTo>
                  <a:lnTo>
                    <a:pt x="61" y="188"/>
                  </a:lnTo>
                  <a:lnTo>
                    <a:pt x="75" y="194"/>
                  </a:lnTo>
                  <a:lnTo>
                    <a:pt x="84" y="197"/>
                  </a:lnTo>
                  <a:lnTo>
                    <a:pt x="88" y="198"/>
                  </a:lnTo>
                  <a:lnTo>
                    <a:pt x="107" y="188"/>
                  </a:lnTo>
                  <a:close/>
                </a:path>
              </a:pathLst>
            </a:custGeom>
            <a:solidFill>
              <a:srgbClr val="CC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73"/>
            <p:cNvSpPr>
              <a:spLocks noChangeAspect="1"/>
            </p:cNvSpPr>
            <p:nvPr/>
          </p:nvSpPr>
          <p:spPr bwMode="auto">
            <a:xfrm>
              <a:off x="3630" y="2395"/>
              <a:ext cx="58" cy="109"/>
            </a:xfrm>
            <a:custGeom>
              <a:avLst/>
              <a:gdLst>
                <a:gd name="T0" fmla="*/ 118 w 118"/>
                <a:gd name="T1" fmla="*/ 207 h 219"/>
                <a:gd name="T2" fmla="*/ 114 w 118"/>
                <a:gd name="T3" fmla="*/ 206 h 219"/>
                <a:gd name="T4" fmla="*/ 106 w 118"/>
                <a:gd name="T5" fmla="*/ 202 h 219"/>
                <a:gd name="T6" fmla="*/ 95 w 118"/>
                <a:gd name="T7" fmla="*/ 195 h 219"/>
                <a:gd name="T8" fmla="*/ 82 w 118"/>
                <a:gd name="T9" fmla="*/ 186 h 219"/>
                <a:gd name="T10" fmla="*/ 67 w 118"/>
                <a:gd name="T11" fmla="*/ 174 h 219"/>
                <a:gd name="T12" fmla="*/ 54 w 118"/>
                <a:gd name="T13" fmla="*/ 159 h 219"/>
                <a:gd name="T14" fmla="*/ 43 w 118"/>
                <a:gd name="T15" fmla="*/ 140 h 219"/>
                <a:gd name="T16" fmla="*/ 36 w 118"/>
                <a:gd name="T17" fmla="*/ 118 h 219"/>
                <a:gd name="T18" fmla="*/ 36 w 118"/>
                <a:gd name="T19" fmla="*/ 101 h 219"/>
                <a:gd name="T20" fmla="*/ 38 w 118"/>
                <a:gd name="T21" fmla="*/ 82 h 219"/>
                <a:gd name="T22" fmla="*/ 44 w 118"/>
                <a:gd name="T23" fmla="*/ 63 h 219"/>
                <a:gd name="T24" fmla="*/ 51 w 118"/>
                <a:gd name="T25" fmla="*/ 43 h 219"/>
                <a:gd name="T26" fmla="*/ 58 w 118"/>
                <a:gd name="T27" fmla="*/ 27 h 219"/>
                <a:gd name="T28" fmla="*/ 63 w 118"/>
                <a:gd name="T29" fmla="*/ 13 h 219"/>
                <a:gd name="T30" fmla="*/ 68 w 118"/>
                <a:gd name="T31" fmla="*/ 4 h 219"/>
                <a:gd name="T32" fmla="*/ 70 w 118"/>
                <a:gd name="T33" fmla="*/ 0 h 219"/>
                <a:gd name="T34" fmla="*/ 43 w 118"/>
                <a:gd name="T35" fmla="*/ 6 h 219"/>
                <a:gd name="T36" fmla="*/ 40 w 118"/>
                <a:gd name="T37" fmla="*/ 9 h 219"/>
                <a:gd name="T38" fmla="*/ 35 w 118"/>
                <a:gd name="T39" fmla="*/ 13 h 219"/>
                <a:gd name="T40" fmla="*/ 28 w 118"/>
                <a:gd name="T41" fmla="*/ 22 h 219"/>
                <a:gd name="T42" fmla="*/ 19 w 118"/>
                <a:gd name="T43" fmla="*/ 36 h 219"/>
                <a:gd name="T44" fmla="*/ 10 w 118"/>
                <a:gd name="T45" fmla="*/ 52 h 219"/>
                <a:gd name="T46" fmla="*/ 4 w 118"/>
                <a:gd name="T47" fmla="*/ 73 h 219"/>
                <a:gd name="T48" fmla="*/ 0 w 118"/>
                <a:gd name="T49" fmla="*/ 97 h 219"/>
                <a:gd name="T50" fmla="*/ 0 w 118"/>
                <a:gd name="T51" fmla="*/ 125 h 219"/>
                <a:gd name="T52" fmla="*/ 6 w 118"/>
                <a:gd name="T53" fmla="*/ 149 h 219"/>
                <a:gd name="T54" fmla="*/ 17 w 118"/>
                <a:gd name="T55" fmla="*/ 170 h 219"/>
                <a:gd name="T56" fmla="*/ 32 w 118"/>
                <a:gd name="T57" fmla="*/ 186 h 219"/>
                <a:gd name="T58" fmla="*/ 50 w 118"/>
                <a:gd name="T59" fmla="*/ 199 h 219"/>
                <a:gd name="T60" fmla="*/ 67 w 118"/>
                <a:gd name="T61" fmla="*/ 208 h 219"/>
                <a:gd name="T62" fmla="*/ 82 w 118"/>
                <a:gd name="T63" fmla="*/ 215 h 219"/>
                <a:gd name="T64" fmla="*/ 92 w 118"/>
                <a:gd name="T65" fmla="*/ 218 h 219"/>
                <a:gd name="T66" fmla="*/ 96 w 118"/>
                <a:gd name="T67" fmla="*/ 219 h 219"/>
                <a:gd name="T68" fmla="*/ 118 w 118"/>
                <a:gd name="T69" fmla="*/ 20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8" h="219">
                  <a:moveTo>
                    <a:pt x="118" y="207"/>
                  </a:moveTo>
                  <a:lnTo>
                    <a:pt x="114" y="206"/>
                  </a:lnTo>
                  <a:lnTo>
                    <a:pt x="106" y="202"/>
                  </a:lnTo>
                  <a:lnTo>
                    <a:pt x="95" y="195"/>
                  </a:lnTo>
                  <a:lnTo>
                    <a:pt x="82" y="186"/>
                  </a:lnTo>
                  <a:lnTo>
                    <a:pt x="67" y="174"/>
                  </a:lnTo>
                  <a:lnTo>
                    <a:pt x="54" y="159"/>
                  </a:lnTo>
                  <a:lnTo>
                    <a:pt x="43" y="140"/>
                  </a:lnTo>
                  <a:lnTo>
                    <a:pt x="36" y="118"/>
                  </a:lnTo>
                  <a:lnTo>
                    <a:pt x="36" y="101"/>
                  </a:lnTo>
                  <a:lnTo>
                    <a:pt x="38" y="82"/>
                  </a:lnTo>
                  <a:lnTo>
                    <a:pt x="44" y="63"/>
                  </a:lnTo>
                  <a:lnTo>
                    <a:pt x="51" y="43"/>
                  </a:lnTo>
                  <a:lnTo>
                    <a:pt x="58" y="27"/>
                  </a:lnTo>
                  <a:lnTo>
                    <a:pt x="63" y="13"/>
                  </a:lnTo>
                  <a:lnTo>
                    <a:pt x="68" y="4"/>
                  </a:lnTo>
                  <a:lnTo>
                    <a:pt x="70" y="0"/>
                  </a:lnTo>
                  <a:lnTo>
                    <a:pt x="43" y="6"/>
                  </a:lnTo>
                  <a:lnTo>
                    <a:pt x="40" y="9"/>
                  </a:lnTo>
                  <a:lnTo>
                    <a:pt x="35" y="13"/>
                  </a:lnTo>
                  <a:lnTo>
                    <a:pt x="28" y="22"/>
                  </a:lnTo>
                  <a:lnTo>
                    <a:pt x="19" y="36"/>
                  </a:lnTo>
                  <a:lnTo>
                    <a:pt x="10" y="52"/>
                  </a:lnTo>
                  <a:lnTo>
                    <a:pt x="4" y="73"/>
                  </a:lnTo>
                  <a:lnTo>
                    <a:pt x="0" y="97"/>
                  </a:lnTo>
                  <a:lnTo>
                    <a:pt x="0" y="125"/>
                  </a:lnTo>
                  <a:lnTo>
                    <a:pt x="6" y="149"/>
                  </a:lnTo>
                  <a:lnTo>
                    <a:pt x="17" y="170"/>
                  </a:lnTo>
                  <a:lnTo>
                    <a:pt x="32" y="186"/>
                  </a:lnTo>
                  <a:lnTo>
                    <a:pt x="50" y="199"/>
                  </a:lnTo>
                  <a:lnTo>
                    <a:pt x="67" y="208"/>
                  </a:lnTo>
                  <a:lnTo>
                    <a:pt x="82" y="215"/>
                  </a:lnTo>
                  <a:lnTo>
                    <a:pt x="92" y="218"/>
                  </a:lnTo>
                  <a:lnTo>
                    <a:pt x="96" y="219"/>
                  </a:lnTo>
                  <a:lnTo>
                    <a:pt x="118" y="207"/>
                  </a:lnTo>
                  <a:close/>
                </a:path>
              </a:pathLst>
            </a:custGeom>
            <a:solidFill>
              <a:srgbClr val="99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74"/>
            <p:cNvSpPr>
              <a:spLocks noChangeAspect="1"/>
            </p:cNvSpPr>
            <p:nvPr/>
          </p:nvSpPr>
          <p:spPr bwMode="auto">
            <a:xfrm>
              <a:off x="3832" y="2261"/>
              <a:ext cx="595" cy="335"/>
            </a:xfrm>
            <a:custGeom>
              <a:avLst/>
              <a:gdLst>
                <a:gd name="T0" fmla="*/ 578 w 1190"/>
                <a:gd name="T1" fmla="*/ 612 h 671"/>
                <a:gd name="T2" fmla="*/ 463 w 1190"/>
                <a:gd name="T3" fmla="*/ 599 h 671"/>
                <a:gd name="T4" fmla="*/ 356 w 1190"/>
                <a:gd name="T5" fmla="*/ 565 h 671"/>
                <a:gd name="T6" fmla="*/ 258 w 1190"/>
                <a:gd name="T7" fmla="*/ 512 h 671"/>
                <a:gd name="T8" fmla="*/ 173 w 1190"/>
                <a:gd name="T9" fmla="*/ 441 h 671"/>
                <a:gd name="T10" fmla="*/ 101 w 1190"/>
                <a:gd name="T11" fmla="*/ 356 h 671"/>
                <a:gd name="T12" fmla="*/ 46 w 1190"/>
                <a:gd name="T13" fmla="*/ 258 h 671"/>
                <a:gd name="T14" fmla="*/ 10 w 1190"/>
                <a:gd name="T15" fmla="*/ 150 h 671"/>
                <a:gd name="T16" fmla="*/ 0 w 1190"/>
                <a:gd name="T17" fmla="*/ 99 h 671"/>
                <a:gd name="T18" fmla="*/ 1 w 1190"/>
                <a:gd name="T19" fmla="*/ 113 h 671"/>
                <a:gd name="T20" fmla="*/ 9 w 1190"/>
                <a:gd name="T21" fmla="*/ 182 h 671"/>
                <a:gd name="T22" fmla="*/ 41 w 1190"/>
                <a:gd name="T23" fmla="*/ 296 h 671"/>
                <a:gd name="T24" fmla="*/ 94 w 1190"/>
                <a:gd name="T25" fmla="*/ 399 h 671"/>
                <a:gd name="T26" fmla="*/ 166 w 1190"/>
                <a:gd name="T27" fmla="*/ 489 h 671"/>
                <a:gd name="T28" fmla="*/ 253 w 1190"/>
                <a:gd name="T29" fmla="*/ 563 h 671"/>
                <a:gd name="T30" fmla="*/ 352 w 1190"/>
                <a:gd name="T31" fmla="*/ 620 h 671"/>
                <a:gd name="T32" fmla="*/ 463 w 1190"/>
                <a:gd name="T33" fmla="*/ 657 h 671"/>
                <a:gd name="T34" fmla="*/ 580 w 1190"/>
                <a:gd name="T35" fmla="*/ 671 h 671"/>
                <a:gd name="T36" fmla="*/ 701 w 1190"/>
                <a:gd name="T37" fmla="*/ 661 h 671"/>
                <a:gd name="T38" fmla="*/ 816 w 1190"/>
                <a:gd name="T39" fmla="*/ 629 h 671"/>
                <a:gd name="T40" fmla="*/ 918 w 1190"/>
                <a:gd name="T41" fmla="*/ 576 h 671"/>
                <a:gd name="T42" fmla="*/ 1008 w 1190"/>
                <a:gd name="T43" fmla="*/ 505 h 671"/>
                <a:gd name="T44" fmla="*/ 1083 w 1190"/>
                <a:gd name="T45" fmla="*/ 417 h 671"/>
                <a:gd name="T46" fmla="*/ 1139 w 1190"/>
                <a:gd name="T47" fmla="*/ 318 h 671"/>
                <a:gd name="T48" fmla="*/ 1176 w 1190"/>
                <a:gd name="T49" fmla="*/ 208 h 671"/>
                <a:gd name="T50" fmla="*/ 1190 w 1190"/>
                <a:gd name="T51" fmla="*/ 90 h 671"/>
                <a:gd name="T52" fmla="*/ 1188 w 1190"/>
                <a:gd name="T53" fmla="*/ 22 h 671"/>
                <a:gd name="T54" fmla="*/ 1187 w 1190"/>
                <a:gd name="T55" fmla="*/ 7 h 671"/>
                <a:gd name="T56" fmla="*/ 1184 w 1190"/>
                <a:gd name="T57" fmla="*/ 59 h 671"/>
                <a:gd name="T58" fmla="*/ 1166 w 1190"/>
                <a:gd name="T59" fmla="*/ 172 h 671"/>
                <a:gd name="T60" fmla="*/ 1127 w 1190"/>
                <a:gd name="T61" fmla="*/ 277 h 671"/>
                <a:gd name="T62" fmla="*/ 1069 w 1190"/>
                <a:gd name="T63" fmla="*/ 372 h 671"/>
                <a:gd name="T64" fmla="*/ 994 w 1190"/>
                <a:gd name="T65" fmla="*/ 454 h 671"/>
                <a:gd name="T66" fmla="*/ 907 w 1190"/>
                <a:gd name="T67" fmla="*/ 522 h 671"/>
                <a:gd name="T68" fmla="*/ 806 w 1190"/>
                <a:gd name="T69" fmla="*/ 573 h 671"/>
                <a:gd name="T70" fmla="*/ 696 w 1190"/>
                <a:gd name="T71" fmla="*/ 604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90" h="671">
                  <a:moveTo>
                    <a:pt x="637" y="611"/>
                  </a:moveTo>
                  <a:lnTo>
                    <a:pt x="578" y="612"/>
                  </a:lnTo>
                  <a:lnTo>
                    <a:pt x="519" y="608"/>
                  </a:lnTo>
                  <a:lnTo>
                    <a:pt x="463" y="599"/>
                  </a:lnTo>
                  <a:lnTo>
                    <a:pt x="409" y="584"/>
                  </a:lnTo>
                  <a:lnTo>
                    <a:pt x="356" y="565"/>
                  </a:lnTo>
                  <a:lnTo>
                    <a:pt x="306" y="540"/>
                  </a:lnTo>
                  <a:lnTo>
                    <a:pt x="258" y="512"/>
                  </a:lnTo>
                  <a:lnTo>
                    <a:pt x="214" y="478"/>
                  </a:lnTo>
                  <a:lnTo>
                    <a:pt x="173" y="441"/>
                  </a:lnTo>
                  <a:lnTo>
                    <a:pt x="134" y="400"/>
                  </a:lnTo>
                  <a:lnTo>
                    <a:pt x="101" y="356"/>
                  </a:lnTo>
                  <a:lnTo>
                    <a:pt x="71" y="309"/>
                  </a:lnTo>
                  <a:lnTo>
                    <a:pt x="46" y="258"/>
                  </a:lnTo>
                  <a:lnTo>
                    <a:pt x="25" y="205"/>
                  </a:lnTo>
                  <a:lnTo>
                    <a:pt x="10" y="150"/>
                  </a:lnTo>
                  <a:lnTo>
                    <a:pt x="0" y="92"/>
                  </a:lnTo>
                  <a:lnTo>
                    <a:pt x="0" y="99"/>
                  </a:lnTo>
                  <a:lnTo>
                    <a:pt x="1" y="106"/>
                  </a:lnTo>
                  <a:lnTo>
                    <a:pt x="1" y="113"/>
                  </a:lnTo>
                  <a:lnTo>
                    <a:pt x="1" y="121"/>
                  </a:lnTo>
                  <a:lnTo>
                    <a:pt x="9" y="182"/>
                  </a:lnTo>
                  <a:lnTo>
                    <a:pt x="23" y="240"/>
                  </a:lnTo>
                  <a:lnTo>
                    <a:pt x="41" y="296"/>
                  </a:lnTo>
                  <a:lnTo>
                    <a:pt x="65" y="349"/>
                  </a:lnTo>
                  <a:lnTo>
                    <a:pt x="94" y="399"/>
                  </a:lnTo>
                  <a:lnTo>
                    <a:pt x="128" y="446"/>
                  </a:lnTo>
                  <a:lnTo>
                    <a:pt x="166" y="489"/>
                  </a:lnTo>
                  <a:lnTo>
                    <a:pt x="207" y="528"/>
                  </a:lnTo>
                  <a:lnTo>
                    <a:pt x="253" y="563"/>
                  </a:lnTo>
                  <a:lnTo>
                    <a:pt x="302" y="593"/>
                  </a:lnTo>
                  <a:lnTo>
                    <a:pt x="352" y="620"/>
                  </a:lnTo>
                  <a:lnTo>
                    <a:pt x="406" y="641"/>
                  </a:lnTo>
                  <a:lnTo>
                    <a:pt x="463" y="657"/>
                  </a:lnTo>
                  <a:lnTo>
                    <a:pt x="521" y="667"/>
                  </a:lnTo>
                  <a:lnTo>
                    <a:pt x="580" y="671"/>
                  </a:lnTo>
                  <a:lnTo>
                    <a:pt x="642" y="669"/>
                  </a:lnTo>
                  <a:lnTo>
                    <a:pt x="701" y="661"/>
                  </a:lnTo>
                  <a:lnTo>
                    <a:pt x="760" y="648"/>
                  </a:lnTo>
                  <a:lnTo>
                    <a:pt x="816" y="629"/>
                  </a:lnTo>
                  <a:lnTo>
                    <a:pt x="869" y="605"/>
                  </a:lnTo>
                  <a:lnTo>
                    <a:pt x="918" y="576"/>
                  </a:lnTo>
                  <a:lnTo>
                    <a:pt x="965" y="543"/>
                  </a:lnTo>
                  <a:lnTo>
                    <a:pt x="1008" y="505"/>
                  </a:lnTo>
                  <a:lnTo>
                    <a:pt x="1047" y="463"/>
                  </a:lnTo>
                  <a:lnTo>
                    <a:pt x="1083" y="417"/>
                  </a:lnTo>
                  <a:lnTo>
                    <a:pt x="1113" y="369"/>
                  </a:lnTo>
                  <a:lnTo>
                    <a:pt x="1139" y="318"/>
                  </a:lnTo>
                  <a:lnTo>
                    <a:pt x="1160" y="264"/>
                  </a:lnTo>
                  <a:lnTo>
                    <a:pt x="1176" y="208"/>
                  </a:lnTo>
                  <a:lnTo>
                    <a:pt x="1187" y="150"/>
                  </a:lnTo>
                  <a:lnTo>
                    <a:pt x="1190" y="90"/>
                  </a:lnTo>
                  <a:lnTo>
                    <a:pt x="1189" y="29"/>
                  </a:lnTo>
                  <a:lnTo>
                    <a:pt x="1188" y="22"/>
                  </a:lnTo>
                  <a:lnTo>
                    <a:pt x="1188" y="14"/>
                  </a:lnTo>
                  <a:lnTo>
                    <a:pt x="1187" y="7"/>
                  </a:lnTo>
                  <a:lnTo>
                    <a:pt x="1186" y="0"/>
                  </a:lnTo>
                  <a:lnTo>
                    <a:pt x="1184" y="59"/>
                  </a:lnTo>
                  <a:lnTo>
                    <a:pt x="1177" y="117"/>
                  </a:lnTo>
                  <a:lnTo>
                    <a:pt x="1166" y="172"/>
                  </a:lnTo>
                  <a:lnTo>
                    <a:pt x="1149" y="225"/>
                  </a:lnTo>
                  <a:lnTo>
                    <a:pt x="1127" y="277"/>
                  </a:lnTo>
                  <a:lnTo>
                    <a:pt x="1099" y="326"/>
                  </a:lnTo>
                  <a:lnTo>
                    <a:pt x="1069" y="372"/>
                  </a:lnTo>
                  <a:lnTo>
                    <a:pt x="1033" y="415"/>
                  </a:lnTo>
                  <a:lnTo>
                    <a:pt x="994" y="454"/>
                  </a:lnTo>
                  <a:lnTo>
                    <a:pt x="953" y="490"/>
                  </a:lnTo>
                  <a:lnTo>
                    <a:pt x="907" y="522"/>
                  </a:lnTo>
                  <a:lnTo>
                    <a:pt x="858" y="550"/>
                  </a:lnTo>
                  <a:lnTo>
                    <a:pt x="806" y="573"/>
                  </a:lnTo>
                  <a:lnTo>
                    <a:pt x="752" y="590"/>
                  </a:lnTo>
                  <a:lnTo>
                    <a:pt x="696" y="604"/>
                  </a:lnTo>
                  <a:lnTo>
                    <a:pt x="637" y="611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75"/>
            <p:cNvSpPr>
              <a:spLocks noChangeAspect="1"/>
            </p:cNvSpPr>
            <p:nvPr/>
          </p:nvSpPr>
          <p:spPr bwMode="auto">
            <a:xfrm>
              <a:off x="3875" y="1983"/>
              <a:ext cx="485" cy="151"/>
            </a:xfrm>
            <a:custGeom>
              <a:avLst/>
              <a:gdLst>
                <a:gd name="T0" fmla="*/ 523 w 970"/>
                <a:gd name="T1" fmla="*/ 52 h 303"/>
                <a:gd name="T2" fmla="*/ 596 w 970"/>
                <a:gd name="T3" fmla="*/ 61 h 303"/>
                <a:gd name="T4" fmla="*/ 665 w 970"/>
                <a:gd name="T5" fmla="*/ 78 h 303"/>
                <a:gd name="T6" fmla="*/ 732 w 970"/>
                <a:gd name="T7" fmla="*/ 104 h 303"/>
                <a:gd name="T8" fmla="*/ 793 w 970"/>
                <a:gd name="T9" fmla="*/ 137 h 303"/>
                <a:gd name="T10" fmla="*/ 851 w 970"/>
                <a:gd name="T11" fmla="*/ 177 h 303"/>
                <a:gd name="T12" fmla="*/ 904 w 970"/>
                <a:gd name="T13" fmla="*/ 223 h 303"/>
                <a:gd name="T14" fmla="*/ 950 w 970"/>
                <a:gd name="T15" fmla="*/ 275 h 303"/>
                <a:gd name="T16" fmla="*/ 953 w 970"/>
                <a:gd name="T17" fmla="*/ 269 h 303"/>
                <a:gd name="T18" fmla="*/ 912 w 970"/>
                <a:gd name="T19" fmla="*/ 208 h 303"/>
                <a:gd name="T20" fmla="*/ 862 w 970"/>
                <a:gd name="T21" fmla="*/ 153 h 303"/>
                <a:gd name="T22" fmla="*/ 806 w 970"/>
                <a:gd name="T23" fmla="*/ 105 h 303"/>
                <a:gd name="T24" fmla="*/ 743 w 970"/>
                <a:gd name="T25" fmla="*/ 66 h 303"/>
                <a:gd name="T26" fmla="*/ 675 w 970"/>
                <a:gd name="T27" fmla="*/ 35 h 303"/>
                <a:gd name="T28" fmla="*/ 603 w 970"/>
                <a:gd name="T29" fmla="*/ 13 h 303"/>
                <a:gd name="T30" fmla="*/ 526 w 970"/>
                <a:gd name="T31" fmla="*/ 1 h 303"/>
                <a:gd name="T32" fmla="*/ 446 w 970"/>
                <a:gd name="T33" fmla="*/ 1 h 303"/>
                <a:gd name="T34" fmla="*/ 369 w 970"/>
                <a:gd name="T35" fmla="*/ 13 h 303"/>
                <a:gd name="T36" fmla="*/ 296 w 970"/>
                <a:gd name="T37" fmla="*/ 35 h 303"/>
                <a:gd name="T38" fmla="*/ 228 w 970"/>
                <a:gd name="T39" fmla="*/ 66 h 303"/>
                <a:gd name="T40" fmla="*/ 165 w 970"/>
                <a:gd name="T41" fmla="*/ 105 h 303"/>
                <a:gd name="T42" fmla="*/ 108 w 970"/>
                <a:gd name="T43" fmla="*/ 153 h 303"/>
                <a:gd name="T44" fmla="*/ 59 w 970"/>
                <a:gd name="T45" fmla="*/ 208 h 303"/>
                <a:gd name="T46" fmla="*/ 17 w 970"/>
                <a:gd name="T47" fmla="*/ 269 h 303"/>
                <a:gd name="T48" fmla="*/ 21 w 970"/>
                <a:gd name="T49" fmla="*/ 275 h 303"/>
                <a:gd name="T50" fmla="*/ 68 w 970"/>
                <a:gd name="T51" fmla="*/ 223 h 303"/>
                <a:gd name="T52" fmla="*/ 120 w 970"/>
                <a:gd name="T53" fmla="*/ 177 h 303"/>
                <a:gd name="T54" fmla="*/ 178 w 970"/>
                <a:gd name="T55" fmla="*/ 137 h 303"/>
                <a:gd name="T56" fmla="*/ 240 w 970"/>
                <a:gd name="T57" fmla="*/ 104 h 303"/>
                <a:gd name="T58" fmla="*/ 307 w 970"/>
                <a:gd name="T59" fmla="*/ 78 h 303"/>
                <a:gd name="T60" fmla="*/ 376 w 970"/>
                <a:gd name="T61" fmla="*/ 61 h 303"/>
                <a:gd name="T62" fmla="*/ 450 w 970"/>
                <a:gd name="T63" fmla="*/ 5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70" h="303">
                  <a:moveTo>
                    <a:pt x="486" y="51"/>
                  </a:moveTo>
                  <a:lnTo>
                    <a:pt x="523" y="52"/>
                  </a:lnTo>
                  <a:lnTo>
                    <a:pt x="560" y="55"/>
                  </a:lnTo>
                  <a:lnTo>
                    <a:pt x="596" y="61"/>
                  </a:lnTo>
                  <a:lnTo>
                    <a:pt x="632" y="69"/>
                  </a:lnTo>
                  <a:lnTo>
                    <a:pt x="665" y="78"/>
                  </a:lnTo>
                  <a:lnTo>
                    <a:pt x="698" y="90"/>
                  </a:lnTo>
                  <a:lnTo>
                    <a:pt x="732" y="104"/>
                  </a:lnTo>
                  <a:lnTo>
                    <a:pt x="763" y="120"/>
                  </a:lnTo>
                  <a:lnTo>
                    <a:pt x="793" y="137"/>
                  </a:lnTo>
                  <a:lnTo>
                    <a:pt x="823" y="157"/>
                  </a:lnTo>
                  <a:lnTo>
                    <a:pt x="851" y="177"/>
                  </a:lnTo>
                  <a:lnTo>
                    <a:pt x="877" y="199"/>
                  </a:lnTo>
                  <a:lnTo>
                    <a:pt x="904" y="223"/>
                  </a:lnTo>
                  <a:lnTo>
                    <a:pt x="927" y="249"/>
                  </a:lnTo>
                  <a:lnTo>
                    <a:pt x="950" y="275"/>
                  </a:lnTo>
                  <a:lnTo>
                    <a:pt x="970" y="303"/>
                  </a:lnTo>
                  <a:lnTo>
                    <a:pt x="953" y="269"/>
                  </a:lnTo>
                  <a:lnTo>
                    <a:pt x="934" y="238"/>
                  </a:lnTo>
                  <a:lnTo>
                    <a:pt x="912" y="208"/>
                  </a:lnTo>
                  <a:lnTo>
                    <a:pt x="887" y="180"/>
                  </a:lnTo>
                  <a:lnTo>
                    <a:pt x="862" y="153"/>
                  </a:lnTo>
                  <a:lnTo>
                    <a:pt x="834" y="128"/>
                  </a:lnTo>
                  <a:lnTo>
                    <a:pt x="806" y="105"/>
                  </a:lnTo>
                  <a:lnTo>
                    <a:pt x="776" y="84"/>
                  </a:lnTo>
                  <a:lnTo>
                    <a:pt x="743" y="66"/>
                  </a:lnTo>
                  <a:lnTo>
                    <a:pt x="710" y="48"/>
                  </a:lnTo>
                  <a:lnTo>
                    <a:pt x="675" y="35"/>
                  </a:lnTo>
                  <a:lnTo>
                    <a:pt x="640" y="22"/>
                  </a:lnTo>
                  <a:lnTo>
                    <a:pt x="603" y="13"/>
                  </a:lnTo>
                  <a:lnTo>
                    <a:pt x="565" y="6"/>
                  </a:lnTo>
                  <a:lnTo>
                    <a:pt x="526" y="1"/>
                  </a:lnTo>
                  <a:lnTo>
                    <a:pt x="486" y="0"/>
                  </a:lnTo>
                  <a:lnTo>
                    <a:pt x="446" y="1"/>
                  </a:lnTo>
                  <a:lnTo>
                    <a:pt x="408" y="6"/>
                  </a:lnTo>
                  <a:lnTo>
                    <a:pt x="369" y="13"/>
                  </a:lnTo>
                  <a:lnTo>
                    <a:pt x="332" y="22"/>
                  </a:lnTo>
                  <a:lnTo>
                    <a:pt x="296" y="35"/>
                  </a:lnTo>
                  <a:lnTo>
                    <a:pt x="262" y="48"/>
                  </a:lnTo>
                  <a:lnTo>
                    <a:pt x="228" y="66"/>
                  </a:lnTo>
                  <a:lnTo>
                    <a:pt x="196" y="84"/>
                  </a:lnTo>
                  <a:lnTo>
                    <a:pt x="165" y="105"/>
                  </a:lnTo>
                  <a:lnTo>
                    <a:pt x="136" y="128"/>
                  </a:lnTo>
                  <a:lnTo>
                    <a:pt x="108" y="153"/>
                  </a:lnTo>
                  <a:lnTo>
                    <a:pt x="83" y="180"/>
                  </a:lnTo>
                  <a:lnTo>
                    <a:pt x="59" y="208"/>
                  </a:lnTo>
                  <a:lnTo>
                    <a:pt x="37" y="238"/>
                  </a:lnTo>
                  <a:lnTo>
                    <a:pt x="17" y="269"/>
                  </a:lnTo>
                  <a:lnTo>
                    <a:pt x="0" y="303"/>
                  </a:lnTo>
                  <a:lnTo>
                    <a:pt x="21" y="275"/>
                  </a:lnTo>
                  <a:lnTo>
                    <a:pt x="44" y="249"/>
                  </a:lnTo>
                  <a:lnTo>
                    <a:pt x="68" y="223"/>
                  </a:lnTo>
                  <a:lnTo>
                    <a:pt x="93" y="199"/>
                  </a:lnTo>
                  <a:lnTo>
                    <a:pt x="120" y="177"/>
                  </a:lnTo>
                  <a:lnTo>
                    <a:pt x="149" y="157"/>
                  </a:lnTo>
                  <a:lnTo>
                    <a:pt x="178" y="137"/>
                  </a:lnTo>
                  <a:lnTo>
                    <a:pt x="209" y="120"/>
                  </a:lnTo>
                  <a:lnTo>
                    <a:pt x="240" y="104"/>
                  </a:lnTo>
                  <a:lnTo>
                    <a:pt x="273" y="90"/>
                  </a:lnTo>
                  <a:lnTo>
                    <a:pt x="307" y="78"/>
                  </a:lnTo>
                  <a:lnTo>
                    <a:pt x="341" y="69"/>
                  </a:lnTo>
                  <a:lnTo>
                    <a:pt x="376" y="61"/>
                  </a:lnTo>
                  <a:lnTo>
                    <a:pt x="413" y="55"/>
                  </a:lnTo>
                  <a:lnTo>
                    <a:pt x="450" y="52"/>
                  </a:lnTo>
                  <a:lnTo>
                    <a:pt x="486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576"/>
            <p:cNvSpPr>
              <a:spLocks noChangeAspect="1"/>
            </p:cNvSpPr>
            <p:nvPr/>
          </p:nvSpPr>
          <p:spPr bwMode="auto">
            <a:xfrm>
              <a:off x="3878" y="2658"/>
              <a:ext cx="477" cy="178"/>
            </a:xfrm>
            <a:custGeom>
              <a:avLst/>
              <a:gdLst>
                <a:gd name="T0" fmla="*/ 42 w 954"/>
                <a:gd name="T1" fmla="*/ 314 h 356"/>
                <a:gd name="T2" fmla="*/ 0 w 954"/>
                <a:gd name="T3" fmla="*/ 0 h 356"/>
                <a:gd name="T4" fmla="*/ 0 w 954"/>
                <a:gd name="T5" fmla="*/ 356 h 356"/>
                <a:gd name="T6" fmla="*/ 954 w 954"/>
                <a:gd name="T7" fmla="*/ 356 h 356"/>
                <a:gd name="T8" fmla="*/ 42 w 954"/>
                <a:gd name="T9" fmla="*/ 31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4" h="356">
                  <a:moveTo>
                    <a:pt x="42" y="314"/>
                  </a:moveTo>
                  <a:lnTo>
                    <a:pt x="0" y="0"/>
                  </a:lnTo>
                  <a:lnTo>
                    <a:pt x="0" y="356"/>
                  </a:lnTo>
                  <a:lnTo>
                    <a:pt x="954" y="356"/>
                  </a:lnTo>
                  <a:lnTo>
                    <a:pt x="42" y="314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577"/>
            <p:cNvSpPr>
              <a:spLocks noChangeAspect="1"/>
            </p:cNvSpPr>
            <p:nvPr/>
          </p:nvSpPr>
          <p:spPr bwMode="auto">
            <a:xfrm>
              <a:off x="3878" y="2658"/>
              <a:ext cx="477" cy="178"/>
            </a:xfrm>
            <a:custGeom>
              <a:avLst/>
              <a:gdLst>
                <a:gd name="T0" fmla="*/ 911 w 954"/>
                <a:gd name="T1" fmla="*/ 42 h 356"/>
                <a:gd name="T2" fmla="*/ 954 w 954"/>
                <a:gd name="T3" fmla="*/ 356 h 356"/>
                <a:gd name="T4" fmla="*/ 954 w 954"/>
                <a:gd name="T5" fmla="*/ 0 h 356"/>
                <a:gd name="T6" fmla="*/ 0 w 954"/>
                <a:gd name="T7" fmla="*/ 0 h 356"/>
                <a:gd name="T8" fmla="*/ 911 w 954"/>
                <a:gd name="T9" fmla="*/ 4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4" h="356">
                  <a:moveTo>
                    <a:pt x="911" y="42"/>
                  </a:moveTo>
                  <a:lnTo>
                    <a:pt x="954" y="356"/>
                  </a:lnTo>
                  <a:lnTo>
                    <a:pt x="954" y="0"/>
                  </a:lnTo>
                  <a:lnTo>
                    <a:pt x="0" y="0"/>
                  </a:lnTo>
                  <a:lnTo>
                    <a:pt x="91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78"/>
            <p:cNvSpPr>
              <a:spLocks noChangeAspect="1"/>
            </p:cNvSpPr>
            <p:nvPr/>
          </p:nvSpPr>
          <p:spPr bwMode="auto">
            <a:xfrm>
              <a:off x="3687" y="2405"/>
              <a:ext cx="54" cy="67"/>
            </a:xfrm>
            <a:custGeom>
              <a:avLst/>
              <a:gdLst>
                <a:gd name="T0" fmla="*/ 28 w 109"/>
                <a:gd name="T1" fmla="*/ 71 h 136"/>
                <a:gd name="T2" fmla="*/ 29 w 109"/>
                <a:gd name="T3" fmla="*/ 59 h 136"/>
                <a:gd name="T4" fmla="*/ 32 w 109"/>
                <a:gd name="T5" fmla="*/ 47 h 136"/>
                <a:gd name="T6" fmla="*/ 38 w 109"/>
                <a:gd name="T7" fmla="*/ 36 h 136"/>
                <a:gd name="T8" fmla="*/ 45 w 109"/>
                <a:gd name="T9" fmla="*/ 27 h 136"/>
                <a:gd name="T10" fmla="*/ 54 w 109"/>
                <a:gd name="T11" fmla="*/ 18 h 136"/>
                <a:gd name="T12" fmla="*/ 64 w 109"/>
                <a:gd name="T13" fmla="*/ 13 h 136"/>
                <a:gd name="T14" fmla="*/ 75 w 109"/>
                <a:gd name="T15" fmla="*/ 9 h 136"/>
                <a:gd name="T16" fmla="*/ 87 w 109"/>
                <a:gd name="T17" fmla="*/ 8 h 136"/>
                <a:gd name="T18" fmla="*/ 92 w 109"/>
                <a:gd name="T19" fmla="*/ 8 h 136"/>
                <a:gd name="T20" fmla="*/ 98 w 109"/>
                <a:gd name="T21" fmla="*/ 9 h 136"/>
                <a:gd name="T22" fmla="*/ 103 w 109"/>
                <a:gd name="T23" fmla="*/ 12 h 136"/>
                <a:gd name="T24" fmla="*/ 109 w 109"/>
                <a:gd name="T25" fmla="*/ 14 h 136"/>
                <a:gd name="T26" fmla="*/ 104 w 109"/>
                <a:gd name="T27" fmla="*/ 10 h 136"/>
                <a:gd name="T28" fmla="*/ 99 w 109"/>
                <a:gd name="T29" fmla="*/ 8 h 136"/>
                <a:gd name="T30" fmla="*/ 95 w 109"/>
                <a:gd name="T31" fmla="*/ 6 h 136"/>
                <a:gd name="T32" fmla="*/ 90 w 109"/>
                <a:gd name="T33" fmla="*/ 4 h 136"/>
                <a:gd name="T34" fmla="*/ 84 w 109"/>
                <a:gd name="T35" fmla="*/ 2 h 136"/>
                <a:gd name="T36" fmla="*/ 80 w 109"/>
                <a:gd name="T37" fmla="*/ 1 h 136"/>
                <a:gd name="T38" fmla="*/ 74 w 109"/>
                <a:gd name="T39" fmla="*/ 0 h 136"/>
                <a:gd name="T40" fmla="*/ 68 w 109"/>
                <a:gd name="T41" fmla="*/ 0 h 136"/>
                <a:gd name="T42" fmla="*/ 54 w 109"/>
                <a:gd name="T43" fmla="*/ 1 h 136"/>
                <a:gd name="T44" fmla="*/ 42 w 109"/>
                <a:gd name="T45" fmla="*/ 6 h 136"/>
                <a:gd name="T46" fmla="*/ 30 w 109"/>
                <a:gd name="T47" fmla="*/ 12 h 136"/>
                <a:gd name="T48" fmla="*/ 20 w 109"/>
                <a:gd name="T49" fmla="*/ 20 h 136"/>
                <a:gd name="T50" fmla="*/ 12 w 109"/>
                <a:gd name="T51" fmla="*/ 30 h 136"/>
                <a:gd name="T52" fmla="*/ 6 w 109"/>
                <a:gd name="T53" fmla="*/ 42 h 136"/>
                <a:gd name="T54" fmla="*/ 1 w 109"/>
                <a:gd name="T55" fmla="*/ 54 h 136"/>
                <a:gd name="T56" fmla="*/ 0 w 109"/>
                <a:gd name="T57" fmla="*/ 68 h 136"/>
                <a:gd name="T58" fmla="*/ 1 w 109"/>
                <a:gd name="T59" fmla="*/ 82 h 136"/>
                <a:gd name="T60" fmla="*/ 6 w 109"/>
                <a:gd name="T61" fmla="*/ 95 h 136"/>
                <a:gd name="T62" fmla="*/ 12 w 109"/>
                <a:gd name="T63" fmla="*/ 106 h 136"/>
                <a:gd name="T64" fmla="*/ 20 w 109"/>
                <a:gd name="T65" fmla="*/ 116 h 136"/>
                <a:gd name="T66" fmla="*/ 30 w 109"/>
                <a:gd name="T67" fmla="*/ 124 h 136"/>
                <a:gd name="T68" fmla="*/ 42 w 109"/>
                <a:gd name="T69" fmla="*/ 130 h 136"/>
                <a:gd name="T70" fmla="*/ 54 w 109"/>
                <a:gd name="T71" fmla="*/ 135 h 136"/>
                <a:gd name="T72" fmla="*/ 68 w 109"/>
                <a:gd name="T73" fmla="*/ 136 h 136"/>
                <a:gd name="T74" fmla="*/ 73 w 109"/>
                <a:gd name="T75" fmla="*/ 136 h 136"/>
                <a:gd name="T76" fmla="*/ 76 w 109"/>
                <a:gd name="T77" fmla="*/ 136 h 136"/>
                <a:gd name="T78" fmla="*/ 80 w 109"/>
                <a:gd name="T79" fmla="*/ 136 h 136"/>
                <a:gd name="T80" fmla="*/ 83 w 109"/>
                <a:gd name="T81" fmla="*/ 135 h 136"/>
                <a:gd name="T82" fmla="*/ 72 w 109"/>
                <a:gd name="T83" fmla="*/ 134 h 136"/>
                <a:gd name="T84" fmla="*/ 62 w 109"/>
                <a:gd name="T85" fmla="*/ 129 h 136"/>
                <a:gd name="T86" fmla="*/ 52 w 109"/>
                <a:gd name="T87" fmla="*/ 123 h 136"/>
                <a:gd name="T88" fmla="*/ 44 w 109"/>
                <a:gd name="T89" fmla="*/ 115 h 136"/>
                <a:gd name="T90" fmla="*/ 37 w 109"/>
                <a:gd name="T91" fmla="*/ 106 h 136"/>
                <a:gd name="T92" fmla="*/ 32 w 109"/>
                <a:gd name="T93" fmla="*/ 96 h 136"/>
                <a:gd name="T94" fmla="*/ 29 w 109"/>
                <a:gd name="T95" fmla="*/ 84 h 136"/>
                <a:gd name="T96" fmla="*/ 28 w 109"/>
                <a:gd name="T97" fmla="*/ 7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9" h="136">
                  <a:moveTo>
                    <a:pt x="28" y="71"/>
                  </a:moveTo>
                  <a:lnTo>
                    <a:pt x="29" y="59"/>
                  </a:lnTo>
                  <a:lnTo>
                    <a:pt x="32" y="47"/>
                  </a:lnTo>
                  <a:lnTo>
                    <a:pt x="38" y="36"/>
                  </a:lnTo>
                  <a:lnTo>
                    <a:pt x="45" y="27"/>
                  </a:lnTo>
                  <a:lnTo>
                    <a:pt x="54" y="18"/>
                  </a:lnTo>
                  <a:lnTo>
                    <a:pt x="64" y="13"/>
                  </a:lnTo>
                  <a:lnTo>
                    <a:pt x="75" y="9"/>
                  </a:lnTo>
                  <a:lnTo>
                    <a:pt x="87" y="8"/>
                  </a:lnTo>
                  <a:lnTo>
                    <a:pt x="92" y="8"/>
                  </a:lnTo>
                  <a:lnTo>
                    <a:pt x="98" y="9"/>
                  </a:lnTo>
                  <a:lnTo>
                    <a:pt x="103" y="12"/>
                  </a:lnTo>
                  <a:lnTo>
                    <a:pt x="109" y="14"/>
                  </a:lnTo>
                  <a:lnTo>
                    <a:pt x="104" y="10"/>
                  </a:lnTo>
                  <a:lnTo>
                    <a:pt x="99" y="8"/>
                  </a:lnTo>
                  <a:lnTo>
                    <a:pt x="95" y="6"/>
                  </a:lnTo>
                  <a:lnTo>
                    <a:pt x="90" y="4"/>
                  </a:lnTo>
                  <a:lnTo>
                    <a:pt x="84" y="2"/>
                  </a:lnTo>
                  <a:lnTo>
                    <a:pt x="80" y="1"/>
                  </a:lnTo>
                  <a:lnTo>
                    <a:pt x="74" y="0"/>
                  </a:lnTo>
                  <a:lnTo>
                    <a:pt x="68" y="0"/>
                  </a:lnTo>
                  <a:lnTo>
                    <a:pt x="54" y="1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2" y="30"/>
                  </a:lnTo>
                  <a:lnTo>
                    <a:pt x="6" y="42"/>
                  </a:lnTo>
                  <a:lnTo>
                    <a:pt x="1" y="54"/>
                  </a:lnTo>
                  <a:lnTo>
                    <a:pt x="0" y="68"/>
                  </a:lnTo>
                  <a:lnTo>
                    <a:pt x="1" y="82"/>
                  </a:lnTo>
                  <a:lnTo>
                    <a:pt x="6" y="95"/>
                  </a:lnTo>
                  <a:lnTo>
                    <a:pt x="12" y="106"/>
                  </a:lnTo>
                  <a:lnTo>
                    <a:pt x="20" y="116"/>
                  </a:lnTo>
                  <a:lnTo>
                    <a:pt x="30" y="124"/>
                  </a:lnTo>
                  <a:lnTo>
                    <a:pt x="42" y="130"/>
                  </a:lnTo>
                  <a:lnTo>
                    <a:pt x="54" y="135"/>
                  </a:lnTo>
                  <a:lnTo>
                    <a:pt x="68" y="136"/>
                  </a:lnTo>
                  <a:lnTo>
                    <a:pt x="73" y="136"/>
                  </a:lnTo>
                  <a:lnTo>
                    <a:pt x="76" y="136"/>
                  </a:lnTo>
                  <a:lnTo>
                    <a:pt x="80" y="136"/>
                  </a:lnTo>
                  <a:lnTo>
                    <a:pt x="83" y="135"/>
                  </a:lnTo>
                  <a:lnTo>
                    <a:pt x="72" y="134"/>
                  </a:lnTo>
                  <a:lnTo>
                    <a:pt x="62" y="129"/>
                  </a:lnTo>
                  <a:lnTo>
                    <a:pt x="52" y="123"/>
                  </a:lnTo>
                  <a:lnTo>
                    <a:pt x="44" y="115"/>
                  </a:lnTo>
                  <a:lnTo>
                    <a:pt x="37" y="106"/>
                  </a:lnTo>
                  <a:lnTo>
                    <a:pt x="32" y="96"/>
                  </a:lnTo>
                  <a:lnTo>
                    <a:pt x="29" y="84"/>
                  </a:lnTo>
                  <a:lnTo>
                    <a:pt x="28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579"/>
            <p:cNvSpPr>
              <a:spLocks noChangeAspect="1"/>
            </p:cNvSpPr>
            <p:nvPr/>
          </p:nvSpPr>
          <p:spPr bwMode="auto">
            <a:xfrm>
              <a:off x="4509" y="2280"/>
              <a:ext cx="151" cy="87"/>
            </a:xfrm>
            <a:custGeom>
              <a:avLst/>
              <a:gdLst>
                <a:gd name="T0" fmla="*/ 303 w 303"/>
                <a:gd name="T1" fmla="*/ 102 h 174"/>
                <a:gd name="T2" fmla="*/ 0 w 303"/>
                <a:gd name="T3" fmla="*/ 0 h 174"/>
                <a:gd name="T4" fmla="*/ 272 w 303"/>
                <a:gd name="T5" fmla="*/ 174 h 174"/>
                <a:gd name="T6" fmla="*/ 279 w 303"/>
                <a:gd name="T7" fmla="*/ 156 h 174"/>
                <a:gd name="T8" fmla="*/ 286 w 303"/>
                <a:gd name="T9" fmla="*/ 137 h 174"/>
                <a:gd name="T10" fmla="*/ 294 w 303"/>
                <a:gd name="T11" fmla="*/ 119 h 174"/>
                <a:gd name="T12" fmla="*/ 303 w 303"/>
                <a:gd name="T13" fmla="*/ 10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174">
                  <a:moveTo>
                    <a:pt x="303" y="102"/>
                  </a:moveTo>
                  <a:lnTo>
                    <a:pt x="0" y="0"/>
                  </a:lnTo>
                  <a:lnTo>
                    <a:pt x="272" y="174"/>
                  </a:lnTo>
                  <a:lnTo>
                    <a:pt x="279" y="156"/>
                  </a:lnTo>
                  <a:lnTo>
                    <a:pt x="286" y="137"/>
                  </a:lnTo>
                  <a:lnTo>
                    <a:pt x="294" y="119"/>
                  </a:lnTo>
                  <a:lnTo>
                    <a:pt x="303" y="102"/>
                  </a:lnTo>
                  <a:close/>
                </a:path>
              </a:pathLst>
            </a:cu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580"/>
            <p:cNvSpPr>
              <a:spLocks noChangeAspect="1"/>
            </p:cNvSpPr>
            <p:nvPr/>
          </p:nvSpPr>
          <p:spPr bwMode="auto">
            <a:xfrm>
              <a:off x="4500" y="2217"/>
              <a:ext cx="164" cy="41"/>
            </a:xfrm>
            <a:custGeom>
              <a:avLst/>
              <a:gdLst>
                <a:gd name="T0" fmla="*/ 324 w 330"/>
                <a:gd name="T1" fmla="*/ 0 h 82"/>
                <a:gd name="T2" fmla="*/ 0 w 330"/>
                <a:gd name="T3" fmla="*/ 60 h 82"/>
                <a:gd name="T4" fmla="*/ 330 w 330"/>
                <a:gd name="T5" fmla="*/ 82 h 82"/>
                <a:gd name="T6" fmla="*/ 328 w 330"/>
                <a:gd name="T7" fmla="*/ 62 h 82"/>
                <a:gd name="T8" fmla="*/ 325 w 330"/>
                <a:gd name="T9" fmla="*/ 41 h 82"/>
                <a:gd name="T10" fmla="*/ 324 w 330"/>
                <a:gd name="T11" fmla="*/ 20 h 82"/>
                <a:gd name="T12" fmla="*/ 324 w 330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82">
                  <a:moveTo>
                    <a:pt x="324" y="0"/>
                  </a:moveTo>
                  <a:lnTo>
                    <a:pt x="0" y="60"/>
                  </a:lnTo>
                  <a:lnTo>
                    <a:pt x="330" y="82"/>
                  </a:lnTo>
                  <a:lnTo>
                    <a:pt x="328" y="62"/>
                  </a:lnTo>
                  <a:lnTo>
                    <a:pt x="325" y="41"/>
                  </a:lnTo>
                  <a:lnTo>
                    <a:pt x="324" y="20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581"/>
            <p:cNvSpPr>
              <a:spLocks noChangeAspect="1"/>
            </p:cNvSpPr>
            <p:nvPr/>
          </p:nvSpPr>
          <p:spPr bwMode="auto">
            <a:xfrm>
              <a:off x="4513" y="2129"/>
              <a:ext cx="163" cy="69"/>
            </a:xfrm>
            <a:custGeom>
              <a:avLst/>
              <a:gdLst>
                <a:gd name="T0" fmla="*/ 301 w 326"/>
                <a:gd name="T1" fmla="*/ 0 h 140"/>
                <a:gd name="T2" fmla="*/ 0 w 326"/>
                <a:gd name="T3" fmla="*/ 140 h 140"/>
                <a:gd name="T4" fmla="*/ 326 w 326"/>
                <a:gd name="T5" fmla="*/ 79 h 140"/>
                <a:gd name="T6" fmla="*/ 319 w 326"/>
                <a:gd name="T7" fmla="*/ 59 h 140"/>
                <a:gd name="T8" fmla="*/ 312 w 326"/>
                <a:gd name="T9" fmla="*/ 41 h 140"/>
                <a:gd name="T10" fmla="*/ 306 w 326"/>
                <a:gd name="T11" fmla="*/ 21 h 140"/>
                <a:gd name="T12" fmla="*/ 301 w 326"/>
                <a:gd name="T1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6" h="140">
                  <a:moveTo>
                    <a:pt x="301" y="0"/>
                  </a:moveTo>
                  <a:lnTo>
                    <a:pt x="0" y="140"/>
                  </a:lnTo>
                  <a:lnTo>
                    <a:pt x="326" y="79"/>
                  </a:lnTo>
                  <a:lnTo>
                    <a:pt x="319" y="59"/>
                  </a:lnTo>
                  <a:lnTo>
                    <a:pt x="312" y="41"/>
                  </a:lnTo>
                  <a:lnTo>
                    <a:pt x="306" y="21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582"/>
            <p:cNvSpPr>
              <a:spLocks noChangeAspect="1"/>
            </p:cNvSpPr>
            <p:nvPr/>
          </p:nvSpPr>
          <p:spPr bwMode="auto">
            <a:xfrm>
              <a:off x="3596" y="2272"/>
              <a:ext cx="152" cy="88"/>
            </a:xfrm>
            <a:custGeom>
              <a:avLst/>
              <a:gdLst>
                <a:gd name="T0" fmla="*/ 0 w 303"/>
                <a:gd name="T1" fmla="*/ 102 h 175"/>
                <a:gd name="T2" fmla="*/ 303 w 303"/>
                <a:gd name="T3" fmla="*/ 0 h 175"/>
                <a:gd name="T4" fmla="*/ 30 w 303"/>
                <a:gd name="T5" fmla="*/ 175 h 175"/>
                <a:gd name="T6" fmla="*/ 23 w 303"/>
                <a:gd name="T7" fmla="*/ 156 h 175"/>
                <a:gd name="T8" fmla="*/ 16 w 303"/>
                <a:gd name="T9" fmla="*/ 137 h 175"/>
                <a:gd name="T10" fmla="*/ 8 w 303"/>
                <a:gd name="T11" fmla="*/ 119 h 175"/>
                <a:gd name="T12" fmla="*/ 0 w 303"/>
                <a:gd name="T13" fmla="*/ 10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175">
                  <a:moveTo>
                    <a:pt x="0" y="102"/>
                  </a:moveTo>
                  <a:lnTo>
                    <a:pt x="303" y="0"/>
                  </a:lnTo>
                  <a:lnTo>
                    <a:pt x="30" y="175"/>
                  </a:lnTo>
                  <a:lnTo>
                    <a:pt x="23" y="156"/>
                  </a:lnTo>
                  <a:lnTo>
                    <a:pt x="16" y="137"/>
                  </a:lnTo>
                  <a:lnTo>
                    <a:pt x="8" y="119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583"/>
            <p:cNvSpPr>
              <a:spLocks noChangeAspect="1"/>
            </p:cNvSpPr>
            <p:nvPr/>
          </p:nvSpPr>
          <p:spPr bwMode="auto">
            <a:xfrm>
              <a:off x="3592" y="2209"/>
              <a:ext cx="165" cy="41"/>
            </a:xfrm>
            <a:custGeom>
              <a:avLst/>
              <a:gdLst>
                <a:gd name="T0" fmla="*/ 6 w 331"/>
                <a:gd name="T1" fmla="*/ 0 h 81"/>
                <a:gd name="T2" fmla="*/ 331 w 331"/>
                <a:gd name="T3" fmla="*/ 60 h 81"/>
                <a:gd name="T4" fmla="*/ 0 w 331"/>
                <a:gd name="T5" fmla="*/ 81 h 81"/>
                <a:gd name="T6" fmla="*/ 4 w 331"/>
                <a:gd name="T7" fmla="*/ 62 h 81"/>
                <a:gd name="T8" fmla="*/ 5 w 331"/>
                <a:gd name="T9" fmla="*/ 41 h 81"/>
                <a:gd name="T10" fmla="*/ 6 w 331"/>
                <a:gd name="T11" fmla="*/ 20 h 81"/>
                <a:gd name="T12" fmla="*/ 6 w 331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81">
                  <a:moveTo>
                    <a:pt x="6" y="0"/>
                  </a:moveTo>
                  <a:lnTo>
                    <a:pt x="331" y="60"/>
                  </a:lnTo>
                  <a:lnTo>
                    <a:pt x="0" y="81"/>
                  </a:lnTo>
                  <a:lnTo>
                    <a:pt x="4" y="62"/>
                  </a:lnTo>
                  <a:lnTo>
                    <a:pt x="5" y="41"/>
                  </a:lnTo>
                  <a:lnTo>
                    <a:pt x="6" y="2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584"/>
            <p:cNvSpPr>
              <a:spLocks noChangeAspect="1"/>
            </p:cNvSpPr>
            <p:nvPr/>
          </p:nvSpPr>
          <p:spPr bwMode="auto">
            <a:xfrm>
              <a:off x="3580" y="2121"/>
              <a:ext cx="163" cy="69"/>
            </a:xfrm>
            <a:custGeom>
              <a:avLst/>
              <a:gdLst>
                <a:gd name="T0" fmla="*/ 25 w 326"/>
                <a:gd name="T1" fmla="*/ 0 h 139"/>
                <a:gd name="T2" fmla="*/ 326 w 326"/>
                <a:gd name="T3" fmla="*/ 139 h 139"/>
                <a:gd name="T4" fmla="*/ 0 w 326"/>
                <a:gd name="T5" fmla="*/ 78 h 139"/>
                <a:gd name="T6" fmla="*/ 8 w 326"/>
                <a:gd name="T7" fmla="*/ 58 h 139"/>
                <a:gd name="T8" fmla="*/ 15 w 326"/>
                <a:gd name="T9" fmla="*/ 40 h 139"/>
                <a:gd name="T10" fmla="*/ 21 w 326"/>
                <a:gd name="T11" fmla="*/ 20 h 139"/>
                <a:gd name="T12" fmla="*/ 25 w 326"/>
                <a:gd name="T1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6" h="139">
                  <a:moveTo>
                    <a:pt x="25" y="0"/>
                  </a:moveTo>
                  <a:lnTo>
                    <a:pt x="326" y="139"/>
                  </a:lnTo>
                  <a:lnTo>
                    <a:pt x="0" y="78"/>
                  </a:lnTo>
                  <a:lnTo>
                    <a:pt x="8" y="58"/>
                  </a:lnTo>
                  <a:lnTo>
                    <a:pt x="15" y="40"/>
                  </a:lnTo>
                  <a:lnTo>
                    <a:pt x="21" y="2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585"/>
          <p:cNvGrpSpPr>
            <a:grpSpLocks noChangeAspect="1"/>
          </p:cNvGrpSpPr>
          <p:nvPr/>
        </p:nvGrpSpPr>
        <p:grpSpPr bwMode="auto">
          <a:xfrm>
            <a:off x="7042150" y="3802063"/>
            <a:ext cx="1263650" cy="1373187"/>
            <a:chOff x="4608" y="1632"/>
            <a:chExt cx="398" cy="433"/>
          </a:xfrm>
        </p:grpSpPr>
        <p:grpSp>
          <p:nvGrpSpPr>
            <p:cNvPr id="27" name="Group 586"/>
            <p:cNvGrpSpPr>
              <a:grpSpLocks noChangeAspect="1"/>
            </p:cNvGrpSpPr>
            <p:nvPr/>
          </p:nvGrpSpPr>
          <p:grpSpPr bwMode="auto">
            <a:xfrm>
              <a:off x="4752" y="1652"/>
              <a:ext cx="254" cy="316"/>
              <a:chOff x="4718" y="1200"/>
              <a:chExt cx="297" cy="370"/>
            </a:xfrm>
          </p:grpSpPr>
          <p:grpSp>
            <p:nvGrpSpPr>
              <p:cNvPr id="34" name="Group 587"/>
              <p:cNvGrpSpPr>
                <a:grpSpLocks noChangeAspect="1"/>
              </p:cNvGrpSpPr>
              <p:nvPr/>
            </p:nvGrpSpPr>
            <p:grpSpPr bwMode="auto">
              <a:xfrm>
                <a:off x="4721" y="1200"/>
                <a:ext cx="294" cy="366"/>
                <a:chOff x="4721" y="1642"/>
                <a:chExt cx="294" cy="366"/>
              </a:xfrm>
            </p:grpSpPr>
            <p:sp>
              <p:nvSpPr>
                <p:cNvPr id="36" name="Freeform 588"/>
                <p:cNvSpPr>
                  <a:spLocks noChangeAspect="1"/>
                </p:cNvSpPr>
                <p:nvPr/>
              </p:nvSpPr>
              <p:spPr bwMode="auto">
                <a:xfrm>
                  <a:off x="4721" y="1853"/>
                  <a:ext cx="136" cy="155"/>
                </a:xfrm>
                <a:custGeom>
                  <a:avLst/>
                  <a:gdLst>
                    <a:gd name="T0" fmla="*/ 602 w 634"/>
                    <a:gd name="T1" fmla="*/ 0 h 721"/>
                    <a:gd name="T2" fmla="*/ 634 w 634"/>
                    <a:gd name="T3" fmla="*/ 72 h 721"/>
                    <a:gd name="T4" fmla="*/ 569 w 634"/>
                    <a:gd name="T5" fmla="*/ 180 h 721"/>
                    <a:gd name="T6" fmla="*/ 486 w 634"/>
                    <a:gd name="T7" fmla="*/ 309 h 721"/>
                    <a:gd name="T8" fmla="*/ 401 w 634"/>
                    <a:gd name="T9" fmla="*/ 451 h 721"/>
                    <a:gd name="T10" fmla="*/ 323 w 634"/>
                    <a:gd name="T11" fmla="*/ 541 h 721"/>
                    <a:gd name="T12" fmla="*/ 220 w 634"/>
                    <a:gd name="T13" fmla="*/ 664 h 721"/>
                    <a:gd name="T14" fmla="*/ 155 w 634"/>
                    <a:gd name="T15" fmla="*/ 721 h 721"/>
                    <a:gd name="T16" fmla="*/ 91 w 634"/>
                    <a:gd name="T17" fmla="*/ 695 h 721"/>
                    <a:gd name="T18" fmla="*/ 20 w 634"/>
                    <a:gd name="T19" fmla="*/ 619 h 721"/>
                    <a:gd name="T20" fmla="*/ 0 w 634"/>
                    <a:gd name="T21" fmla="*/ 566 h 721"/>
                    <a:gd name="T22" fmla="*/ 59 w 634"/>
                    <a:gd name="T23" fmla="*/ 431 h 721"/>
                    <a:gd name="T24" fmla="*/ 148 w 634"/>
                    <a:gd name="T25" fmla="*/ 290 h 721"/>
                    <a:gd name="T26" fmla="*/ 240 w 634"/>
                    <a:gd name="T27" fmla="*/ 174 h 721"/>
                    <a:gd name="T28" fmla="*/ 362 w 634"/>
                    <a:gd name="T29" fmla="*/ 84 h 721"/>
                    <a:gd name="T30" fmla="*/ 486 w 634"/>
                    <a:gd name="T31" fmla="*/ 33 h 721"/>
                    <a:gd name="T32" fmla="*/ 602 w 634"/>
                    <a:gd name="T33" fmla="*/ 0 h 7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4" h="721">
                      <a:moveTo>
                        <a:pt x="602" y="0"/>
                      </a:moveTo>
                      <a:lnTo>
                        <a:pt x="634" y="72"/>
                      </a:lnTo>
                      <a:lnTo>
                        <a:pt x="569" y="180"/>
                      </a:lnTo>
                      <a:lnTo>
                        <a:pt x="486" y="309"/>
                      </a:lnTo>
                      <a:lnTo>
                        <a:pt x="401" y="451"/>
                      </a:lnTo>
                      <a:lnTo>
                        <a:pt x="323" y="541"/>
                      </a:lnTo>
                      <a:lnTo>
                        <a:pt x="220" y="664"/>
                      </a:lnTo>
                      <a:lnTo>
                        <a:pt x="155" y="721"/>
                      </a:lnTo>
                      <a:lnTo>
                        <a:pt x="91" y="695"/>
                      </a:lnTo>
                      <a:lnTo>
                        <a:pt x="20" y="619"/>
                      </a:lnTo>
                      <a:lnTo>
                        <a:pt x="0" y="566"/>
                      </a:lnTo>
                      <a:lnTo>
                        <a:pt x="59" y="431"/>
                      </a:lnTo>
                      <a:lnTo>
                        <a:pt x="148" y="290"/>
                      </a:lnTo>
                      <a:lnTo>
                        <a:pt x="240" y="174"/>
                      </a:lnTo>
                      <a:lnTo>
                        <a:pt x="362" y="84"/>
                      </a:lnTo>
                      <a:lnTo>
                        <a:pt x="486" y="33"/>
                      </a:lnTo>
                      <a:lnTo>
                        <a:pt x="602" y="0"/>
                      </a:lnTo>
                      <a:close/>
                    </a:path>
                  </a:pathLst>
                </a:custGeom>
                <a:solidFill>
                  <a:srgbClr val="AD6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Freeform 589"/>
                <p:cNvSpPr>
                  <a:spLocks noChangeAspect="1"/>
                </p:cNvSpPr>
                <p:nvPr/>
              </p:nvSpPr>
              <p:spPr bwMode="auto">
                <a:xfrm>
                  <a:off x="4851" y="1655"/>
                  <a:ext cx="163" cy="212"/>
                </a:xfrm>
                <a:custGeom>
                  <a:avLst/>
                  <a:gdLst>
                    <a:gd name="T0" fmla="*/ 567 w 761"/>
                    <a:gd name="T1" fmla="*/ 0 h 990"/>
                    <a:gd name="T2" fmla="*/ 735 w 761"/>
                    <a:gd name="T3" fmla="*/ 90 h 990"/>
                    <a:gd name="T4" fmla="*/ 761 w 761"/>
                    <a:gd name="T5" fmla="*/ 251 h 990"/>
                    <a:gd name="T6" fmla="*/ 742 w 761"/>
                    <a:gd name="T7" fmla="*/ 456 h 990"/>
                    <a:gd name="T8" fmla="*/ 690 w 761"/>
                    <a:gd name="T9" fmla="*/ 604 h 990"/>
                    <a:gd name="T10" fmla="*/ 639 w 761"/>
                    <a:gd name="T11" fmla="*/ 726 h 990"/>
                    <a:gd name="T12" fmla="*/ 542 w 761"/>
                    <a:gd name="T13" fmla="*/ 810 h 990"/>
                    <a:gd name="T14" fmla="*/ 451 w 761"/>
                    <a:gd name="T15" fmla="*/ 881 h 990"/>
                    <a:gd name="T16" fmla="*/ 323 w 761"/>
                    <a:gd name="T17" fmla="*/ 926 h 990"/>
                    <a:gd name="T18" fmla="*/ 117 w 761"/>
                    <a:gd name="T19" fmla="*/ 918 h 990"/>
                    <a:gd name="T20" fmla="*/ 58 w 761"/>
                    <a:gd name="T21" fmla="*/ 990 h 990"/>
                    <a:gd name="T22" fmla="*/ 0 w 761"/>
                    <a:gd name="T23" fmla="*/ 918 h 990"/>
                    <a:gd name="T24" fmla="*/ 65 w 761"/>
                    <a:gd name="T25" fmla="*/ 836 h 990"/>
                    <a:gd name="T26" fmla="*/ 251 w 761"/>
                    <a:gd name="T27" fmla="*/ 810 h 990"/>
                    <a:gd name="T28" fmla="*/ 406 w 761"/>
                    <a:gd name="T29" fmla="*/ 720 h 990"/>
                    <a:gd name="T30" fmla="*/ 504 w 761"/>
                    <a:gd name="T31" fmla="*/ 604 h 990"/>
                    <a:gd name="T32" fmla="*/ 587 w 761"/>
                    <a:gd name="T33" fmla="*/ 450 h 990"/>
                    <a:gd name="T34" fmla="*/ 612 w 761"/>
                    <a:gd name="T35" fmla="*/ 315 h 990"/>
                    <a:gd name="T36" fmla="*/ 619 w 761"/>
                    <a:gd name="T37" fmla="*/ 162 h 990"/>
                    <a:gd name="T38" fmla="*/ 587 w 761"/>
                    <a:gd name="T39" fmla="*/ 64 h 990"/>
                    <a:gd name="T40" fmla="*/ 567 w 761"/>
                    <a:gd name="T41" fmla="*/ 0 h 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761" h="990">
                      <a:moveTo>
                        <a:pt x="567" y="0"/>
                      </a:moveTo>
                      <a:lnTo>
                        <a:pt x="735" y="90"/>
                      </a:lnTo>
                      <a:lnTo>
                        <a:pt x="761" y="251"/>
                      </a:lnTo>
                      <a:lnTo>
                        <a:pt x="742" y="456"/>
                      </a:lnTo>
                      <a:lnTo>
                        <a:pt x="690" y="604"/>
                      </a:lnTo>
                      <a:lnTo>
                        <a:pt x="639" y="726"/>
                      </a:lnTo>
                      <a:lnTo>
                        <a:pt x="542" y="810"/>
                      </a:lnTo>
                      <a:lnTo>
                        <a:pt x="451" y="881"/>
                      </a:lnTo>
                      <a:lnTo>
                        <a:pt x="323" y="926"/>
                      </a:lnTo>
                      <a:lnTo>
                        <a:pt x="117" y="918"/>
                      </a:lnTo>
                      <a:lnTo>
                        <a:pt x="58" y="990"/>
                      </a:lnTo>
                      <a:lnTo>
                        <a:pt x="0" y="918"/>
                      </a:lnTo>
                      <a:lnTo>
                        <a:pt x="65" y="836"/>
                      </a:lnTo>
                      <a:lnTo>
                        <a:pt x="251" y="810"/>
                      </a:lnTo>
                      <a:lnTo>
                        <a:pt x="406" y="720"/>
                      </a:lnTo>
                      <a:lnTo>
                        <a:pt x="504" y="604"/>
                      </a:lnTo>
                      <a:lnTo>
                        <a:pt x="587" y="450"/>
                      </a:lnTo>
                      <a:lnTo>
                        <a:pt x="612" y="315"/>
                      </a:lnTo>
                      <a:lnTo>
                        <a:pt x="619" y="162"/>
                      </a:lnTo>
                      <a:lnTo>
                        <a:pt x="587" y="64"/>
                      </a:lnTo>
                      <a:lnTo>
                        <a:pt x="567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Freeform 590"/>
                <p:cNvSpPr>
                  <a:spLocks noChangeAspect="1"/>
                </p:cNvSpPr>
                <p:nvPr/>
              </p:nvSpPr>
              <p:spPr bwMode="auto">
                <a:xfrm>
                  <a:off x="4878" y="1646"/>
                  <a:ext cx="137" cy="212"/>
                </a:xfrm>
                <a:custGeom>
                  <a:avLst/>
                  <a:gdLst>
                    <a:gd name="T0" fmla="*/ 77 w 639"/>
                    <a:gd name="T1" fmla="*/ 943 h 988"/>
                    <a:gd name="T2" fmla="*/ 187 w 639"/>
                    <a:gd name="T3" fmla="*/ 943 h 988"/>
                    <a:gd name="T4" fmla="*/ 303 w 639"/>
                    <a:gd name="T5" fmla="*/ 898 h 988"/>
                    <a:gd name="T6" fmla="*/ 387 w 639"/>
                    <a:gd name="T7" fmla="*/ 840 h 988"/>
                    <a:gd name="T8" fmla="*/ 472 w 639"/>
                    <a:gd name="T9" fmla="*/ 757 h 988"/>
                    <a:gd name="T10" fmla="*/ 536 w 639"/>
                    <a:gd name="T11" fmla="*/ 648 h 988"/>
                    <a:gd name="T12" fmla="*/ 574 w 639"/>
                    <a:gd name="T13" fmla="*/ 532 h 988"/>
                    <a:gd name="T14" fmla="*/ 601 w 639"/>
                    <a:gd name="T15" fmla="*/ 423 h 988"/>
                    <a:gd name="T16" fmla="*/ 607 w 639"/>
                    <a:gd name="T17" fmla="*/ 321 h 988"/>
                    <a:gd name="T18" fmla="*/ 601 w 639"/>
                    <a:gd name="T19" fmla="*/ 231 h 988"/>
                    <a:gd name="T20" fmla="*/ 594 w 639"/>
                    <a:gd name="T21" fmla="*/ 160 h 988"/>
                    <a:gd name="T22" fmla="*/ 549 w 639"/>
                    <a:gd name="T23" fmla="*/ 122 h 988"/>
                    <a:gd name="T24" fmla="*/ 491 w 639"/>
                    <a:gd name="T25" fmla="*/ 83 h 988"/>
                    <a:gd name="T26" fmla="*/ 464 w 639"/>
                    <a:gd name="T27" fmla="*/ 77 h 988"/>
                    <a:gd name="T28" fmla="*/ 426 w 639"/>
                    <a:gd name="T29" fmla="*/ 32 h 988"/>
                    <a:gd name="T30" fmla="*/ 433 w 639"/>
                    <a:gd name="T31" fmla="*/ 0 h 988"/>
                    <a:gd name="T32" fmla="*/ 478 w 639"/>
                    <a:gd name="T33" fmla="*/ 32 h 988"/>
                    <a:gd name="T34" fmla="*/ 619 w 639"/>
                    <a:gd name="T35" fmla="*/ 135 h 988"/>
                    <a:gd name="T36" fmla="*/ 639 w 639"/>
                    <a:gd name="T37" fmla="*/ 205 h 988"/>
                    <a:gd name="T38" fmla="*/ 639 w 639"/>
                    <a:gd name="T39" fmla="*/ 301 h 988"/>
                    <a:gd name="T40" fmla="*/ 639 w 639"/>
                    <a:gd name="T41" fmla="*/ 397 h 988"/>
                    <a:gd name="T42" fmla="*/ 633 w 639"/>
                    <a:gd name="T43" fmla="*/ 507 h 988"/>
                    <a:gd name="T44" fmla="*/ 601 w 639"/>
                    <a:gd name="T45" fmla="*/ 597 h 988"/>
                    <a:gd name="T46" fmla="*/ 574 w 639"/>
                    <a:gd name="T47" fmla="*/ 679 h 988"/>
                    <a:gd name="T48" fmla="*/ 536 w 639"/>
                    <a:gd name="T49" fmla="*/ 750 h 988"/>
                    <a:gd name="T50" fmla="*/ 491 w 639"/>
                    <a:gd name="T51" fmla="*/ 808 h 988"/>
                    <a:gd name="T52" fmla="*/ 439 w 639"/>
                    <a:gd name="T53" fmla="*/ 865 h 988"/>
                    <a:gd name="T54" fmla="*/ 362 w 639"/>
                    <a:gd name="T55" fmla="*/ 910 h 988"/>
                    <a:gd name="T56" fmla="*/ 271 w 639"/>
                    <a:gd name="T57" fmla="*/ 955 h 988"/>
                    <a:gd name="T58" fmla="*/ 187 w 639"/>
                    <a:gd name="T59" fmla="*/ 981 h 988"/>
                    <a:gd name="T60" fmla="*/ 65 w 639"/>
                    <a:gd name="T61" fmla="*/ 988 h 988"/>
                    <a:gd name="T62" fmla="*/ 0 w 639"/>
                    <a:gd name="T63" fmla="*/ 955 h 988"/>
                    <a:gd name="T64" fmla="*/ 77 w 639"/>
                    <a:gd name="T65" fmla="*/ 943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39" h="988">
                      <a:moveTo>
                        <a:pt x="77" y="943"/>
                      </a:moveTo>
                      <a:lnTo>
                        <a:pt x="187" y="943"/>
                      </a:lnTo>
                      <a:lnTo>
                        <a:pt x="303" y="898"/>
                      </a:lnTo>
                      <a:lnTo>
                        <a:pt x="387" y="840"/>
                      </a:lnTo>
                      <a:lnTo>
                        <a:pt x="472" y="757"/>
                      </a:lnTo>
                      <a:lnTo>
                        <a:pt x="536" y="648"/>
                      </a:lnTo>
                      <a:lnTo>
                        <a:pt x="574" y="532"/>
                      </a:lnTo>
                      <a:lnTo>
                        <a:pt x="601" y="423"/>
                      </a:lnTo>
                      <a:lnTo>
                        <a:pt x="607" y="321"/>
                      </a:lnTo>
                      <a:lnTo>
                        <a:pt x="601" y="231"/>
                      </a:lnTo>
                      <a:lnTo>
                        <a:pt x="594" y="160"/>
                      </a:lnTo>
                      <a:lnTo>
                        <a:pt x="549" y="122"/>
                      </a:lnTo>
                      <a:lnTo>
                        <a:pt x="491" y="83"/>
                      </a:lnTo>
                      <a:lnTo>
                        <a:pt x="464" y="77"/>
                      </a:lnTo>
                      <a:lnTo>
                        <a:pt x="426" y="32"/>
                      </a:lnTo>
                      <a:lnTo>
                        <a:pt x="433" y="0"/>
                      </a:lnTo>
                      <a:lnTo>
                        <a:pt x="478" y="32"/>
                      </a:lnTo>
                      <a:lnTo>
                        <a:pt x="619" y="135"/>
                      </a:lnTo>
                      <a:lnTo>
                        <a:pt x="639" y="205"/>
                      </a:lnTo>
                      <a:lnTo>
                        <a:pt x="639" y="301"/>
                      </a:lnTo>
                      <a:lnTo>
                        <a:pt x="639" y="397"/>
                      </a:lnTo>
                      <a:lnTo>
                        <a:pt x="633" y="507"/>
                      </a:lnTo>
                      <a:lnTo>
                        <a:pt x="601" y="597"/>
                      </a:lnTo>
                      <a:lnTo>
                        <a:pt x="574" y="679"/>
                      </a:lnTo>
                      <a:lnTo>
                        <a:pt x="536" y="750"/>
                      </a:lnTo>
                      <a:lnTo>
                        <a:pt x="491" y="808"/>
                      </a:lnTo>
                      <a:lnTo>
                        <a:pt x="439" y="865"/>
                      </a:lnTo>
                      <a:lnTo>
                        <a:pt x="362" y="910"/>
                      </a:lnTo>
                      <a:lnTo>
                        <a:pt x="271" y="955"/>
                      </a:lnTo>
                      <a:lnTo>
                        <a:pt x="187" y="981"/>
                      </a:lnTo>
                      <a:lnTo>
                        <a:pt x="65" y="988"/>
                      </a:lnTo>
                      <a:lnTo>
                        <a:pt x="0" y="955"/>
                      </a:lnTo>
                      <a:lnTo>
                        <a:pt x="77" y="9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Freeform 591"/>
                <p:cNvSpPr>
                  <a:spLocks noChangeAspect="1"/>
                </p:cNvSpPr>
                <p:nvPr/>
              </p:nvSpPr>
              <p:spPr bwMode="auto">
                <a:xfrm>
                  <a:off x="4841" y="1644"/>
                  <a:ext cx="146" cy="233"/>
                </a:xfrm>
                <a:custGeom>
                  <a:avLst/>
                  <a:gdLst>
                    <a:gd name="T0" fmla="*/ 135 w 677"/>
                    <a:gd name="T1" fmla="*/ 1033 h 1085"/>
                    <a:gd name="T2" fmla="*/ 199 w 677"/>
                    <a:gd name="T3" fmla="*/ 950 h 1085"/>
                    <a:gd name="T4" fmla="*/ 199 w 677"/>
                    <a:gd name="T5" fmla="*/ 892 h 1085"/>
                    <a:gd name="T6" fmla="*/ 296 w 677"/>
                    <a:gd name="T7" fmla="*/ 866 h 1085"/>
                    <a:gd name="T8" fmla="*/ 399 w 677"/>
                    <a:gd name="T9" fmla="*/ 821 h 1085"/>
                    <a:gd name="T10" fmla="*/ 477 w 677"/>
                    <a:gd name="T11" fmla="*/ 757 h 1085"/>
                    <a:gd name="T12" fmla="*/ 548 w 677"/>
                    <a:gd name="T13" fmla="*/ 667 h 1085"/>
                    <a:gd name="T14" fmla="*/ 605 w 677"/>
                    <a:gd name="T15" fmla="*/ 584 h 1085"/>
                    <a:gd name="T16" fmla="*/ 644 w 677"/>
                    <a:gd name="T17" fmla="*/ 481 h 1085"/>
                    <a:gd name="T18" fmla="*/ 658 w 677"/>
                    <a:gd name="T19" fmla="*/ 385 h 1085"/>
                    <a:gd name="T20" fmla="*/ 677 w 677"/>
                    <a:gd name="T21" fmla="*/ 309 h 1085"/>
                    <a:gd name="T22" fmla="*/ 677 w 677"/>
                    <a:gd name="T23" fmla="*/ 180 h 1085"/>
                    <a:gd name="T24" fmla="*/ 650 w 677"/>
                    <a:gd name="T25" fmla="*/ 97 h 1085"/>
                    <a:gd name="T26" fmla="*/ 612 w 677"/>
                    <a:gd name="T27" fmla="*/ 33 h 1085"/>
                    <a:gd name="T28" fmla="*/ 554 w 677"/>
                    <a:gd name="T29" fmla="*/ 0 h 1085"/>
                    <a:gd name="T30" fmla="*/ 587 w 677"/>
                    <a:gd name="T31" fmla="*/ 58 h 1085"/>
                    <a:gd name="T32" fmla="*/ 625 w 677"/>
                    <a:gd name="T33" fmla="*/ 123 h 1085"/>
                    <a:gd name="T34" fmla="*/ 644 w 677"/>
                    <a:gd name="T35" fmla="*/ 193 h 1085"/>
                    <a:gd name="T36" fmla="*/ 638 w 677"/>
                    <a:gd name="T37" fmla="*/ 270 h 1085"/>
                    <a:gd name="T38" fmla="*/ 632 w 677"/>
                    <a:gd name="T39" fmla="*/ 360 h 1085"/>
                    <a:gd name="T40" fmla="*/ 612 w 677"/>
                    <a:gd name="T41" fmla="*/ 469 h 1085"/>
                    <a:gd name="T42" fmla="*/ 587 w 677"/>
                    <a:gd name="T43" fmla="*/ 553 h 1085"/>
                    <a:gd name="T44" fmla="*/ 528 w 677"/>
                    <a:gd name="T45" fmla="*/ 635 h 1085"/>
                    <a:gd name="T46" fmla="*/ 471 w 677"/>
                    <a:gd name="T47" fmla="*/ 712 h 1085"/>
                    <a:gd name="T48" fmla="*/ 406 w 677"/>
                    <a:gd name="T49" fmla="*/ 770 h 1085"/>
                    <a:gd name="T50" fmla="*/ 316 w 677"/>
                    <a:gd name="T51" fmla="*/ 821 h 1085"/>
                    <a:gd name="T52" fmla="*/ 238 w 677"/>
                    <a:gd name="T53" fmla="*/ 854 h 1085"/>
                    <a:gd name="T54" fmla="*/ 155 w 677"/>
                    <a:gd name="T55" fmla="*/ 860 h 1085"/>
                    <a:gd name="T56" fmla="*/ 96 w 677"/>
                    <a:gd name="T57" fmla="*/ 841 h 1085"/>
                    <a:gd name="T58" fmla="*/ 57 w 677"/>
                    <a:gd name="T59" fmla="*/ 886 h 1085"/>
                    <a:gd name="T60" fmla="*/ 0 w 677"/>
                    <a:gd name="T61" fmla="*/ 970 h 1085"/>
                    <a:gd name="T62" fmla="*/ 45 w 677"/>
                    <a:gd name="T63" fmla="*/ 1015 h 1085"/>
                    <a:gd name="T64" fmla="*/ 122 w 677"/>
                    <a:gd name="T65" fmla="*/ 917 h 1085"/>
                    <a:gd name="T66" fmla="*/ 167 w 677"/>
                    <a:gd name="T67" fmla="*/ 925 h 1085"/>
                    <a:gd name="T68" fmla="*/ 71 w 677"/>
                    <a:gd name="T69" fmla="*/ 1040 h 1085"/>
                    <a:gd name="T70" fmla="*/ 96 w 677"/>
                    <a:gd name="T71" fmla="*/ 1085 h 1085"/>
                    <a:gd name="T72" fmla="*/ 135 w 677"/>
                    <a:gd name="T73" fmla="*/ 1033 h 10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77" h="1085">
                      <a:moveTo>
                        <a:pt x="135" y="1033"/>
                      </a:moveTo>
                      <a:lnTo>
                        <a:pt x="199" y="950"/>
                      </a:lnTo>
                      <a:lnTo>
                        <a:pt x="199" y="892"/>
                      </a:lnTo>
                      <a:lnTo>
                        <a:pt x="296" y="866"/>
                      </a:lnTo>
                      <a:lnTo>
                        <a:pt x="399" y="821"/>
                      </a:lnTo>
                      <a:lnTo>
                        <a:pt x="477" y="757"/>
                      </a:lnTo>
                      <a:lnTo>
                        <a:pt x="548" y="667"/>
                      </a:lnTo>
                      <a:lnTo>
                        <a:pt x="605" y="584"/>
                      </a:lnTo>
                      <a:lnTo>
                        <a:pt x="644" y="481"/>
                      </a:lnTo>
                      <a:lnTo>
                        <a:pt x="658" y="385"/>
                      </a:lnTo>
                      <a:lnTo>
                        <a:pt x="677" y="309"/>
                      </a:lnTo>
                      <a:lnTo>
                        <a:pt x="677" y="180"/>
                      </a:lnTo>
                      <a:lnTo>
                        <a:pt x="650" y="97"/>
                      </a:lnTo>
                      <a:lnTo>
                        <a:pt x="612" y="33"/>
                      </a:lnTo>
                      <a:lnTo>
                        <a:pt x="554" y="0"/>
                      </a:lnTo>
                      <a:lnTo>
                        <a:pt x="587" y="58"/>
                      </a:lnTo>
                      <a:lnTo>
                        <a:pt x="625" y="123"/>
                      </a:lnTo>
                      <a:lnTo>
                        <a:pt x="644" y="193"/>
                      </a:lnTo>
                      <a:lnTo>
                        <a:pt x="638" y="270"/>
                      </a:lnTo>
                      <a:lnTo>
                        <a:pt x="632" y="360"/>
                      </a:lnTo>
                      <a:lnTo>
                        <a:pt x="612" y="469"/>
                      </a:lnTo>
                      <a:lnTo>
                        <a:pt x="587" y="553"/>
                      </a:lnTo>
                      <a:lnTo>
                        <a:pt x="528" y="635"/>
                      </a:lnTo>
                      <a:lnTo>
                        <a:pt x="471" y="712"/>
                      </a:lnTo>
                      <a:lnTo>
                        <a:pt x="406" y="770"/>
                      </a:lnTo>
                      <a:lnTo>
                        <a:pt x="316" y="821"/>
                      </a:lnTo>
                      <a:lnTo>
                        <a:pt x="238" y="854"/>
                      </a:lnTo>
                      <a:lnTo>
                        <a:pt x="155" y="860"/>
                      </a:lnTo>
                      <a:lnTo>
                        <a:pt x="96" y="841"/>
                      </a:lnTo>
                      <a:lnTo>
                        <a:pt x="57" y="886"/>
                      </a:lnTo>
                      <a:lnTo>
                        <a:pt x="0" y="970"/>
                      </a:lnTo>
                      <a:lnTo>
                        <a:pt x="45" y="1015"/>
                      </a:lnTo>
                      <a:lnTo>
                        <a:pt x="122" y="917"/>
                      </a:lnTo>
                      <a:lnTo>
                        <a:pt x="167" y="925"/>
                      </a:lnTo>
                      <a:lnTo>
                        <a:pt x="71" y="1040"/>
                      </a:lnTo>
                      <a:lnTo>
                        <a:pt x="96" y="1085"/>
                      </a:lnTo>
                      <a:lnTo>
                        <a:pt x="135" y="10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Freeform 592"/>
                <p:cNvSpPr>
                  <a:spLocks noChangeAspect="1"/>
                </p:cNvSpPr>
                <p:nvPr/>
              </p:nvSpPr>
              <p:spPr bwMode="auto">
                <a:xfrm>
                  <a:off x="4840" y="1642"/>
                  <a:ext cx="140" cy="194"/>
                </a:xfrm>
                <a:custGeom>
                  <a:avLst/>
                  <a:gdLst>
                    <a:gd name="T0" fmla="*/ 90 w 652"/>
                    <a:gd name="T1" fmla="*/ 888 h 907"/>
                    <a:gd name="T2" fmla="*/ 45 w 652"/>
                    <a:gd name="T3" fmla="*/ 823 h 907"/>
                    <a:gd name="T4" fmla="*/ 13 w 652"/>
                    <a:gd name="T5" fmla="*/ 759 h 907"/>
                    <a:gd name="T6" fmla="*/ 0 w 652"/>
                    <a:gd name="T7" fmla="*/ 675 h 907"/>
                    <a:gd name="T8" fmla="*/ 6 w 652"/>
                    <a:gd name="T9" fmla="*/ 572 h 907"/>
                    <a:gd name="T10" fmla="*/ 26 w 652"/>
                    <a:gd name="T11" fmla="*/ 457 h 907"/>
                    <a:gd name="T12" fmla="*/ 65 w 652"/>
                    <a:gd name="T13" fmla="*/ 334 h 907"/>
                    <a:gd name="T14" fmla="*/ 123 w 652"/>
                    <a:gd name="T15" fmla="*/ 225 h 907"/>
                    <a:gd name="T16" fmla="*/ 214 w 652"/>
                    <a:gd name="T17" fmla="*/ 116 h 907"/>
                    <a:gd name="T18" fmla="*/ 336 w 652"/>
                    <a:gd name="T19" fmla="*/ 38 h 907"/>
                    <a:gd name="T20" fmla="*/ 446 w 652"/>
                    <a:gd name="T21" fmla="*/ 0 h 907"/>
                    <a:gd name="T22" fmla="*/ 523 w 652"/>
                    <a:gd name="T23" fmla="*/ 6 h 907"/>
                    <a:gd name="T24" fmla="*/ 587 w 652"/>
                    <a:gd name="T25" fmla="*/ 32 h 907"/>
                    <a:gd name="T26" fmla="*/ 652 w 652"/>
                    <a:gd name="T27" fmla="*/ 77 h 907"/>
                    <a:gd name="T28" fmla="*/ 640 w 652"/>
                    <a:gd name="T29" fmla="*/ 116 h 907"/>
                    <a:gd name="T30" fmla="*/ 562 w 652"/>
                    <a:gd name="T31" fmla="*/ 57 h 907"/>
                    <a:gd name="T32" fmla="*/ 516 w 652"/>
                    <a:gd name="T33" fmla="*/ 38 h 907"/>
                    <a:gd name="T34" fmla="*/ 452 w 652"/>
                    <a:gd name="T35" fmla="*/ 38 h 907"/>
                    <a:gd name="T36" fmla="*/ 394 w 652"/>
                    <a:gd name="T37" fmla="*/ 57 h 907"/>
                    <a:gd name="T38" fmla="*/ 322 w 652"/>
                    <a:gd name="T39" fmla="*/ 83 h 907"/>
                    <a:gd name="T40" fmla="*/ 271 w 652"/>
                    <a:gd name="T41" fmla="*/ 122 h 907"/>
                    <a:gd name="T42" fmla="*/ 214 w 652"/>
                    <a:gd name="T43" fmla="*/ 161 h 907"/>
                    <a:gd name="T44" fmla="*/ 175 w 652"/>
                    <a:gd name="T45" fmla="*/ 218 h 907"/>
                    <a:gd name="T46" fmla="*/ 136 w 652"/>
                    <a:gd name="T47" fmla="*/ 283 h 907"/>
                    <a:gd name="T48" fmla="*/ 98 w 652"/>
                    <a:gd name="T49" fmla="*/ 359 h 907"/>
                    <a:gd name="T50" fmla="*/ 65 w 652"/>
                    <a:gd name="T51" fmla="*/ 443 h 907"/>
                    <a:gd name="T52" fmla="*/ 45 w 652"/>
                    <a:gd name="T53" fmla="*/ 547 h 907"/>
                    <a:gd name="T54" fmla="*/ 45 w 652"/>
                    <a:gd name="T55" fmla="*/ 662 h 907"/>
                    <a:gd name="T56" fmla="*/ 51 w 652"/>
                    <a:gd name="T57" fmla="*/ 759 h 907"/>
                    <a:gd name="T58" fmla="*/ 98 w 652"/>
                    <a:gd name="T59" fmla="*/ 843 h 907"/>
                    <a:gd name="T60" fmla="*/ 187 w 652"/>
                    <a:gd name="T61" fmla="*/ 907 h 907"/>
                    <a:gd name="T62" fmla="*/ 90 w 652"/>
                    <a:gd name="T63" fmla="*/ 888 h 9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52" h="907">
                      <a:moveTo>
                        <a:pt x="90" y="888"/>
                      </a:moveTo>
                      <a:lnTo>
                        <a:pt x="45" y="823"/>
                      </a:lnTo>
                      <a:lnTo>
                        <a:pt x="13" y="759"/>
                      </a:lnTo>
                      <a:lnTo>
                        <a:pt x="0" y="675"/>
                      </a:lnTo>
                      <a:lnTo>
                        <a:pt x="6" y="572"/>
                      </a:lnTo>
                      <a:lnTo>
                        <a:pt x="26" y="457"/>
                      </a:lnTo>
                      <a:lnTo>
                        <a:pt x="65" y="334"/>
                      </a:lnTo>
                      <a:lnTo>
                        <a:pt x="123" y="225"/>
                      </a:lnTo>
                      <a:lnTo>
                        <a:pt x="214" y="116"/>
                      </a:lnTo>
                      <a:lnTo>
                        <a:pt x="336" y="38"/>
                      </a:lnTo>
                      <a:lnTo>
                        <a:pt x="446" y="0"/>
                      </a:lnTo>
                      <a:lnTo>
                        <a:pt x="523" y="6"/>
                      </a:lnTo>
                      <a:lnTo>
                        <a:pt x="587" y="32"/>
                      </a:lnTo>
                      <a:lnTo>
                        <a:pt x="652" y="77"/>
                      </a:lnTo>
                      <a:lnTo>
                        <a:pt x="640" y="116"/>
                      </a:lnTo>
                      <a:lnTo>
                        <a:pt x="562" y="57"/>
                      </a:lnTo>
                      <a:lnTo>
                        <a:pt x="516" y="38"/>
                      </a:lnTo>
                      <a:lnTo>
                        <a:pt x="452" y="38"/>
                      </a:lnTo>
                      <a:lnTo>
                        <a:pt x="394" y="57"/>
                      </a:lnTo>
                      <a:lnTo>
                        <a:pt x="322" y="83"/>
                      </a:lnTo>
                      <a:lnTo>
                        <a:pt x="271" y="122"/>
                      </a:lnTo>
                      <a:lnTo>
                        <a:pt x="214" y="161"/>
                      </a:lnTo>
                      <a:lnTo>
                        <a:pt x="175" y="218"/>
                      </a:lnTo>
                      <a:lnTo>
                        <a:pt x="136" y="283"/>
                      </a:lnTo>
                      <a:lnTo>
                        <a:pt x="98" y="359"/>
                      </a:lnTo>
                      <a:lnTo>
                        <a:pt x="65" y="443"/>
                      </a:lnTo>
                      <a:lnTo>
                        <a:pt x="45" y="547"/>
                      </a:lnTo>
                      <a:lnTo>
                        <a:pt x="45" y="662"/>
                      </a:lnTo>
                      <a:lnTo>
                        <a:pt x="51" y="759"/>
                      </a:lnTo>
                      <a:lnTo>
                        <a:pt x="98" y="843"/>
                      </a:lnTo>
                      <a:lnTo>
                        <a:pt x="187" y="907"/>
                      </a:lnTo>
                      <a:lnTo>
                        <a:pt x="90" y="88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593"/>
                <p:cNvSpPr>
                  <a:spLocks noChangeAspect="1"/>
                </p:cNvSpPr>
                <p:nvPr/>
              </p:nvSpPr>
              <p:spPr bwMode="auto">
                <a:xfrm>
                  <a:off x="4930" y="1692"/>
                  <a:ext cx="16" cy="51"/>
                </a:xfrm>
                <a:custGeom>
                  <a:avLst/>
                  <a:gdLst>
                    <a:gd name="T0" fmla="*/ 0 w 74"/>
                    <a:gd name="T1" fmla="*/ 0 h 238"/>
                    <a:gd name="T2" fmla="*/ 38 w 74"/>
                    <a:gd name="T3" fmla="*/ 46 h 238"/>
                    <a:gd name="T4" fmla="*/ 59 w 74"/>
                    <a:gd name="T5" fmla="*/ 100 h 238"/>
                    <a:gd name="T6" fmla="*/ 74 w 74"/>
                    <a:gd name="T7" fmla="*/ 178 h 238"/>
                    <a:gd name="T8" fmla="*/ 66 w 74"/>
                    <a:gd name="T9" fmla="*/ 238 h 238"/>
                    <a:gd name="T10" fmla="*/ 44 w 74"/>
                    <a:gd name="T11" fmla="*/ 212 h 238"/>
                    <a:gd name="T12" fmla="*/ 38 w 74"/>
                    <a:gd name="T13" fmla="*/ 146 h 238"/>
                    <a:gd name="T14" fmla="*/ 15 w 74"/>
                    <a:gd name="T15" fmla="*/ 72 h 238"/>
                    <a:gd name="T16" fmla="*/ 0 w 74"/>
                    <a:gd name="T17" fmla="*/ 0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4" h="238">
                      <a:moveTo>
                        <a:pt x="0" y="0"/>
                      </a:moveTo>
                      <a:lnTo>
                        <a:pt x="38" y="46"/>
                      </a:lnTo>
                      <a:lnTo>
                        <a:pt x="59" y="100"/>
                      </a:lnTo>
                      <a:lnTo>
                        <a:pt x="74" y="178"/>
                      </a:lnTo>
                      <a:lnTo>
                        <a:pt x="66" y="238"/>
                      </a:lnTo>
                      <a:lnTo>
                        <a:pt x="44" y="212"/>
                      </a:lnTo>
                      <a:lnTo>
                        <a:pt x="38" y="146"/>
                      </a:lnTo>
                      <a:lnTo>
                        <a:pt x="15" y="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" name="Freeform 594"/>
              <p:cNvSpPr>
                <a:spLocks noChangeAspect="1"/>
              </p:cNvSpPr>
              <p:nvPr/>
            </p:nvSpPr>
            <p:spPr bwMode="auto">
              <a:xfrm>
                <a:off x="4718" y="1410"/>
                <a:ext cx="150" cy="160"/>
              </a:xfrm>
              <a:custGeom>
                <a:avLst/>
                <a:gdLst>
                  <a:gd name="T0" fmla="*/ 620 w 697"/>
                  <a:gd name="T1" fmla="*/ 0 h 747"/>
                  <a:gd name="T2" fmla="*/ 516 w 697"/>
                  <a:gd name="T3" fmla="*/ 19 h 747"/>
                  <a:gd name="T4" fmla="*/ 426 w 697"/>
                  <a:gd name="T5" fmla="*/ 45 h 747"/>
                  <a:gd name="T6" fmla="*/ 323 w 697"/>
                  <a:gd name="T7" fmla="*/ 117 h 747"/>
                  <a:gd name="T8" fmla="*/ 226 w 697"/>
                  <a:gd name="T9" fmla="*/ 207 h 747"/>
                  <a:gd name="T10" fmla="*/ 136 w 697"/>
                  <a:gd name="T11" fmla="*/ 317 h 747"/>
                  <a:gd name="T12" fmla="*/ 39 w 697"/>
                  <a:gd name="T13" fmla="*/ 464 h 747"/>
                  <a:gd name="T14" fmla="*/ 0 w 697"/>
                  <a:gd name="T15" fmla="*/ 568 h 747"/>
                  <a:gd name="T16" fmla="*/ 0 w 697"/>
                  <a:gd name="T17" fmla="*/ 606 h 747"/>
                  <a:gd name="T18" fmla="*/ 39 w 697"/>
                  <a:gd name="T19" fmla="*/ 651 h 747"/>
                  <a:gd name="T20" fmla="*/ 90 w 697"/>
                  <a:gd name="T21" fmla="*/ 709 h 747"/>
                  <a:gd name="T22" fmla="*/ 175 w 697"/>
                  <a:gd name="T23" fmla="*/ 747 h 747"/>
                  <a:gd name="T24" fmla="*/ 233 w 697"/>
                  <a:gd name="T25" fmla="*/ 721 h 747"/>
                  <a:gd name="T26" fmla="*/ 330 w 697"/>
                  <a:gd name="T27" fmla="*/ 599 h 747"/>
                  <a:gd name="T28" fmla="*/ 426 w 697"/>
                  <a:gd name="T29" fmla="*/ 476 h 747"/>
                  <a:gd name="T30" fmla="*/ 516 w 697"/>
                  <a:gd name="T31" fmla="*/ 329 h 747"/>
                  <a:gd name="T32" fmla="*/ 607 w 697"/>
                  <a:gd name="T33" fmla="*/ 207 h 747"/>
                  <a:gd name="T34" fmla="*/ 697 w 697"/>
                  <a:gd name="T35" fmla="*/ 97 h 747"/>
                  <a:gd name="T36" fmla="*/ 679 w 697"/>
                  <a:gd name="T37" fmla="*/ 33 h 747"/>
                  <a:gd name="T38" fmla="*/ 620 w 697"/>
                  <a:gd name="T39" fmla="*/ 39 h 747"/>
                  <a:gd name="T40" fmla="*/ 607 w 697"/>
                  <a:gd name="T41" fmla="*/ 90 h 747"/>
                  <a:gd name="T42" fmla="*/ 581 w 697"/>
                  <a:gd name="T43" fmla="*/ 168 h 747"/>
                  <a:gd name="T44" fmla="*/ 504 w 697"/>
                  <a:gd name="T45" fmla="*/ 272 h 747"/>
                  <a:gd name="T46" fmla="*/ 446 w 697"/>
                  <a:gd name="T47" fmla="*/ 368 h 747"/>
                  <a:gd name="T48" fmla="*/ 375 w 697"/>
                  <a:gd name="T49" fmla="*/ 464 h 747"/>
                  <a:gd name="T50" fmla="*/ 330 w 697"/>
                  <a:gd name="T51" fmla="*/ 548 h 747"/>
                  <a:gd name="T52" fmla="*/ 245 w 697"/>
                  <a:gd name="T53" fmla="*/ 638 h 747"/>
                  <a:gd name="T54" fmla="*/ 194 w 697"/>
                  <a:gd name="T55" fmla="*/ 696 h 747"/>
                  <a:gd name="T56" fmla="*/ 155 w 697"/>
                  <a:gd name="T57" fmla="*/ 709 h 747"/>
                  <a:gd name="T58" fmla="*/ 84 w 697"/>
                  <a:gd name="T59" fmla="*/ 676 h 747"/>
                  <a:gd name="T60" fmla="*/ 52 w 697"/>
                  <a:gd name="T61" fmla="*/ 619 h 747"/>
                  <a:gd name="T62" fmla="*/ 45 w 697"/>
                  <a:gd name="T63" fmla="*/ 568 h 747"/>
                  <a:gd name="T64" fmla="*/ 78 w 697"/>
                  <a:gd name="T65" fmla="*/ 484 h 747"/>
                  <a:gd name="T66" fmla="*/ 129 w 697"/>
                  <a:gd name="T67" fmla="*/ 386 h 747"/>
                  <a:gd name="T68" fmla="*/ 200 w 697"/>
                  <a:gd name="T69" fmla="*/ 278 h 747"/>
                  <a:gd name="T70" fmla="*/ 298 w 697"/>
                  <a:gd name="T71" fmla="*/ 188 h 747"/>
                  <a:gd name="T72" fmla="*/ 381 w 697"/>
                  <a:gd name="T73" fmla="*/ 117 h 747"/>
                  <a:gd name="T74" fmla="*/ 477 w 697"/>
                  <a:gd name="T75" fmla="*/ 65 h 747"/>
                  <a:gd name="T76" fmla="*/ 555 w 697"/>
                  <a:gd name="T77" fmla="*/ 52 h 747"/>
                  <a:gd name="T78" fmla="*/ 614 w 697"/>
                  <a:gd name="T79" fmla="*/ 39 h 747"/>
                  <a:gd name="T80" fmla="*/ 620 w 697"/>
                  <a:gd name="T81" fmla="*/ 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97" h="747">
                    <a:moveTo>
                      <a:pt x="620" y="0"/>
                    </a:moveTo>
                    <a:lnTo>
                      <a:pt x="516" y="19"/>
                    </a:lnTo>
                    <a:lnTo>
                      <a:pt x="426" y="45"/>
                    </a:lnTo>
                    <a:lnTo>
                      <a:pt x="323" y="117"/>
                    </a:lnTo>
                    <a:lnTo>
                      <a:pt x="226" y="207"/>
                    </a:lnTo>
                    <a:lnTo>
                      <a:pt x="136" y="317"/>
                    </a:lnTo>
                    <a:lnTo>
                      <a:pt x="39" y="464"/>
                    </a:lnTo>
                    <a:lnTo>
                      <a:pt x="0" y="568"/>
                    </a:lnTo>
                    <a:lnTo>
                      <a:pt x="0" y="606"/>
                    </a:lnTo>
                    <a:lnTo>
                      <a:pt x="39" y="651"/>
                    </a:lnTo>
                    <a:lnTo>
                      <a:pt x="90" y="709"/>
                    </a:lnTo>
                    <a:lnTo>
                      <a:pt x="175" y="747"/>
                    </a:lnTo>
                    <a:lnTo>
                      <a:pt x="233" y="721"/>
                    </a:lnTo>
                    <a:lnTo>
                      <a:pt x="330" y="599"/>
                    </a:lnTo>
                    <a:lnTo>
                      <a:pt x="426" y="476"/>
                    </a:lnTo>
                    <a:lnTo>
                      <a:pt x="516" y="329"/>
                    </a:lnTo>
                    <a:lnTo>
                      <a:pt x="607" y="207"/>
                    </a:lnTo>
                    <a:lnTo>
                      <a:pt x="697" y="97"/>
                    </a:lnTo>
                    <a:lnTo>
                      <a:pt x="679" y="33"/>
                    </a:lnTo>
                    <a:lnTo>
                      <a:pt x="620" y="39"/>
                    </a:lnTo>
                    <a:lnTo>
                      <a:pt x="607" y="90"/>
                    </a:lnTo>
                    <a:lnTo>
                      <a:pt x="581" y="168"/>
                    </a:lnTo>
                    <a:lnTo>
                      <a:pt x="504" y="272"/>
                    </a:lnTo>
                    <a:lnTo>
                      <a:pt x="446" y="368"/>
                    </a:lnTo>
                    <a:lnTo>
                      <a:pt x="375" y="464"/>
                    </a:lnTo>
                    <a:lnTo>
                      <a:pt x="330" y="548"/>
                    </a:lnTo>
                    <a:lnTo>
                      <a:pt x="245" y="638"/>
                    </a:lnTo>
                    <a:lnTo>
                      <a:pt x="194" y="696"/>
                    </a:lnTo>
                    <a:lnTo>
                      <a:pt x="155" y="709"/>
                    </a:lnTo>
                    <a:lnTo>
                      <a:pt x="84" y="676"/>
                    </a:lnTo>
                    <a:lnTo>
                      <a:pt x="52" y="619"/>
                    </a:lnTo>
                    <a:lnTo>
                      <a:pt x="45" y="568"/>
                    </a:lnTo>
                    <a:lnTo>
                      <a:pt x="78" y="484"/>
                    </a:lnTo>
                    <a:lnTo>
                      <a:pt x="129" y="386"/>
                    </a:lnTo>
                    <a:lnTo>
                      <a:pt x="200" y="278"/>
                    </a:lnTo>
                    <a:lnTo>
                      <a:pt x="298" y="188"/>
                    </a:lnTo>
                    <a:lnTo>
                      <a:pt x="381" y="117"/>
                    </a:lnTo>
                    <a:lnTo>
                      <a:pt x="477" y="65"/>
                    </a:lnTo>
                    <a:lnTo>
                      <a:pt x="555" y="52"/>
                    </a:lnTo>
                    <a:lnTo>
                      <a:pt x="614" y="39"/>
                    </a:lnTo>
                    <a:lnTo>
                      <a:pt x="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" name="Freeform 595"/>
            <p:cNvSpPr>
              <a:spLocks noChangeAspect="1"/>
            </p:cNvSpPr>
            <p:nvPr/>
          </p:nvSpPr>
          <p:spPr bwMode="auto">
            <a:xfrm>
              <a:off x="4740" y="1632"/>
              <a:ext cx="99" cy="84"/>
            </a:xfrm>
            <a:custGeom>
              <a:avLst/>
              <a:gdLst>
                <a:gd name="T0" fmla="*/ 318 w 461"/>
                <a:gd name="T1" fmla="*/ 229 h 391"/>
                <a:gd name="T2" fmla="*/ 357 w 461"/>
                <a:gd name="T3" fmla="*/ 162 h 391"/>
                <a:gd name="T4" fmla="*/ 376 w 461"/>
                <a:gd name="T5" fmla="*/ 97 h 391"/>
                <a:gd name="T6" fmla="*/ 363 w 461"/>
                <a:gd name="T7" fmla="*/ 52 h 391"/>
                <a:gd name="T8" fmla="*/ 343 w 461"/>
                <a:gd name="T9" fmla="*/ 20 h 391"/>
                <a:gd name="T10" fmla="*/ 292 w 461"/>
                <a:gd name="T11" fmla="*/ 0 h 391"/>
                <a:gd name="T12" fmla="*/ 233 w 461"/>
                <a:gd name="T13" fmla="*/ 0 h 391"/>
                <a:gd name="T14" fmla="*/ 150 w 461"/>
                <a:gd name="T15" fmla="*/ 26 h 391"/>
                <a:gd name="T16" fmla="*/ 65 w 461"/>
                <a:gd name="T17" fmla="*/ 104 h 391"/>
                <a:gd name="T18" fmla="*/ 12 w 461"/>
                <a:gd name="T19" fmla="*/ 189 h 391"/>
                <a:gd name="T20" fmla="*/ 0 w 461"/>
                <a:gd name="T21" fmla="*/ 280 h 391"/>
                <a:gd name="T22" fmla="*/ 20 w 461"/>
                <a:gd name="T23" fmla="*/ 332 h 391"/>
                <a:gd name="T24" fmla="*/ 65 w 461"/>
                <a:gd name="T25" fmla="*/ 371 h 391"/>
                <a:gd name="T26" fmla="*/ 123 w 461"/>
                <a:gd name="T27" fmla="*/ 391 h 391"/>
                <a:gd name="T28" fmla="*/ 188 w 461"/>
                <a:gd name="T29" fmla="*/ 378 h 391"/>
                <a:gd name="T30" fmla="*/ 260 w 461"/>
                <a:gd name="T31" fmla="*/ 332 h 391"/>
                <a:gd name="T32" fmla="*/ 298 w 461"/>
                <a:gd name="T33" fmla="*/ 287 h 391"/>
                <a:gd name="T34" fmla="*/ 376 w 461"/>
                <a:gd name="T35" fmla="*/ 326 h 391"/>
                <a:gd name="T36" fmla="*/ 428 w 461"/>
                <a:gd name="T37" fmla="*/ 358 h 391"/>
                <a:gd name="T38" fmla="*/ 448 w 461"/>
                <a:gd name="T39" fmla="*/ 358 h 391"/>
                <a:gd name="T40" fmla="*/ 461 w 461"/>
                <a:gd name="T41" fmla="*/ 320 h 391"/>
                <a:gd name="T42" fmla="*/ 441 w 461"/>
                <a:gd name="T43" fmla="*/ 294 h 391"/>
                <a:gd name="T44" fmla="*/ 389 w 461"/>
                <a:gd name="T45" fmla="*/ 300 h 391"/>
                <a:gd name="T46" fmla="*/ 351 w 461"/>
                <a:gd name="T47" fmla="*/ 280 h 391"/>
                <a:gd name="T48" fmla="*/ 318 w 461"/>
                <a:gd name="T49" fmla="*/ 22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1" h="391">
                  <a:moveTo>
                    <a:pt x="318" y="229"/>
                  </a:moveTo>
                  <a:lnTo>
                    <a:pt x="357" y="162"/>
                  </a:lnTo>
                  <a:lnTo>
                    <a:pt x="376" y="97"/>
                  </a:lnTo>
                  <a:lnTo>
                    <a:pt x="363" y="52"/>
                  </a:lnTo>
                  <a:lnTo>
                    <a:pt x="343" y="20"/>
                  </a:lnTo>
                  <a:lnTo>
                    <a:pt x="292" y="0"/>
                  </a:lnTo>
                  <a:lnTo>
                    <a:pt x="233" y="0"/>
                  </a:lnTo>
                  <a:lnTo>
                    <a:pt x="150" y="26"/>
                  </a:lnTo>
                  <a:lnTo>
                    <a:pt x="65" y="104"/>
                  </a:lnTo>
                  <a:lnTo>
                    <a:pt x="12" y="189"/>
                  </a:lnTo>
                  <a:lnTo>
                    <a:pt x="0" y="280"/>
                  </a:lnTo>
                  <a:lnTo>
                    <a:pt x="20" y="332"/>
                  </a:lnTo>
                  <a:lnTo>
                    <a:pt x="65" y="371"/>
                  </a:lnTo>
                  <a:lnTo>
                    <a:pt x="123" y="391"/>
                  </a:lnTo>
                  <a:lnTo>
                    <a:pt x="188" y="378"/>
                  </a:lnTo>
                  <a:lnTo>
                    <a:pt x="260" y="332"/>
                  </a:lnTo>
                  <a:lnTo>
                    <a:pt x="298" y="287"/>
                  </a:lnTo>
                  <a:lnTo>
                    <a:pt x="376" y="326"/>
                  </a:lnTo>
                  <a:lnTo>
                    <a:pt x="428" y="358"/>
                  </a:lnTo>
                  <a:lnTo>
                    <a:pt x="448" y="358"/>
                  </a:lnTo>
                  <a:lnTo>
                    <a:pt x="461" y="320"/>
                  </a:lnTo>
                  <a:lnTo>
                    <a:pt x="441" y="294"/>
                  </a:lnTo>
                  <a:lnTo>
                    <a:pt x="389" y="300"/>
                  </a:lnTo>
                  <a:lnTo>
                    <a:pt x="351" y="280"/>
                  </a:lnTo>
                  <a:lnTo>
                    <a:pt x="318" y="229"/>
                  </a:lnTo>
                  <a:close/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596"/>
            <p:cNvSpPr>
              <a:spLocks noChangeAspect="1"/>
            </p:cNvSpPr>
            <p:nvPr/>
          </p:nvSpPr>
          <p:spPr bwMode="auto">
            <a:xfrm>
              <a:off x="4660" y="1718"/>
              <a:ext cx="96" cy="139"/>
            </a:xfrm>
            <a:custGeom>
              <a:avLst/>
              <a:gdLst>
                <a:gd name="T0" fmla="*/ 162 w 449"/>
                <a:gd name="T1" fmla="*/ 97 h 646"/>
                <a:gd name="T2" fmla="*/ 261 w 449"/>
                <a:gd name="T3" fmla="*/ 26 h 646"/>
                <a:gd name="T4" fmla="*/ 332 w 449"/>
                <a:gd name="T5" fmla="*/ 0 h 646"/>
                <a:gd name="T6" fmla="*/ 378 w 449"/>
                <a:gd name="T7" fmla="*/ 0 h 646"/>
                <a:gd name="T8" fmla="*/ 417 w 449"/>
                <a:gd name="T9" fmla="*/ 20 h 646"/>
                <a:gd name="T10" fmla="*/ 449 w 449"/>
                <a:gd name="T11" fmla="*/ 71 h 646"/>
                <a:gd name="T12" fmla="*/ 449 w 449"/>
                <a:gd name="T13" fmla="*/ 116 h 646"/>
                <a:gd name="T14" fmla="*/ 411 w 449"/>
                <a:gd name="T15" fmla="*/ 200 h 646"/>
                <a:gd name="T16" fmla="*/ 338 w 449"/>
                <a:gd name="T17" fmla="*/ 252 h 646"/>
                <a:gd name="T18" fmla="*/ 293 w 449"/>
                <a:gd name="T19" fmla="*/ 310 h 646"/>
                <a:gd name="T20" fmla="*/ 261 w 449"/>
                <a:gd name="T21" fmla="*/ 381 h 646"/>
                <a:gd name="T22" fmla="*/ 247 w 449"/>
                <a:gd name="T23" fmla="*/ 471 h 646"/>
                <a:gd name="T24" fmla="*/ 267 w 449"/>
                <a:gd name="T25" fmla="*/ 542 h 646"/>
                <a:gd name="T26" fmla="*/ 261 w 449"/>
                <a:gd name="T27" fmla="*/ 595 h 646"/>
                <a:gd name="T28" fmla="*/ 228 w 449"/>
                <a:gd name="T29" fmla="*/ 626 h 646"/>
                <a:gd name="T30" fmla="*/ 170 w 449"/>
                <a:gd name="T31" fmla="*/ 646 h 646"/>
                <a:gd name="T32" fmla="*/ 91 w 449"/>
                <a:gd name="T33" fmla="*/ 613 h 646"/>
                <a:gd name="T34" fmla="*/ 32 w 449"/>
                <a:gd name="T35" fmla="*/ 556 h 646"/>
                <a:gd name="T36" fmla="*/ 0 w 449"/>
                <a:gd name="T37" fmla="*/ 446 h 646"/>
                <a:gd name="T38" fmla="*/ 0 w 449"/>
                <a:gd name="T39" fmla="*/ 355 h 646"/>
                <a:gd name="T40" fmla="*/ 26 w 449"/>
                <a:gd name="T41" fmla="*/ 259 h 646"/>
                <a:gd name="T42" fmla="*/ 71 w 449"/>
                <a:gd name="T43" fmla="*/ 187 h 646"/>
                <a:gd name="T44" fmla="*/ 111 w 449"/>
                <a:gd name="T45" fmla="*/ 136 h 646"/>
                <a:gd name="T46" fmla="*/ 162 w 449"/>
                <a:gd name="T47" fmla="*/ 9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9" h="646">
                  <a:moveTo>
                    <a:pt x="162" y="97"/>
                  </a:moveTo>
                  <a:lnTo>
                    <a:pt x="261" y="26"/>
                  </a:lnTo>
                  <a:lnTo>
                    <a:pt x="332" y="0"/>
                  </a:lnTo>
                  <a:lnTo>
                    <a:pt x="378" y="0"/>
                  </a:lnTo>
                  <a:lnTo>
                    <a:pt x="417" y="20"/>
                  </a:lnTo>
                  <a:lnTo>
                    <a:pt x="449" y="71"/>
                  </a:lnTo>
                  <a:lnTo>
                    <a:pt x="449" y="116"/>
                  </a:lnTo>
                  <a:lnTo>
                    <a:pt x="411" y="200"/>
                  </a:lnTo>
                  <a:lnTo>
                    <a:pt x="338" y="252"/>
                  </a:lnTo>
                  <a:lnTo>
                    <a:pt x="293" y="310"/>
                  </a:lnTo>
                  <a:lnTo>
                    <a:pt x="261" y="381"/>
                  </a:lnTo>
                  <a:lnTo>
                    <a:pt x="247" y="471"/>
                  </a:lnTo>
                  <a:lnTo>
                    <a:pt x="267" y="542"/>
                  </a:lnTo>
                  <a:lnTo>
                    <a:pt x="261" y="595"/>
                  </a:lnTo>
                  <a:lnTo>
                    <a:pt x="228" y="626"/>
                  </a:lnTo>
                  <a:lnTo>
                    <a:pt x="170" y="646"/>
                  </a:lnTo>
                  <a:lnTo>
                    <a:pt x="91" y="613"/>
                  </a:lnTo>
                  <a:lnTo>
                    <a:pt x="32" y="556"/>
                  </a:lnTo>
                  <a:lnTo>
                    <a:pt x="0" y="446"/>
                  </a:lnTo>
                  <a:lnTo>
                    <a:pt x="0" y="355"/>
                  </a:lnTo>
                  <a:lnTo>
                    <a:pt x="26" y="259"/>
                  </a:lnTo>
                  <a:lnTo>
                    <a:pt x="71" y="187"/>
                  </a:lnTo>
                  <a:lnTo>
                    <a:pt x="111" y="136"/>
                  </a:lnTo>
                  <a:lnTo>
                    <a:pt x="162" y="97"/>
                  </a:lnTo>
                  <a:close/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597"/>
            <p:cNvSpPr>
              <a:spLocks noChangeAspect="1"/>
            </p:cNvSpPr>
            <p:nvPr/>
          </p:nvSpPr>
          <p:spPr bwMode="auto">
            <a:xfrm>
              <a:off x="4608" y="1714"/>
              <a:ext cx="130" cy="130"/>
            </a:xfrm>
            <a:custGeom>
              <a:avLst/>
              <a:gdLst>
                <a:gd name="T0" fmla="*/ 497 w 607"/>
                <a:gd name="T1" fmla="*/ 0 h 607"/>
                <a:gd name="T2" fmla="*/ 607 w 607"/>
                <a:gd name="T3" fmla="*/ 20 h 607"/>
                <a:gd name="T4" fmla="*/ 594 w 607"/>
                <a:gd name="T5" fmla="*/ 65 h 607"/>
                <a:gd name="T6" fmla="*/ 529 w 607"/>
                <a:gd name="T7" fmla="*/ 77 h 607"/>
                <a:gd name="T8" fmla="*/ 458 w 607"/>
                <a:gd name="T9" fmla="*/ 65 h 607"/>
                <a:gd name="T10" fmla="*/ 354 w 607"/>
                <a:gd name="T11" fmla="*/ 71 h 607"/>
                <a:gd name="T12" fmla="*/ 232 w 607"/>
                <a:gd name="T13" fmla="*/ 104 h 607"/>
                <a:gd name="T14" fmla="*/ 122 w 607"/>
                <a:gd name="T15" fmla="*/ 136 h 607"/>
                <a:gd name="T16" fmla="*/ 83 w 607"/>
                <a:gd name="T17" fmla="*/ 175 h 607"/>
                <a:gd name="T18" fmla="*/ 90 w 607"/>
                <a:gd name="T19" fmla="*/ 200 h 607"/>
                <a:gd name="T20" fmla="*/ 142 w 607"/>
                <a:gd name="T21" fmla="*/ 291 h 607"/>
                <a:gd name="T22" fmla="*/ 187 w 607"/>
                <a:gd name="T23" fmla="*/ 375 h 607"/>
                <a:gd name="T24" fmla="*/ 238 w 607"/>
                <a:gd name="T25" fmla="*/ 432 h 607"/>
                <a:gd name="T26" fmla="*/ 265 w 607"/>
                <a:gd name="T27" fmla="*/ 452 h 607"/>
                <a:gd name="T28" fmla="*/ 258 w 607"/>
                <a:gd name="T29" fmla="*/ 497 h 607"/>
                <a:gd name="T30" fmla="*/ 200 w 607"/>
                <a:gd name="T31" fmla="*/ 530 h 607"/>
                <a:gd name="T32" fmla="*/ 155 w 607"/>
                <a:gd name="T33" fmla="*/ 568 h 607"/>
                <a:gd name="T34" fmla="*/ 136 w 607"/>
                <a:gd name="T35" fmla="*/ 607 h 607"/>
                <a:gd name="T36" fmla="*/ 97 w 607"/>
                <a:gd name="T37" fmla="*/ 607 h 607"/>
                <a:gd name="T38" fmla="*/ 90 w 607"/>
                <a:gd name="T39" fmla="*/ 562 h 607"/>
                <a:gd name="T40" fmla="*/ 136 w 607"/>
                <a:gd name="T41" fmla="*/ 510 h 607"/>
                <a:gd name="T42" fmla="*/ 193 w 607"/>
                <a:gd name="T43" fmla="*/ 465 h 607"/>
                <a:gd name="T44" fmla="*/ 187 w 607"/>
                <a:gd name="T45" fmla="*/ 446 h 607"/>
                <a:gd name="T46" fmla="*/ 136 w 607"/>
                <a:gd name="T47" fmla="*/ 375 h 607"/>
                <a:gd name="T48" fmla="*/ 77 w 607"/>
                <a:gd name="T49" fmla="*/ 291 h 607"/>
                <a:gd name="T50" fmla="*/ 26 w 607"/>
                <a:gd name="T51" fmla="*/ 200 h 607"/>
                <a:gd name="T52" fmla="*/ 0 w 607"/>
                <a:gd name="T53" fmla="*/ 149 h 607"/>
                <a:gd name="T54" fmla="*/ 38 w 607"/>
                <a:gd name="T55" fmla="*/ 110 h 607"/>
                <a:gd name="T56" fmla="*/ 122 w 607"/>
                <a:gd name="T57" fmla="*/ 71 h 607"/>
                <a:gd name="T58" fmla="*/ 271 w 607"/>
                <a:gd name="T59" fmla="*/ 20 h 607"/>
                <a:gd name="T60" fmla="*/ 407 w 607"/>
                <a:gd name="T61" fmla="*/ 6 h 607"/>
                <a:gd name="T62" fmla="*/ 497 w 607"/>
                <a:gd name="T63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7" h="607">
                  <a:moveTo>
                    <a:pt x="497" y="0"/>
                  </a:moveTo>
                  <a:lnTo>
                    <a:pt x="607" y="20"/>
                  </a:lnTo>
                  <a:lnTo>
                    <a:pt x="594" y="65"/>
                  </a:lnTo>
                  <a:lnTo>
                    <a:pt x="529" y="77"/>
                  </a:lnTo>
                  <a:lnTo>
                    <a:pt x="458" y="65"/>
                  </a:lnTo>
                  <a:lnTo>
                    <a:pt x="354" y="71"/>
                  </a:lnTo>
                  <a:lnTo>
                    <a:pt x="232" y="104"/>
                  </a:lnTo>
                  <a:lnTo>
                    <a:pt x="122" y="136"/>
                  </a:lnTo>
                  <a:lnTo>
                    <a:pt x="83" y="175"/>
                  </a:lnTo>
                  <a:lnTo>
                    <a:pt x="90" y="200"/>
                  </a:lnTo>
                  <a:lnTo>
                    <a:pt x="142" y="291"/>
                  </a:lnTo>
                  <a:lnTo>
                    <a:pt x="187" y="375"/>
                  </a:lnTo>
                  <a:lnTo>
                    <a:pt x="238" y="432"/>
                  </a:lnTo>
                  <a:lnTo>
                    <a:pt x="265" y="452"/>
                  </a:lnTo>
                  <a:lnTo>
                    <a:pt x="258" y="497"/>
                  </a:lnTo>
                  <a:lnTo>
                    <a:pt x="200" y="530"/>
                  </a:lnTo>
                  <a:lnTo>
                    <a:pt x="155" y="568"/>
                  </a:lnTo>
                  <a:lnTo>
                    <a:pt x="136" y="607"/>
                  </a:lnTo>
                  <a:lnTo>
                    <a:pt x="97" y="607"/>
                  </a:lnTo>
                  <a:lnTo>
                    <a:pt x="90" y="562"/>
                  </a:lnTo>
                  <a:lnTo>
                    <a:pt x="136" y="510"/>
                  </a:lnTo>
                  <a:lnTo>
                    <a:pt x="193" y="465"/>
                  </a:lnTo>
                  <a:lnTo>
                    <a:pt x="187" y="446"/>
                  </a:lnTo>
                  <a:lnTo>
                    <a:pt x="136" y="375"/>
                  </a:lnTo>
                  <a:lnTo>
                    <a:pt x="77" y="291"/>
                  </a:lnTo>
                  <a:lnTo>
                    <a:pt x="26" y="200"/>
                  </a:lnTo>
                  <a:lnTo>
                    <a:pt x="0" y="149"/>
                  </a:lnTo>
                  <a:lnTo>
                    <a:pt x="38" y="110"/>
                  </a:lnTo>
                  <a:lnTo>
                    <a:pt x="122" y="71"/>
                  </a:lnTo>
                  <a:lnTo>
                    <a:pt x="271" y="20"/>
                  </a:lnTo>
                  <a:lnTo>
                    <a:pt x="407" y="6"/>
                  </a:lnTo>
                  <a:lnTo>
                    <a:pt x="497" y="0"/>
                  </a:lnTo>
                  <a:close/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598"/>
            <p:cNvSpPr>
              <a:spLocks noChangeAspect="1"/>
            </p:cNvSpPr>
            <p:nvPr/>
          </p:nvSpPr>
          <p:spPr bwMode="auto">
            <a:xfrm>
              <a:off x="4739" y="1730"/>
              <a:ext cx="123" cy="130"/>
            </a:xfrm>
            <a:custGeom>
              <a:avLst/>
              <a:gdLst>
                <a:gd name="T0" fmla="*/ 64 w 575"/>
                <a:gd name="T1" fmla="*/ 0 h 608"/>
                <a:gd name="T2" fmla="*/ 0 w 575"/>
                <a:gd name="T3" fmla="*/ 20 h 608"/>
                <a:gd name="T4" fmla="*/ 0 w 575"/>
                <a:gd name="T5" fmla="*/ 65 h 608"/>
                <a:gd name="T6" fmla="*/ 32 w 575"/>
                <a:gd name="T7" fmla="*/ 98 h 608"/>
                <a:gd name="T8" fmla="*/ 109 w 575"/>
                <a:gd name="T9" fmla="*/ 143 h 608"/>
                <a:gd name="T10" fmla="*/ 252 w 575"/>
                <a:gd name="T11" fmla="*/ 234 h 608"/>
                <a:gd name="T12" fmla="*/ 336 w 575"/>
                <a:gd name="T13" fmla="*/ 291 h 608"/>
                <a:gd name="T14" fmla="*/ 388 w 575"/>
                <a:gd name="T15" fmla="*/ 375 h 608"/>
                <a:gd name="T16" fmla="*/ 453 w 575"/>
                <a:gd name="T17" fmla="*/ 486 h 608"/>
                <a:gd name="T18" fmla="*/ 459 w 575"/>
                <a:gd name="T19" fmla="*/ 576 h 608"/>
                <a:gd name="T20" fmla="*/ 498 w 575"/>
                <a:gd name="T21" fmla="*/ 608 h 608"/>
                <a:gd name="T22" fmla="*/ 575 w 575"/>
                <a:gd name="T23" fmla="*/ 537 h 608"/>
                <a:gd name="T24" fmla="*/ 517 w 575"/>
                <a:gd name="T25" fmla="*/ 505 h 608"/>
                <a:gd name="T26" fmla="*/ 459 w 575"/>
                <a:gd name="T27" fmla="*/ 407 h 608"/>
                <a:gd name="T28" fmla="*/ 407 w 575"/>
                <a:gd name="T29" fmla="*/ 317 h 608"/>
                <a:gd name="T30" fmla="*/ 388 w 575"/>
                <a:gd name="T31" fmla="*/ 265 h 608"/>
                <a:gd name="T32" fmla="*/ 343 w 575"/>
                <a:gd name="T33" fmla="*/ 208 h 608"/>
                <a:gd name="T34" fmla="*/ 258 w 575"/>
                <a:gd name="T35" fmla="*/ 143 h 608"/>
                <a:gd name="T36" fmla="*/ 161 w 575"/>
                <a:gd name="T37" fmla="*/ 78 h 608"/>
                <a:gd name="T38" fmla="*/ 64 w 575"/>
                <a:gd name="T39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5" h="608">
                  <a:moveTo>
                    <a:pt x="64" y="0"/>
                  </a:moveTo>
                  <a:lnTo>
                    <a:pt x="0" y="20"/>
                  </a:lnTo>
                  <a:lnTo>
                    <a:pt x="0" y="65"/>
                  </a:lnTo>
                  <a:lnTo>
                    <a:pt x="32" y="98"/>
                  </a:lnTo>
                  <a:lnTo>
                    <a:pt x="109" y="143"/>
                  </a:lnTo>
                  <a:lnTo>
                    <a:pt x="252" y="234"/>
                  </a:lnTo>
                  <a:lnTo>
                    <a:pt x="336" y="291"/>
                  </a:lnTo>
                  <a:lnTo>
                    <a:pt x="388" y="375"/>
                  </a:lnTo>
                  <a:lnTo>
                    <a:pt x="453" y="486"/>
                  </a:lnTo>
                  <a:lnTo>
                    <a:pt x="459" y="576"/>
                  </a:lnTo>
                  <a:lnTo>
                    <a:pt x="498" y="608"/>
                  </a:lnTo>
                  <a:lnTo>
                    <a:pt x="575" y="537"/>
                  </a:lnTo>
                  <a:lnTo>
                    <a:pt x="517" y="505"/>
                  </a:lnTo>
                  <a:lnTo>
                    <a:pt x="459" y="407"/>
                  </a:lnTo>
                  <a:lnTo>
                    <a:pt x="407" y="317"/>
                  </a:lnTo>
                  <a:lnTo>
                    <a:pt x="388" y="265"/>
                  </a:lnTo>
                  <a:lnTo>
                    <a:pt x="343" y="208"/>
                  </a:lnTo>
                  <a:lnTo>
                    <a:pt x="258" y="143"/>
                  </a:lnTo>
                  <a:lnTo>
                    <a:pt x="161" y="78"/>
                  </a:lnTo>
                  <a:lnTo>
                    <a:pt x="64" y="0"/>
                  </a:lnTo>
                  <a:close/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599"/>
            <p:cNvSpPr>
              <a:spLocks noChangeAspect="1"/>
            </p:cNvSpPr>
            <p:nvPr/>
          </p:nvSpPr>
          <p:spPr bwMode="auto">
            <a:xfrm>
              <a:off x="4692" y="1828"/>
              <a:ext cx="68" cy="213"/>
            </a:xfrm>
            <a:custGeom>
              <a:avLst/>
              <a:gdLst>
                <a:gd name="T0" fmla="*/ 47 w 315"/>
                <a:gd name="T1" fmla="*/ 0 h 991"/>
                <a:gd name="T2" fmla="*/ 0 w 315"/>
                <a:gd name="T3" fmla="*/ 19 h 991"/>
                <a:gd name="T4" fmla="*/ 7 w 315"/>
                <a:gd name="T5" fmla="*/ 72 h 991"/>
                <a:gd name="T6" fmla="*/ 27 w 315"/>
                <a:gd name="T7" fmla="*/ 103 h 991"/>
                <a:gd name="T8" fmla="*/ 79 w 315"/>
                <a:gd name="T9" fmla="*/ 206 h 991"/>
                <a:gd name="T10" fmla="*/ 132 w 315"/>
                <a:gd name="T11" fmla="*/ 393 h 991"/>
                <a:gd name="T12" fmla="*/ 145 w 315"/>
                <a:gd name="T13" fmla="*/ 502 h 991"/>
                <a:gd name="T14" fmla="*/ 99 w 315"/>
                <a:gd name="T15" fmla="*/ 662 h 991"/>
                <a:gd name="T16" fmla="*/ 47 w 315"/>
                <a:gd name="T17" fmla="*/ 791 h 991"/>
                <a:gd name="T18" fmla="*/ 27 w 315"/>
                <a:gd name="T19" fmla="*/ 901 h 991"/>
                <a:gd name="T20" fmla="*/ 47 w 315"/>
                <a:gd name="T21" fmla="*/ 927 h 991"/>
                <a:gd name="T22" fmla="*/ 99 w 315"/>
                <a:gd name="T23" fmla="*/ 940 h 991"/>
                <a:gd name="T24" fmla="*/ 217 w 315"/>
                <a:gd name="T25" fmla="*/ 985 h 991"/>
                <a:gd name="T26" fmla="*/ 263 w 315"/>
                <a:gd name="T27" fmla="*/ 991 h 991"/>
                <a:gd name="T28" fmla="*/ 315 w 315"/>
                <a:gd name="T29" fmla="*/ 946 h 991"/>
                <a:gd name="T30" fmla="*/ 237 w 315"/>
                <a:gd name="T31" fmla="*/ 920 h 991"/>
                <a:gd name="T32" fmla="*/ 125 w 315"/>
                <a:gd name="T33" fmla="*/ 901 h 991"/>
                <a:gd name="T34" fmla="*/ 85 w 315"/>
                <a:gd name="T35" fmla="*/ 868 h 991"/>
                <a:gd name="T36" fmla="*/ 79 w 315"/>
                <a:gd name="T37" fmla="*/ 823 h 991"/>
                <a:gd name="T38" fmla="*/ 125 w 315"/>
                <a:gd name="T39" fmla="*/ 740 h 991"/>
                <a:gd name="T40" fmla="*/ 164 w 315"/>
                <a:gd name="T41" fmla="*/ 624 h 991"/>
                <a:gd name="T42" fmla="*/ 204 w 315"/>
                <a:gd name="T43" fmla="*/ 482 h 991"/>
                <a:gd name="T44" fmla="*/ 198 w 315"/>
                <a:gd name="T45" fmla="*/ 419 h 991"/>
                <a:gd name="T46" fmla="*/ 190 w 315"/>
                <a:gd name="T47" fmla="*/ 321 h 991"/>
                <a:gd name="T48" fmla="*/ 158 w 315"/>
                <a:gd name="T49" fmla="*/ 206 h 991"/>
                <a:gd name="T50" fmla="*/ 132 w 315"/>
                <a:gd name="T51" fmla="*/ 103 h 991"/>
                <a:gd name="T52" fmla="*/ 93 w 315"/>
                <a:gd name="T53" fmla="*/ 27 h 991"/>
                <a:gd name="T54" fmla="*/ 47 w 315"/>
                <a:gd name="T55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5" h="991">
                  <a:moveTo>
                    <a:pt x="47" y="0"/>
                  </a:moveTo>
                  <a:lnTo>
                    <a:pt x="0" y="19"/>
                  </a:lnTo>
                  <a:lnTo>
                    <a:pt x="7" y="72"/>
                  </a:lnTo>
                  <a:lnTo>
                    <a:pt x="27" y="103"/>
                  </a:lnTo>
                  <a:lnTo>
                    <a:pt x="79" y="206"/>
                  </a:lnTo>
                  <a:lnTo>
                    <a:pt x="132" y="393"/>
                  </a:lnTo>
                  <a:lnTo>
                    <a:pt x="145" y="502"/>
                  </a:lnTo>
                  <a:lnTo>
                    <a:pt x="99" y="662"/>
                  </a:lnTo>
                  <a:lnTo>
                    <a:pt x="47" y="791"/>
                  </a:lnTo>
                  <a:lnTo>
                    <a:pt x="27" y="901"/>
                  </a:lnTo>
                  <a:lnTo>
                    <a:pt x="47" y="927"/>
                  </a:lnTo>
                  <a:lnTo>
                    <a:pt x="99" y="940"/>
                  </a:lnTo>
                  <a:lnTo>
                    <a:pt x="217" y="985"/>
                  </a:lnTo>
                  <a:lnTo>
                    <a:pt x="263" y="991"/>
                  </a:lnTo>
                  <a:lnTo>
                    <a:pt x="315" y="946"/>
                  </a:lnTo>
                  <a:lnTo>
                    <a:pt x="237" y="920"/>
                  </a:lnTo>
                  <a:lnTo>
                    <a:pt x="125" y="901"/>
                  </a:lnTo>
                  <a:lnTo>
                    <a:pt x="85" y="868"/>
                  </a:lnTo>
                  <a:lnTo>
                    <a:pt x="79" y="823"/>
                  </a:lnTo>
                  <a:lnTo>
                    <a:pt x="125" y="740"/>
                  </a:lnTo>
                  <a:lnTo>
                    <a:pt x="164" y="624"/>
                  </a:lnTo>
                  <a:lnTo>
                    <a:pt x="204" y="482"/>
                  </a:lnTo>
                  <a:lnTo>
                    <a:pt x="198" y="419"/>
                  </a:lnTo>
                  <a:lnTo>
                    <a:pt x="190" y="321"/>
                  </a:lnTo>
                  <a:lnTo>
                    <a:pt x="158" y="206"/>
                  </a:lnTo>
                  <a:lnTo>
                    <a:pt x="132" y="103"/>
                  </a:lnTo>
                  <a:lnTo>
                    <a:pt x="93" y="27"/>
                  </a:lnTo>
                  <a:lnTo>
                    <a:pt x="47" y="0"/>
                  </a:lnTo>
                  <a:close/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600"/>
            <p:cNvSpPr>
              <a:spLocks noChangeAspect="1"/>
            </p:cNvSpPr>
            <p:nvPr/>
          </p:nvSpPr>
          <p:spPr bwMode="auto">
            <a:xfrm>
              <a:off x="4665" y="1826"/>
              <a:ext cx="50" cy="239"/>
            </a:xfrm>
            <a:custGeom>
              <a:avLst/>
              <a:gdLst>
                <a:gd name="T0" fmla="*/ 54 w 232"/>
                <a:gd name="T1" fmla="*/ 45 h 1115"/>
                <a:gd name="T2" fmla="*/ 92 w 232"/>
                <a:gd name="T3" fmla="*/ 0 h 1115"/>
                <a:gd name="T4" fmla="*/ 146 w 232"/>
                <a:gd name="T5" fmla="*/ 13 h 1115"/>
                <a:gd name="T6" fmla="*/ 160 w 232"/>
                <a:gd name="T7" fmla="*/ 64 h 1115"/>
                <a:gd name="T8" fmla="*/ 179 w 232"/>
                <a:gd name="T9" fmla="*/ 276 h 1115"/>
                <a:gd name="T10" fmla="*/ 172 w 232"/>
                <a:gd name="T11" fmla="*/ 448 h 1115"/>
                <a:gd name="T12" fmla="*/ 160 w 232"/>
                <a:gd name="T13" fmla="*/ 571 h 1115"/>
                <a:gd name="T14" fmla="*/ 112 w 232"/>
                <a:gd name="T15" fmla="*/ 808 h 1115"/>
                <a:gd name="T16" fmla="*/ 80 w 232"/>
                <a:gd name="T17" fmla="*/ 923 h 1115"/>
                <a:gd name="T18" fmla="*/ 92 w 232"/>
                <a:gd name="T19" fmla="*/ 962 h 1115"/>
                <a:gd name="T20" fmla="*/ 179 w 232"/>
                <a:gd name="T21" fmla="*/ 1019 h 1115"/>
                <a:gd name="T22" fmla="*/ 232 w 232"/>
                <a:gd name="T23" fmla="*/ 1089 h 1115"/>
                <a:gd name="T24" fmla="*/ 219 w 232"/>
                <a:gd name="T25" fmla="*/ 1109 h 1115"/>
                <a:gd name="T26" fmla="*/ 152 w 232"/>
                <a:gd name="T27" fmla="*/ 1115 h 1115"/>
                <a:gd name="T28" fmla="*/ 112 w 232"/>
                <a:gd name="T29" fmla="*/ 1103 h 1115"/>
                <a:gd name="T30" fmla="*/ 100 w 232"/>
                <a:gd name="T31" fmla="*/ 1064 h 1115"/>
                <a:gd name="T32" fmla="*/ 92 w 232"/>
                <a:gd name="T33" fmla="*/ 1026 h 1115"/>
                <a:gd name="T34" fmla="*/ 40 w 232"/>
                <a:gd name="T35" fmla="*/ 968 h 1115"/>
                <a:gd name="T36" fmla="*/ 0 w 232"/>
                <a:gd name="T37" fmla="*/ 929 h 1115"/>
                <a:gd name="T38" fmla="*/ 14 w 232"/>
                <a:gd name="T39" fmla="*/ 872 h 1115"/>
                <a:gd name="T40" fmla="*/ 60 w 232"/>
                <a:gd name="T41" fmla="*/ 814 h 1115"/>
                <a:gd name="T42" fmla="*/ 92 w 232"/>
                <a:gd name="T43" fmla="*/ 673 h 1115"/>
                <a:gd name="T44" fmla="*/ 106 w 232"/>
                <a:gd name="T45" fmla="*/ 520 h 1115"/>
                <a:gd name="T46" fmla="*/ 100 w 232"/>
                <a:gd name="T47" fmla="*/ 359 h 1115"/>
                <a:gd name="T48" fmla="*/ 72 w 232"/>
                <a:gd name="T49" fmla="*/ 199 h 1115"/>
                <a:gd name="T50" fmla="*/ 40 w 232"/>
                <a:gd name="T51" fmla="*/ 84 h 1115"/>
                <a:gd name="T52" fmla="*/ 54 w 232"/>
                <a:gd name="T53" fmla="*/ 45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2" h="1115">
                  <a:moveTo>
                    <a:pt x="54" y="45"/>
                  </a:moveTo>
                  <a:lnTo>
                    <a:pt x="92" y="0"/>
                  </a:lnTo>
                  <a:lnTo>
                    <a:pt x="146" y="13"/>
                  </a:lnTo>
                  <a:lnTo>
                    <a:pt x="160" y="64"/>
                  </a:lnTo>
                  <a:lnTo>
                    <a:pt x="179" y="276"/>
                  </a:lnTo>
                  <a:lnTo>
                    <a:pt x="172" y="448"/>
                  </a:lnTo>
                  <a:lnTo>
                    <a:pt x="160" y="571"/>
                  </a:lnTo>
                  <a:lnTo>
                    <a:pt x="112" y="808"/>
                  </a:lnTo>
                  <a:lnTo>
                    <a:pt x="80" y="923"/>
                  </a:lnTo>
                  <a:lnTo>
                    <a:pt x="92" y="962"/>
                  </a:lnTo>
                  <a:lnTo>
                    <a:pt x="179" y="1019"/>
                  </a:lnTo>
                  <a:lnTo>
                    <a:pt x="232" y="1089"/>
                  </a:lnTo>
                  <a:lnTo>
                    <a:pt x="219" y="1109"/>
                  </a:lnTo>
                  <a:lnTo>
                    <a:pt x="152" y="1115"/>
                  </a:lnTo>
                  <a:lnTo>
                    <a:pt x="112" y="1103"/>
                  </a:lnTo>
                  <a:lnTo>
                    <a:pt x="100" y="1064"/>
                  </a:lnTo>
                  <a:lnTo>
                    <a:pt x="92" y="1026"/>
                  </a:lnTo>
                  <a:lnTo>
                    <a:pt x="40" y="968"/>
                  </a:lnTo>
                  <a:lnTo>
                    <a:pt x="0" y="929"/>
                  </a:lnTo>
                  <a:lnTo>
                    <a:pt x="14" y="872"/>
                  </a:lnTo>
                  <a:lnTo>
                    <a:pt x="60" y="814"/>
                  </a:lnTo>
                  <a:lnTo>
                    <a:pt x="92" y="673"/>
                  </a:lnTo>
                  <a:lnTo>
                    <a:pt x="106" y="520"/>
                  </a:lnTo>
                  <a:lnTo>
                    <a:pt x="100" y="359"/>
                  </a:lnTo>
                  <a:lnTo>
                    <a:pt x="72" y="199"/>
                  </a:lnTo>
                  <a:lnTo>
                    <a:pt x="40" y="84"/>
                  </a:lnTo>
                  <a:lnTo>
                    <a:pt x="54" y="45"/>
                  </a:lnTo>
                  <a:close/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" name="Group 601"/>
          <p:cNvGrpSpPr>
            <a:grpSpLocks/>
          </p:cNvGrpSpPr>
          <p:nvPr/>
        </p:nvGrpSpPr>
        <p:grpSpPr bwMode="auto">
          <a:xfrm>
            <a:off x="7215188" y="3552825"/>
            <a:ext cx="633412" cy="1585913"/>
            <a:chOff x="3120" y="851"/>
            <a:chExt cx="399" cy="999"/>
          </a:xfrm>
        </p:grpSpPr>
        <p:grpSp>
          <p:nvGrpSpPr>
            <p:cNvPr id="43" name="Group 602"/>
            <p:cNvGrpSpPr>
              <a:grpSpLocks noChangeAspect="1"/>
            </p:cNvGrpSpPr>
            <p:nvPr/>
          </p:nvGrpSpPr>
          <p:grpSpPr bwMode="auto">
            <a:xfrm>
              <a:off x="3120" y="960"/>
              <a:ext cx="356" cy="890"/>
              <a:chOff x="2959" y="2429"/>
              <a:chExt cx="387" cy="970"/>
            </a:xfrm>
          </p:grpSpPr>
          <p:sp>
            <p:nvSpPr>
              <p:cNvPr id="47" name="Freeform 603"/>
              <p:cNvSpPr>
                <a:spLocks noChangeAspect="1"/>
              </p:cNvSpPr>
              <p:nvPr/>
            </p:nvSpPr>
            <p:spPr bwMode="auto">
              <a:xfrm>
                <a:off x="3058" y="2467"/>
                <a:ext cx="227" cy="221"/>
              </a:xfrm>
              <a:custGeom>
                <a:avLst/>
                <a:gdLst>
                  <a:gd name="T0" fmla="*/ 207 w 681"/>
                  <a:gd name="T1" fmla="*/ 281 h 665"/>
                  <a:gd name="T2" fmla="*/ 267 w 681"/>
                  <a:gd name="T3" fmla="*/ 192 h 665"/>
                  <a:gd name="T4" fmla="*/ 333 w 681"/>
                  <a:gd name="T5" fmla="*/ 126 h 665"/>
                  <a:gd name="T6" fmla="*/ 400 w 681"/>
                  <a:gd name="T7" fmla="*/ 44 h 665"/>
                  <a:gd name="T8" fmla="*/ 482 w 681"/>
                  <a:gd name="T9" fmla="*/ 8 h 665"/>
                  <a:gd name="T10" fmla="*/ 548 w 681"/>
                  <a:gd name="T11" fmla="*/ 0 h 665"/>
                  <a:gd name="T12" fmla="*/ 615 w 681"/>
                  <a:gd name="T13" fmla="*/ 22 h 665"/>
                  <a:gd name="T14" fmla="*/ 652 w 681"/>
                  <a:gd name="T15" fmla="*/ 74 h 665"/>
                  <a:gd name="T16" fmla="*/ 681 w 681"/>
                  <a:gd name="T17" fmla="*/ 170 h 665"/>
                  <a:gd name="T18" fmla="*/ 673 w 681"/>
                  <a:gd name="T19" fmla="*/ 273 h 665"/>
                  <a:gd name="T20" fmla="*/ 644 w 681"/>
                  <a:gd name="T21" fmla="*/ 362 h 665"/>
                  <a:gd name="T22" fmla="*/ 571 w 681"/>
                  <a:gd name="T23" fmla="*/ 466 h 665"/>
                  <a:gd name="T24" fmla="*/ 489 w 681"/>
                  <a:gd name="T25" fmla="*/ 540 h 665"/>
                  <a:gd name="T26" fmla="*/ 400 w 681"/>
                  <a:gd name="T27" fmla="*/ 606 h 665"/>
                  <a:gd name="T28" fmla="*/ 304 w 681"/>
                  <a:gd name="T29" fmla="*/ 650 h 665"/>
                  <a:gd name="T30" fmla="*/ 222 w 681"/>
                  <a:gd name="T31" fmla="*/ 665 h 665"/>
                  <a:gd name="T32" fmla="*/ 186 w 681"/>
                  <a:gd name="T33" fmla="*/ 644 h 665"/>
                  <a:gd name="T34" fmla="*/ 155 w 681"/>
                  <a:gd name="T35" fmla="*/ 555 h 665"/>
                  <a:gd name="T36" fmla="*/ 163 w 681"/>
                  <a:gd name="T37" fmla="*/ 437 h 665"/>
                  <a:gd name="T38" fmla="*/ 22 w 681"/>
                  <a:gd name="T39" fmla="*/ 443 h 665"/>
                  <a:gd name="T40" fmla="*/ 0 w 681"/>
                  <a:gd name="T41" fmla="*/ 422 h 665"/>
                  <a:gd name="T42" fmla="*/ 22 w 681"/>
                  <a:gd name="T43" fmla="*/ 377 h 665"/>
                  <a:gd name="T44" fmla="*/ 170 w 681"/>
                  <a:gd name="T45" fmla="*/ 370 h 665"/>
                  <a:gd name="T46" fmla="*/ 207 w 681"/>
                  <a:gd name="T47" fmla="*/ 281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1" h="665">
                    <a:moveTo>
                      <a:pt x="207" y="281"/>
                    </a:moveTo>
                    <a:lnTo>
                      <a:pt x="267" y="192"/>
                    </a:lnTo>
                    <a:lnTo>
                      <a:pt x="333" y="126"/>
                    </a:lnTo>
                    <a:lnTo>
                      <a:pt x="400" y="44"/>
                    </a:lnTo>
                    <a:lnTo>
                      <a:pt x="482" y="8"/>
                    </a:lnTo>
                    <a:lnTo>
                      <a:pt x="548" y="0"/>
                    </a:lnTo>
                    <a:lnTo>
                      <a:pt x="615" y="22"/>
                    </a:lnTo>
                    <a:lnTo>
                      <a:pt x="652" y="74"/>
                    </a:lnTo>
                    <a:lnTo>
                      <a:pt x="681" y="170"/>
                    </a:lnTo>
                    <a:lnTo>
                      <a:pt x="673" y="273"/>
                    </a:lnTo>
                    <a:lnTo>
                      <a:pt x="644" y="362"/>
                    </a:lnTo>
                    <a:lnTo>
                      <a:pt x="571" y="466"/>
                    </a:lnTo>
                    <a:lnTo>
                      <a:pt x="489" y="540"/>
                    </a:lnTo>
                    <a:lnTo>
                      <a:pt x="400" y="606"/>
                    </a:lnTo>
                    <a:lnTo>
                      <a:pt x="304" y="650"/>
                    </a:lnTo>
                    <a:lnTo>
                      <a:pt x="222" y="665"/>
                    </a:lnTo>
                    <a:lnTo>
                      <a:pt x="186" y="644"/>
                    </a:lnTo>
                    <a:lnTo>
                      <a:pt x="155" y="555"/>
                    </a:lnTo>
                    <a:lnTo>
                      <a:pt x="163" y="437"/>
                    </a:lnTo>
                    <a:lnTo>
                      <a:pt x="22" y="443"/>
                    </a:lnTo>
                    <a:lnTo>
                      <a:pt x="0" y="422"/>
                    </a:lnTo>
                    <a:lnTo>
                      <a:pt x="22" y="377"/>
                    </a:lnTo>
                    <a:lnTo>
                      <a:pt x="170" y="370"/>
                    </a:lnTo>
                    <a:lnTo>
                      <a:pt x="207" y="281"/>
                    </a:lnTo>
                    <a:close/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604"/>
              <p:cNvSpPr>
                <a:spLocks noChangeAspect="1"/>
              </p:cNvSpPr>
              <p:nvPr/>
            </p:nvSpPr>
            <p:spPr bwMode="auto">
              <a:xfrm>
                <a:off x="3045" y="2700"/>
                <a:ext cx="158" cy="326"/>
              </a:xfrm>
              <a:custGeom>
                <a:avLst/>
                <a:gdLst>
                  <a:gd name="T0" fmla="*/ 134 w 473"/>
                  <a:gd name="T1" fmla="*/ 82 h 977"/>
                  <a:gd name="T2" fmla="*/ 200 w 473"/>
                  <a:gd name="T3" fmla="*/ 23 h 977"/>
                  <a:gd name="T4" fmla="*/ 303 w 473"/>
                  <a:gd name="T5" fmla="*/ 0 h 977"/>
                  <a:gd name="T6" fmla="*/ 392 w 473"/>
                  <a:gd name="T7" fmla="*/ 15 h 977"/>
                  <a:gd name="T8" fmla="*/ 458 w 473"/>
                  <a:gd name="T9" fmla="*/ 75 h 977"/>
                  <a:gd name="T10" fmla="*/ 473 w 473"/>
                  <a:gd name="T11" fmla="*/ 119 h 977"/>
                  <a:gd name="T12" fmla="*/ 473 w 473"/>
                  <a:gd name="T13" fmla="*/ 178 h 977"/>
                  <a:gd name="T14" fmla="*/ 444 w 473"/>
                  <a:gd name="T15" fmla="*/ 230 h 977"/>
                  <a:gd name="T16" fmla="*/ 392 w 473"/>
                  <a:gd name="T17" fmla="*/ 319 h 977"/>
                  <a:gd name="T18" fmla="*/ 370 w 473"/>
                  <a:gd name="T19" fmla="*/ 423 h 977"/>
                  <a:gd name="T20" fmla="*/ 362 w 473"/>
                  <a:gd name="T21" fmla="*/ 510 h 977"/>
                  <a:gd name="T22" fmla="*/ 384 w 473"/>
                  <a:gd name="T23" fmla="*/ 607 h 977"/>
                  <a:gd name="T24" fmla="*/ 444 w 473"/>
                  <a:gd name="T25" fmla="*/ 696 h 977"/>
                  <a:gd name="T26" fmla="*/ 465 w 473"/>
                  <a:gd name="T27" fmla="*/ 784 h 977"/>
                  <a:gd name="T28" fmla="*/ 458 w 473"/>
                  <a:gd name="T29" fmla="*/ 866 h 977"/>
                  <a:gd name="T30" fmla="*/ 414 w 473"/>
                  <a:gd name="T31" fmla="*/ 933 h 977"/>
                  <a:gd name="T32" fmla="*/ 355 w 473"/>
                  <a:gd name="T33" fmla="*/ 970 h 977"/>
                  <a:gd name="T34" fmla="*/ 281 w 473"/>
                  <a:gd name="T35" fmla="*/ 977 h 977"/>
                  <a:gd name="T36" fmla="*/ 192 w 473"/>
                  <a:gd name="T37" fmla="*/ 977 h 977"/>
                  <a:gd name="T38" fmla="*/ 126 w 473"/>
                  <a:gd name="T39" fmla="*/ 939 h 977"/>
                  <a:gd name="T40" fmla="*/ 59 w 473"/>
                  <a:gd name="T41" fmla="*/ 829 h 977"/>
                  <a:gd name="T42" fmla="*/ 15 w 473"/>
                  <a:gd name="T43" fmla="*/ 732 h 977"/>
                  <a:gd name="T44" fmla="*/ 0 w 473"/>
                  <a:gd name="T45" fmla="*/ 585 h 977"/>
                  <a:gd name="T46" fmla="*/ 15 w 473"/>
                  <a:gd name="T47" fmla="*/ 452 h 977"/>
                  <a:gd name="T48" fmla="*/ 45 w 473"/>
                  <a:gd name="T49" fmla="*/ 311 h 977"/>
                  <a:gd name="T50" fmla="*/ 89 w 473"/>
                  <a:gd name="T51" fmla="*/ 170 h 977"/>
                  <a:gd name="T52" fmla="*/ 134 w 473"/>
                  <a:gd name="T53" fmla="*/ 82 h 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73" h="977">
                    <a:moveTo>
                      <a:pt x="134" y="82"/>
                    </a:moveTo>
                    <a:lnTo>
                      <a:pt x="200" y="23"/>
                    </a:lnTo>
                    <a:lnTo>
                      <a:pt x="303" y="0"/>
                    </a:lnTo>
                    <a:lnTo>
                      <a:pt x="392" y="15"/>
                    </a:lnTo>
                    <a:lnTo>
                      <a:pt x="458" y="75"/>
                    </a:lnTo>
                    <a:lnTo>
                      <a:pt x="473" y="119"/>
                    </a:lnTo>
                    <a:lnTo>
                      <a:pt x="473" y="178"/>
                    </a:lnTo>
                    <a:lnTo>
                      <a:pt x="444" y="230"/>
                    </a:lnTo>
                    <a:lnTo>
                      <a:pt x="392" y="319"/>
                    </a:lnTo>
                    <a:lnTo>
                      <a:pt x="370" y="423"/>
                    </a:lnTo>
                    <a:lnTo>
                      <a:pt x="362" y="510"/>
                    </a:lnTo>
                    <a:lnTo>
                      <a:pt x="384" y="607"/>
                    </a:lnTo>
                    <a:lnTo>
                      <a:pt x="444" y="696"/>
                    </a:lnTo>
                    <a:lnTo>
                      <a:pt x="465" y="784"/>
                    </a:lnTo>
                    <a:lnTo>
                      <a:pt x="458" y="866"/>
                    </a:lnTo>
                    <a:lnTo>
                      <a:pt x="414" y="933"/>
                    </a:lnTo>
                    <a:lnTo>
                      <a:pt x="355" y="970"/>
                    </a:lnTo>
                    <a:lnTo>
                      <a:pt x="281" y="977"/>
                    </a:lnTo>
                    <a:lnTo>
                      <a:pt x="192" y="977"/>
                    </a:lnTo>
                    <a:lnTo>
                      <a:pt x="126" y="939"/>
                    </a:lnTo>
                    <a:lnTo>
                      <a:pt x="59" y="829"/>
                    </a:lnTo>
                    <a:lnTo>
                      <a:pt x="15" y="732"/>
                    </a:lnTo>
                    <a:lnTo>
                      <a:pt x="0" y="585"/>
                    </a:lnTo>
                    <a:lnTo>
                      <a:pt x="15" y="452"/>
                    </a:lnTo>
                    <a:lnTo>
                      <a:pt x="45" y="311"/>
                    </a:lnTo>
                    <a:lnTo>
                      <a:pt x="89" y="170"/>
                    </a:lnTo>
                    <a:lnTo>
                      <a:pt x="134" y="82"/>
                    </a:lnTo>
                    <a:close/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605"/>
              <p:cNvSpPr>
                <a:spLocks noChangeAspect="1"/>
              </p:cNvSpPr>
              <p:nvPr/>
            </p:nvSpPr>
            <p:spPr bwMode="auto">
              <a:xfrm>
                <a:off x="3171" y="2711"/>
                <a:ext cx="175" cy="293"/>
              </a:xfrm>
              <a:custGeom>
                <a:avLst/>
                <a:gdLst>
                  <a:gd name="T0" fmla="*/ 0 w 524"/>
                  <a:gd name="T1" fmla="*/ 43 h 879"/>
                  <a:gd name="T2" fmla="*/ 6 w 524"/>
                  <a:gd name="T3" fmla="*/ 6 h 879"/>
                  <a:gd name="T4" fmla="*/ 87 w 524"/>
                  <a:gd name="T5" fmla="*/ 0 h 879"/>
                  <a:gd name="T6" fmla="*/ 132 w 524"/>
                  <a:gd name="T7" fmla="*/ 36 h 879"/>
                  <a:gd name="T8" fmla="*/ 199 w 524"/>
                  <a:gd name="T9" fmla="*/ 132 h 879"/>
                  <a:gd name="T10" fmla="*/ 287 w 524"/>
                  <a:gd name="T11" fmla="*/ 257 h 879"/>
                  <a:gd name="T12" fmla="*/ 368 w 524"/>
                  <a:gd name="T13" fmla="*/ 346 h 879"/>
                  <a:gd name="T14" fmla="*/ 517 w 524"/>
                  <a:gd name="T15" fmla="*/ 509 h 879"/>
                  <a:gd name="T16" fmla="*/ 524 w 524"/>
                  <a:gd name="T17" fmla="*/ 546 h 879"/>
                  <a:gd name="T18" fmla="*/ 494 w 524"/>
                  <a:gd name="T19" fmla="*/ 568 h 879"/>
                  <a:gd name="T20" fmla="*/ 420 w 524"/>
                  <a:gd name="T21" fmla="*/ 598 h 879"/>
                  <a:gd name="T22" fmla="*/ 317 w 524"/>
                  <a:gd name="T23" fmla="*/ 620 h 879"/>
                  <a:gd name="T24" fmla="*/ 191 w 524"/>
                  <a:gd name="T25" fmla="*/ 628 h 879"/>
                  <a:gd name="T26" fmla="*/ 147 w 524"/>
                  <a:gd name="T27" fmla="*/ 634 h 879"/>
                  <a:gd name="T28" fmla="*/ 132 w 524"/>
                  <a:gd name="T29" fmla="*/ 665 h 879"/>
                  <a:gd name="T30" fmla="*/ 161 w 524"/>
                  <a:gd name="T31" fmla="*/ 716 h 879"/>
                  <a:gd name="T32" fmla="*/ 265 w 524"/>
                  <a:gd name="T33" fmla="*/ 805 h 879"/>
                  <a:gd name="T34" fmla="*/ 339 w 524"/>
                  <a:gd name="T35" fmla="*/ 827 h 879"/>
                  <a:gd name="T36" fmla="*/ 354 w 524"/>
                  <a:gd name="T37" fmla="*/ 857 h 879"/>
                  <a:gd name="T38" fmla="*/ 324 w 524"/>
                  <a:gd name="T39" fmla="*/ 879 h 879"/>
                  <a:gd name="T40" fmla="*/ 257 w 524"/>
                  <a:gd name="T41" fmla="*/ 879 h 879"/>
                  <a:gd name="T42" fmla="*/ 169 w 524"/>
                  <a:gd name="T43" fmla="*/ 827 h 879"/>
                  <a:gd name="T44" fmla="*/ 95 w 524"/>
                  <a:gd name="T45" fmla="*/ 754 h 879"/>
                  <a:gd name="T46" fmla="*/ 50 w 524"/>
                  <a:gd name="T47" fmla="*/ 686 h 879"/>
                  <a:gd name="T48" fmla="*/ 50 w 524"/>
                  <a:gd name="T49" fmla="*/ 634 h 879"/>
                  <a:gd name="T50" fmla="*/ 80 w 524"/>
                  <a:gd name="T51" fmla="*/ 598 h 879"/>
                  <a:gd name="T52" fmla="*/ 124 w 524"/>
                  <a:gd name="T53" fmla="*/ 584 h 879"/>
                  <a:gd name="T54" fmla="*/ 191 w 524"/>
                  <a:gd name="T55" fmla="*/ 576 h 879"/>
                  <a:gd name="T56" fmla="*/ 265 w 524"/>
                  <a:gd name="T57" fmla="*/ 576 h 879"/>
                  <a:gd name="T58" fmla="*/ 354 w 524"/>
                  <a:gd name="T59" fmla="*/ 561 h 879"/>
                  <a:gd name="T60" fmla="*/ 399 w 524"/>
                  <a:gd name="T61" fmla="*/ 546 h 879"/>
                  <a:gd name="T62" fmla="*/ 420 w 524"/>
                  <a:gd name="T63" fmla="*/ 524 h 879"/>
                  <a:gd name="T64" fmla="*/ 413 w 524"/>
                  <a:gd name="T65" fmla="*/ 502 h 879"/>
                  <a:gd name="T66" fmla="*/ 346 w 524"/>
                  <a:gd name="T67" fmla="*/ 443 h 879"/>
                  <a:gd name="T68" fmla="*/ 242 w 524"/>
                  <a:gd name="T69" fmla="*/ 339 h 879"/>
                  <a:gd name="T70" fmla="*/ 147 w 524"/>
                  <a:gd name="T71" fmla="*/ 251 h 879"/>
                  <a:gd name="T72" fmla="*/ 43 w 524"/>
                  <a:gd name="T73" fmla="*/ 155 h 879"/>
                  <a:gd name="T74" fmla="*/ 6 w 524"/>
                  <a:gd name="T75" fmla="*/ 87 h 879"/>
                  <a:gd name="T76" fmla="*/ 0 w 524"/>
                  <a:gd name="T77" fmla="*/ 43 h 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4" h="879">
                    <a:moveTo>
                      <a:pt x="0" y="43"/>
                    </a:moveTo>
                    <a:lnTo>
                      <a:pt x="6" y="6"/>
                    </a:lnTo>
                    <a:lnTo>
                      <a:pt x="87" y="0"/>
                    </a:lnTo>
                    <a:lnTo>
                      <a:pt x="132" y="36"/>
                    </a:lnTo>
                    <a:lnTo>
                      <a:pt x="199" y="132"/>
                    </a:lnTo>
                    <a:lnTo>
                      <a:pt x="287" y="257"/>
                    </a:lnTo>
                    <a:lnTo>
                      <a:pt x="368" y="346"/>
                    </a:lnTo>
                    <a:lnTo>
                      <a:pt x="517" y="509"/>
                    </a:lnTo>
                    <a:lnTo>
                      <a:pt x="524" y="546"/>
                    </a:lnTo>
                    <a:lnTo>
                      <a:pt x="494" y="568"/>
                    </a:lnTo>
                    <a:lnTo>
                      <a:pt x="420" y="598"/>
                    </a:lnTo>
                    <a:lnTo>
                      <a:pt x="317" y="620"/>
                    </a:lnTo>
                    <a:lnTo>
                      <a:pt x="191" y="628"/>
                    </a:lnTo>
                    <a:lnTo>
                      <a:pt x="147" y="634"/>
                    </a:lnTo>
                    <a:lnTo>
                      <a:pt x="132" y="665"/>
                    </a:lnTo>
                    <a:lnTo>
                      <a:pt x="161" y="716"/>
                    </a:lnTo>
                    <a:lnTo>
                      <a:pt x="265" y="805"/>
                    </a:lnTo>
                    <a:lnTo>
                      <a:pt x="339" y="827"/>
                    </a:lnTo>
                    <a:lnTo>
                      <a:pt x="354" y="857"/>
                    </a:lnTo>
                    <a:lnTo>
                      <a:pt x="324" y="879"/>
                    </a:lnTo>
                    <a:lnTo>
                      <a:pt x="257" y="879"/>
                    </a:lnTo>
                    <a:lnTo>
                      <a:pt x="169" y="827"/>
                    </a:lnTo>
                    <a:lnTo>
                      <a:pt x="95" y="754"/>
                    </a:lnTo>
                    <a:lnTo>
                      <a:pt x="50" y="686"/>
                    </a:lnTo>
                    <a:lnTo>
                      <a:pt x="50" y="634"/>
                    </a:lnTo>
                    <a:lnTo>
                      <a:pt x="80" y="598"/>
                    </a:lnTo>
                    <a:lnTo>
                      <a:pt x="124" y="584"/>
                    </a:lnTo>
                    <a:lnTo>
                      <a:pt x="191" y="576"/>
                    </a:lnTo>
                    <a:lnTo>
                      <a:pt x="265" y="576"/>
                    </a:lnTo>
                    <a:lnTo>
                      <a:pt x="354" y="561"/>
                    </a:lnTo>
                    <a:lnTo>
                      <a:pt x="399" y="546"/>
                    </a:lnTo>
                    <a:lnTo>
                      <a:pt x="420" y="524"/>
                    </a:lnTo>
                    <a:lnTo>
                      <a:pt x="413" y="502"/>
                    </a:lnTo>
                    <a:lnTo>
                      <a:pt x="346" y="443"/>
                    </a:lnTo>
                    <a:lnTo>
                      <a:pt x="242" y="339"/>
                    </a:lnTo>
                    <a:lnTo>
                      <a:pt x="147" y="251"/>
                    </a:lnTo>
                    <a:lnTo>
                      <a:pt x="43" y="155"/>
                    </a:lnTo>
                    <a:lnTo>
                      <a:pt x="6" y="87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606"/>
              <p:cNvSpPr>
                <a:spLocks noChangeAspect="1"/>
              </p:cNvSpPr>
              <p:nvPr/>
            </p:nvSpPr>
            <p:spPr bwMode="auto">
              <a:xfrm>
                <a:off x="3058" y="2957"/>
                <a:ext cx="189" cy="442"/>
              </a:xfrm>
              <a:custGeom>
                <a:avLst/>
                <a:gdLst>
                  <a:gd name="T0" fmla="*/ 281 w 569"/>
                  <a:gd name="T1" fmla="*/ 0 h 1326"/>
                  <a:gd name="T2" fmla="*/ 362 w 569"/>
                  <a:gd name="T3" fmla="*/ 15 h 1326"/>
                  <a:gd name="T4" fmla="*/ 399 w 569"/>
                  <a:gd name="T5" fmla="*/ 75 h 1326"/>
                  <a:gd name="T6" fmla="*/ 391 w 569"/>
                  <a:gd name="T7" fmla="*/ 215 h 1326"/>
                  <a:gd name="T8" fmla="*/ 377 w 569"/>
                  <a:gd name="T9" fmla="*/ 363 h 1326"/>
                  <a:gd name="T10" fmla="*/ 377 w 569"/>
                  <a:gd name="T11" fmla="*/ 518 h 1326"/>
                  <a:gd name="T12" fmla="*/ 451 w 569"/>
                  <a:gd name="T13" fmla="*/ 704 h 1326"/>
                  <a:gd name="T14" fmla="*/ 510 w 569"/>
                  <a:gd name="T15" fmla="*/ 837 h 1326"/>
                  <a:gd name="T16" fmla="*/ 540 w 569"/>
                  <a:gd name="T17" fmla="*/ 970 h 1326"/>
                  <a:gd name="T18" fmla="*/ 532 w 569"/>
                  <a:gd name="T19" fmla="*/ 1088 h 1326"/>
                  <a:gd name="T20" fmla="*/ 532 w 569"/>
                  <a:gd name="T21" fmla="*/ 1133 h 1326"/>
                  <a:gd name="T22" fmla="*/ 562 w 569"/>
                  <a:gd name="T23" fmla="*/ 1177 h 1326"/>
                  <a:gd name="T24" fmla="*/ 569 w 569"/>
                  <a:gd name="T25" fmla="*/ 1222 h 1326"/>
                  <a:gd name="T26" fmla="*/ 548 w 569"/>
                  <a:gd name="T27" fmla="*/ 1243 h 1326"/>
                  <a:gd name="T28" fmla="*/ 488 w 569"/>
                  <a:gd name="T29" fmla="*/ 1229 h 1326"/>
                  <a:gd name="T30" fmla="*/ 377 w 569"/>
                  <a:gd name="T31" fmla="*/ 1214 h 1326"/>
                  <a:gd name="T32" fmla="*/ 244 w 569"/>
                  <a:gd name="T33" fmla="*/ 1243 h 1326"/>
                  <a:gd name="T34" fmla="*/ 155 w 569"/>
                  <a:gd name="T35" fmla="*/ 1295 h 1326"/>
                  <a:gd name="T36" fmla="*/ 111 w 569"/>
                  <a:gd name="T37" fmla="*/ 1326 h 1326"/>
                  <a:gd name="T38" fmla="*/ 66 w 569"/>
                  <a:gd name="T39" fmla="*/ 1326 h 1326"/>
                  <a:gd name="T40" fmla="*/ 0 w 569"/>
                  <a:gd name="T41" fmla="*/ 1229 h 1326"/>
                  <a:gd name="T42" fmla="*/ 8 w 569"/>
                  <a:gd name="T43" fmla="*/ 1214 h 1326"/>
                  <a:gd name="T44" fmla="*/ 141 w 569"/>
                  <a:gd name="T45" fmla="*/ 1170 h 1326"/>
                  <a:gd name="T46" fmla="*/ 296 w 569"/>
                  <a:gd name="T47" fmla="*/ 1148 h 1326"/>
                  <a:gd name="T48" fmla="*/ 407 w 569"/>
                  <a:gd name="T49" fmla="*/ 1140 h 1326"/>
                  <a:gd name="T50" fmla="*/ 473 w 569"/>
                  <a:gd name="T51" fmla="*/ 1140 h 1326"/>
                  <a:gd name="T52" fmla="*/ 488 w 569"/>
                  <a:gd name="T53" fmla="*/ 1096 h 1326"/>
                  <a:gd name="T54" fmla="*/ 466 w 569"/>
                  <a:gd name="T55" fmla="*/ 970 h 1326"/>
                  <a:gd name="T56" fmla="*/ 414 w 569"/>
                  <a:gd name="T57" fmla="*/ 837 h 1326"/>
                  <a:gd name="T58" fmla="*/ 333 w 569"/>
                  <a:gd name="T59" fmla="*/ 667 h 1326"/>
                  <a:gd name="T60" fmla="*/ 266 w 569"/>
                  <a:gd name="T61" fmla="*/ 518 h 1326"/>
                  <a:gd name="T62" fmla="*/ 236 w 569"/>
                  <a:gd name="T63" fmla="*/ 385 h 1326"/>
                  <a:gd name="T64" fmla="*/ 229 w 569"/>
                  <a:gd name="T65" fmla="*/ 238 h 1326"/>
                  <a:gd name="T66" fmla="*/ 229 w 569"/>
                  <a:gd name="T67" fmla="*/ 97 h 1326"/>
                  <a:gd name="T68" fmla="*/ 259 w 569"/>
                  <a:gd name="T69" fmla="*/ 38 h 1326"/>
                  <a:gd name="T70" fmla="*/ 281 w 569"/>
                  <a:gd name="T71" fmla="*/ 0 h 1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69" h="1326">
                    <a:moveTo>
                      <a:pt x="281" y="0"/>
                    </a:moveTo>
                    <a:lnTo>
                      <a:pt x="362" y="15"/>
                    </a:lnTo>
                    <a:lnTo>
                      <a:pt x="399" y="75"/>
                    </a:lnTo>
                    <a:lnTo>
                      <a:pt x="391" y="215"/>
                    </a:lnTo>
                    <a:lnTo>
                      <a:pt x="377" y="363"/>
                    </a:lnTo>
                    <a:lnTo>
                      <a:pt x="377" y="518"/>
                    </a:lnTo>
                    <a:lnTo>
                      <a:pt x="451" y="704"/>
                    </a:lnTo>
                    <a:lnTo>
                      <a:pt x="510" y="837"/>
                    </a:lnTo>
                    <a:lnTo>
                      <a:pt x="540" y="970"/>
                    </a:lnTo>
                    <a:lnTo>
                      <a:pt x="532" y="1088"/>
                    </a:lnTo>
                    <a:lnTo>
                      <a:pt x="532" y="1133"/>
                    </a:lnTo>
                    <a:lnTo>
                      <a:pt x="562" y="1177"/>
                    </a:lnTo>
                    <a:lnTo>
                      <a:pt x="569" y="1222"/>
                    </a:lnTo>
                    <a:lnTo>
                      <a:pt x="548" y="1243"/>
                    </a:lnTo>
                    <a:lnTo>
                      <a:pt x="488" y="1229"/>
                    </a:lnTo>
                    <a:lnTo>
                      <a:pt x="377" y="1214"/>
                    </a:lnTo>
                    <a:lnTo>
                      <a:pt x="244" y="1243"/>
                    </a:lnTo>
                    <a:lnTo>
                      <a:pt x="155" y="1295"/>
                    </a:lnTo>
                    <a:lnTo>
                      <a:pt x="111" y="1326"/>
                    </a:lnTo>
                    <a:lnTo>
                      <a:pt x="66" y="1326"/>
                    </a:lnTo>
                    <a:lnTo>
                      <a:pt x="0" y="1229"/>
                    </a:lnTo>
                    <a:lnTo>
                      <a:pt x="8" y="1214"/>
                    </a:lnTo>
                    <a:lnTo>
                      <a:pt x="141" y="1170"/>
                    </a:lnTo>
                    <a:lnTo>
                      <a:pt x="296" y="1148"/>
                    </a:lnTo>
                    <a:lnTo>
                      <a:pt x="407" y="1140"/>
                    </a:lnTo>
                    <a:lnTo>
                      <a:pt x="473" y="1140"/>
                    </a:lnTo>
                    <a:lnTo>
                      <a:pt x="488" y="1096"/>
                    </a:lnTo>
                    <a:lnTo>
                      <a:pt x="466" y="970"/>
                    </a:lnTo>
                    <a:lnTo>
                      <a:pt x="414" y="837"/>
                    </a:lnTo>
                    <a:lnTo>
                      <a:pt x="333" y="667"/>
                    </a:lnTo>
                    <a:lnTo>
                      <a:pt x="266" y="518"/>
                    </a:lnTo>
                    <a:lnTo>
                      <a:pt x="236" y="385"/>
                    </a:lnTo>
                    <a:lnTo>
                      <a:pt x="229" y="238"/>
                    </a:lnTo>
                    <a:lnTo>
                      <a:pt x="229" y="97"/>
                    </a:lnTo>
                    <a:lnTo>
                      <a:pt x="259" y="38"/>
                    </a:lnTo>
                    <a:lnTo>
                      <a:pt x="281" y="0"/>
                    </a:lnTo>
                    <a:close/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607"/>
              <p:cNvSpPr>
                <a:spLocks noChangeAspect="1"/>
              </p:cNvSpPr>
              <p:nvPr/>
            </p:nvSpPr>
            <p:spPr bwMode="auto">
              <a:xfrm>
                <a:off x="2964" y="2969"/>
                <a:ext cx="158" cy="368"/>
              </a:xfrm>
              <a:custGeom>
                <a:avLst/>
                <a:gdLst>
                  <a:gd name="T0" fmla="*/ 355 w 473"/>
                  <a:gd name="T1" fmla="*/ 0 h 1102"/>
                  <a:gd name="T2" fmla="*/ 421 w 473"/>
                  <a:gd name="T3" fmla="*/ 0 h 1102"/>
                  <a:gd name="T4" fmla="*/ 444 w 473"/>
                  <a:gd name="T5" fmla="*/ 45 h 1102"/>
                  <a:gd name="T6" fmla="*/ 458 w 473"/>
                  <a:gd name="T7" fmla="*/ 141 h 1102"/>
                  <a:gd name="T8" fmla="*/ 444 w 473"/>
                  <a:gd name="T9" fmla="*/ 244 h 1102"/>
                  <a:gd name="T10" fmla="*/ 407 w 473"/>
                  <a:gd name="T11" fmla="*/ 451 h 1102"/>
                  <a:gd name="T12" fmla="*/ 413 w 473"/>
                  <a:gd name="T13" fmla="*/ 540 h 1102"/>
                  <a:gd name="T14" fmla="*/ 458 w 473"/>
                  <a:gd name="T15" fmla="*/ 718 h 1102"/>
                  <a:gd name="T16" fmla="*/ 473 w 473"/>
                  <a:gd name="T17" fmla="*/ 843 h 1102"/>
                  <a:gd name="T18" fmla="*/ 473 w 473"/>
                  <a:gd name="T19" fmla="*/ 940 h 1102"/>
                  <a:gd name="T20" fmla="*/ 451 w 473"/>
                  <a:gd name="T21" fmla="*/ 961 h 1102"/>
                  <a:gd name="T22" fmla="*/ 384 w 473"/>
                  <a:gd name="T23" fmla="*/ 977 h 1102"/>
                  <a:gd name="T24" fmla="*/ 295 w 473"/>
                  <a:gd name="T25" fmla="*/ 998 h 1102"/>
                  <a:gd name="T26" fmla="*/ 207 w 473"/>
                  <a:gd name="T27" fmla="*/ 1043 h 1102"/>
                  <a:gd name="T28" fmla="*/ 118 w 473"/>
                  <a:gd name="T29" fmla="*/ 1102 h 1102"/>
                  <a:gd name="T30" fmla="*/ 82 w 473"/>
                  <a:gd name="T31" fmla="*/ 1102 h 1102"/>
                  <a:gd name="T32" fmla="*/ 0 w 473"/>
                  <a:gd name="T33" fmla="*/ 1036 h 1102"/>
                  <a:gd name="T34" fmla="*/ 8 w 473"/>
                  <a:gd name="T35" fmla="*/ 1006 h 1102"/>
                  <a:gd name="T36" fmla="*/ 111 w 473"/>
                  <a:gd name="T37" fmla="*/ 961 h 1102"/>
                  <a:gd name="T38" fmla="*/ 289 w 473"/>
                  <a:gd name="T39" fmla="*/ 917 h 1102"/>
                  <a:gd name="T40" fmla="*/ 370 w 473"/>
                  <a:gd name="T41" fmla="*/ 888 h 1102"/>
                  <a:gd name="T42" fmla="*/ 384 w 473"/>
                  <a:gd name="T43" fmla="*/ 859 h 1102"/>
                  <a:gd name="T44" fmla="*/ 384 w 473"/>
                  <a:gd name="T45" fmla="*/ 733 h 1102"/>
                  <a:gd name="T46" fmla="*/ 355 w 473"/>
                  <a:gd name="T47" fmla="*/ 570 h 1102"/>
                  <a:gd name="T48" fmla="*/ 339 w 473"/>
                  <a:gd name="T49" fmla="*/ 466 h 1102"/>
                  <a:gd name="T50" fmla="*/ 326 w 473"/>
                  <a:gd name="T51" fmla="*/ 304 h 1102"/>
                  <a:gd name="T52" fmla="*/ 318 w 473"/>
                  <a:gd name="T53" fmla="*/ 126 h 1102"/>
                  <a:gd name="T54" fmla="*/ 326 w 473"/>
                  <a:gd name="T55" fmla="*/ 45 h 1102"/>
                  <a:gd name="T56" fmla="*/ 355 w 473"/>
                  <a:gd name="T57" fmla="*/ 0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73" h="1102">
                    <a:moveTo>
                      <a:pt x="355" y="0"/>
                    </a:moveTo>
                    <a:lnTo>
                      <a:pt x="421" y="0"/>
                    </a:lnTo>
                    <a:lnTo>
                      <a:pt x="444" y="45"/>
                    </a:lnTo>
                    <a:lnTo>
                      <a:pt x="458" y="141"/>
                    </a:lnTo>
                    <a:lnTo>
                      <a:pt x="444" y="244"/>
                    </a:lnTo>
                    <a:lnTo>
                      <a:pt x="407" y="451"/>
                    </a:lnTo>
                    <a:lnTo>
                      <a:pt x="413" y="540"/>
                    </a:lnTo>
                    <a:lnTo>
                      <a:pt x="458" y="718"/>
                    </a:lnTo>
                    <a:lnTo>
                      <a:pt x="473" y="843"/>
                    </a:lnTo>
                    <a:lnTo>
                      <a:pt x="473" y="940"/>
                    </a:lnTo>
                    <a:lnTo>
                      <a:pt x="451" y="961"/>
                    </a:lnTo>
                    <a:lnTo>
                      <a:pt x="384" y="977"/>
                    </a:lnTo>
                    <a:lnTo>
                      <a:pt x="295" y="998"/>
                    </a:lnTo>
                    <a:lnTo>
                      <a:pt x="207" y="1043"/>
                    </a:lnTo>
                    <a:lnTo>
                      <a:pt x="118" y="1102"/>
                    </a:lnTo>
                    <a:lnTo>
                      <a:pt x="82" y="1102"/>
                    </a:lnTo>
                    <a:lnTo>
                      <a:pt x="0" y="1036"/>
                    </a:lnTo>
                    <a:lnTo>
                      <a:pt x="8" y="1006"/>
                    </a:lnTo>
                    <a:lnTo>
                      <a:pt x="111" y="961"/>
                    </a:lnTo>
                    <a:lnTo>
                      <a:pt x="289" y="917"/>
                    </a:lnTo>
                    <a:lnTo>
                      <a:pt x="370" y="888"/>
                    </a:lnTo>
                    <a:lnTo>
                      <a:pt x="384" y="859"/>
                    </a:lnTo>
                    <a:lnTo>
                      <a:pt x="384" y="733"/>
                    </a:lnTo>
                    <a:lnTo>
                      <a:pt x="355" y="570"/>
                    </a:lnTo>
                    <a:lnTo>
                      <a:pt x="339" y="466"/>
                    </a:lnTo>
                    <a:lnTo>
                      <a:pt x="326" y="304"/>
                    </a:lnTo>
                    <a:lnTo>
                      <a:pt x="318" y="126"/>
                    </a:lnTo>
                    <a:lnTo>
                      <a:pt x="326" y="45"/>
                    </a:lnTo>
                    <a:lnTo>
                      <a:pt x="355" y="0"/>
                    </a:lnTo>
                    <a:close/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608"/>
              <p:cNvSpPr>
                <a:spLocks noChangeAspect="1"/>
              </p:cNvSpPr>
              <p:nvPr/>
            </p:nvSpPr>
            <p:spPr bwMode="auto">
              <a:xfrm>
                <a:off x="2959" y="2429"/>
                <a:ext cx="259" cy="327"/>
              </a:xfrm>
              <a:custGeom>
                <a:avLst/>
                <a:gdLst>
                  <a:gd name="T0" fmla="*/ 413 w 776"/>
                  <a:gd name="T1" fmla="*/ 982 h 982"/>
                  <a:gd name="T2" fmla="*/ 450 w 776"/>
                  <a:gd name="T3" fmla="*/ 938 h 982"/>
                  <a:gd name="T4" fmla="*/ 436 w 776"/>
                  <a:gd name="T5" fmla="*/ 872 h 982"/>
                  <a:gd name="T6" fmla="*/ 407 w 776"/>
                  <a:gd name="T7" fmla="*/ 783 h 982"/>
                  <a:gd name="T8" fmla="*/ 295 w 776"/>
                  <a:gd name="T9" fmla="*/ 679 h 982"/>
                  <a:gd name="T10" fmla="*/ 184 w 776"/>
                  <a:gd name="T11" fmla="*/ 584 h 982"/>
                  <a:gd name="T12" fmla="*/ 132 w 776"/>
                  <a:gd name="T13" fmla="*/ 480 h 982"/>
                  <a:gd name="T14" fmla="*/ 111 w 776"/>
                  <a:gd name="T15" fmla="*/ 317 h 982"/>
                  <a:gd name="T16" fmla="*/ 236 w 776"/>
                  <a:gd name="T17" fmla="*/ 273 h 982"/>
                  <a:gd name="T18" fmla="*/ 436 w 776"/>
                  <a:gd name="T19" fmla="*/ 251 h 982"/>
                  <a:gd name="T20" fmla="*/ 517 w 776"/>
                  <a:gd name="T21" fmla="*/ 259 h 982"/>
                  <a:gd name="T22" fmla="*/ 539 w 776"/>
                  <a:gd name="T23" fmla="*/ 280 h 982"/>
                  <a:gd name="T24" fmla="*/ 576 w 776"/>
                  <a:gd name="T25" fmla="*/ 244 h 982"/>
                  <a:gd name="T26" fmla="*/ 562 w 776"/>
                  <a:gd name="T27" fmla="*/ 207 h 982"/>
                  <a:gd name="T28" fmla="*/ 583 w 776"/>
                  <a:gd name="T29" fmla="*/ 141 h 982"/>
                  <a:gd name="T30" fmla="*/ 643 w 776"/>
                  <a:gd name="T31" fmla="*/ 81 h 982"/>
                  <a:gd name="T32" fmla="*/ 687 w 776"/>
                  <a:gd name="T33" fmla="*/ 66 h 982"/>
                  <a:gd name="T34" fmla="*/ 746 w 776"/>
                  <a:gd name="T35" fmla="*/ 103 h 982"/>
                  <a:gd name="T36" fmla="*/ 776 w 776"/>
                  <a:gd name="T37" fmla="*/ 66 h 982"/>
                  <a:gd name="T38" fmla="*/ 724 w 776"/>
                  <a:gd name="T39" fmla="*/ 0 h 982"/>
                  <a:gd name="T40" fmla="*/ 657 w 776"/>
                  <a:gd name="T41" fmla="*/ 0 h 982"/>
                  <a:gd name="T42" fmla="*/ 576 w 776"/>
                  <a:gd name="T43" fmla="*/ 37 h 982"/>
                  <a:gd name="T44" fmla="*/ 525 w 776"/>
                  <a:gd name="T45" fmla="*/ 133 h 982"/>
                  <a:gd name="T46" fmla="*/ 457 w 776"/>
                  <a:gd name="T47" fmla="*/ 178 h 982"/>
                  <a:gd name="T48" fmla="*/ 354 w 776"/>
                  <a:gd name="T49" fmla="*/ 192 h 982"/>
                  <a:gd name="T50" fmla="*/ 169 w 776"/>
                  <a:gd name="T51" fmla="*/ 214 h 982"/>
                  <a:gd name="T52" fmla="*/ 22 w 776"/>
                  <a:gd name="T53" fmla="*/ 259 h 982"/>
                  <a:gd name="T54" fmla="*/ 0 w 776"/>
                  <a:gd name="T55" fmla="*/ 296 h 982"/>
                  <a:gd name="T56" fmla="*/ 14 w 776"/>
                  <a:gd name="T57" fmla="*/ 414 h 982"/>
                  <a:gd name="T58" fmla="*/ 66 w 776"/>
                  <a:gd name="T59" fmla="*/ 576 h 982"/>
                  <a:gd name="T60" fmla="*/ 140 w 776"/>
                  <a:gd name="T61" fmla="*/ 710 h 982"/>
                  <a:gd name="T62" fmla="*/ 213 w 776"/>
                  <a:gd name="T63" fmla="*/ 828 h 982"/>
                  <a:gd name="T64" fmla="*/ 281 w 776"/>
                  <a:gd name="T65" fmla="*/ 909 h 982"/>
                  <a:gd name="T66" fmla="*/ 347 w 776"/>
                  <a:gd name="T67" fmla="*/ 967 h 982"/>
                  <a:gd name="T68" fmla="*/ 413 w 776"/>
                  <a:gd name="T69" fmla="*/ 982 h 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76" h="982">
                    <a:moveTo>
                      <a:pt x="413" y="982"/>
                    </a:moveTo>
                    <a:lnTo>
                      <a:pt x="450" y="938"/>
                    </a:lnTo>
                    <a:lnTo>
                      <a:pt x="436" y="872"/>
                    </a:lnTo>
                    <a:lnTo>
                      <a:pt x="407" y="783"/>
                    </a:lnTo>
                    <a:lnTo>
                      <a:pt x="295" y="679"/>
                    </a:lnTo>
                    <a:lnTo>
                      <a:pt x="184" y="584"/>
                    </a:lnTo>
                    <a:lnTo>
                      <a:pt x="132" y="480"/>
                    </a:lnTo>
                    <a:lnTo>
                      <a:pt x="111" y="317"/>
                    </a:lnTo>
                    <a:lnTo>
                      <a:pt x="236" y="273"/>
                    </a:lnTo>
                    <a:lnTo>
                      <a:pt x="436" y="251"/>
                    </a:lnTo>
                    <a:lnTo>
                      <a:pt x="517" y="259"/>
                    </a:lnTo>
                    <a:lnTo>
                      <a:pt x="539" y="280"/>
                    </a:lnTo>
                    <a:lnTo>
                      <a:pt x="576" y="244"/>
                    </a:lnTo>
                    <a:lnTo>
                      <a:pt x="562" y="207"/>
                    </a:lnTo>
                    <a:lnTo>
                      <a:pt x="583" y="141"/>
                    </a:lnTo>
                    <a:lnTo>
                      <a:pt x="643" y="81"/>
                    </a:lnTo>
                    <a:lnTo>
                      <a:pt x="687" y="66"/>
                    </a:lnTo>
                    <a:lnTo>
                      <a:pt x="746" y="103"/>
                    </a:lnTo>
                    <a:lnTo>
                      <a:pt x="776" y="66"/>
                    </a:lnTo>
                    <a:lnTo>
                      <a:pt x="724" y="0"/>
                    </a:lnTo>
                    <a:lnTo>
                      <a:pt x="657" y="0"/>
                    </a:lnTo>
                    <a:lnTo>
                      <a:pt x="576" y="37"/>
                    </a:lnTo>
                    <a:lnTo>
                      <a:pt x="525" y="133"/>
                    </a:lnTo>
                    <a:lnTo>
                      <a:pt x="457" y="178"/>
                    </a:lnTo>
                    <a:lnTo>
                      <a:pt x="354" y="192"/>
                    </a:lnTo>
                    <a:lnTo>
                      <a:pt x="169" y="214"/>
                    </a:lnTo>
                    <a:lnTo>
                      <a:pt x="22" y="259"/>
                    </a:lnTo>
                    <a:lnTo>
                      <a:pt x="0" y="296"/>
                    </a:lnTo>
                    <a:lnTo>
                      <a:pt x="14" y="414"/>
                    </a:lnTo>
                    <a:lnTo>
                      <a:pt x="66" y="576"/>
                    </a:lnTo>
                    <a:lnTo>
                      <a:pt x="140" y="710"/>
                    </a:lnTo>
                    <a:lnTo>
                      <a:pt x="213" y="828"/>
                    </a:lnTo>
                    <a:lnTo>
                      <a:pt x="281" y="909"/>
                    </a:lnTo>
                    <a:lnTo>
                      <a:pt x="347" y="967"/>
                    </a:lnTo>
                    <a:lnTo>
                      <a:pt x="413" y="982"/>
                    </a:lnTo>
                    <a:close/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" name="Group 609"/>
            <p:cNvGrpSpPr>
              <a:grpSpLocks noChangeAspect="1"/>
            </p:cNvGrpSpPr>
            <p:nvPr/>
          </p:nvGrpSpPr>
          <p:grpSpPr bwMode="auto">
            <a:xfrm>
              <a:off x="3434" y="851"/>
              <a:ext cx="85" cy="107"/>
              <a:chOff x="3302" y="2352"/>
              <a:chExt cx="89" cy="112"/>
            </a:xfrm>
          </p:grpSpPr>
          <p:sp>
            <p:nvSpPr>
              <p:cNvPr id="45" name="Freeform 610"/>
              <p:cNvSpPr>
                <a:spLocks noChangeAspect="1"/>
              </p:cNvSpPr>
              <p:nvPr/>
            </p:nvSpPr>
            <p:spPr bwMode="auto">
              <a:xfrm>
                <a:off x="3319" y="2352"/>
                <a:ext cx="72" cy="81"/>
              </a:xfrm>
              <a:custGeom>
                <a:avLst/>
                <a:gdLst>
                  <a:gd name="T0" fmla="*/ 66 w 215"/>
                  <a:gd name="T1" fmla="*/ 15 h 244"/>
                  <a:gd name="T2" fmla="*/ 126 w 215"/>
                  <a:gd name="T3" fmla="*/ 0 h 244"/>
                  <a:gd name="T4" fmla="*/ 199 w 215"/>
                  <a:gd name="T5" fmla="*/ 22 h 244"/>
                  <a:gd name="T6" fmla="*/ 215 w 215"/>
                  <a:gd name="T7" fmla="*/ 74 h 244"/>
                  <a:gd name="T8" fmla="*/ 207 w 215"/>
                  <a:gd name="T9" fmla="*/ 141 h 244"/>
                  <a:gd name="T10" fmla="*/ 170 w 215"/>
                  <a:gd name="T11" fmla="*/ 184 h 244"/>
                  <a:gd name="T12" fmla="*/ 118 w 215"/>
                  <a:gd name="T13" fmla="*/ 192 h 244"/>
                  <a:gd name="T14" fmla="*/ 66 w 215"/>
                  <a:gd name="T15" fmla="*/ 192 h 244"/>
                  <a:gd name="T16" fmla="*/ 43 w 215"/>
                  <a:gd name="T17" fmla="*/ 215 h 244"/>
                  <a:gd name="T18" fmla="*/ 43 w 215"/>
                  <a:gd name="T19" fmla="*/ 229 h 244"/>
                  <a:gd name="T20" fmla="*/ 29 w 215"/>
                  <a:gd name="T21" fmla="*/ 244 h 244"/>
                  <a:gd name="T22" fmla="*/ 0 w 215"/>
                  <a:gd name="T23" fmla="*/ 236 h 244"/>
                  <a:gd name="T24" fmla="*/ 6 w 215"/>
                  <a:gd name="T25" fmla="*/ 199 h 244"/>
                  <a:gd name="T26" fmla="*/ 29 w 215"/>
                  <a:gd name="T27" fmla="*/ 170 h 244"/>
                  <a:gd name="T28" fmla="*/ 74 w 215"/>
                  <a:gd name="T29" fmla="*/ 147 h 244"/>
                  <a:gd name="T30" fmla="*/ 118 w 215"/>
                  <a:gd name="T31" fmla="*/ 155 h 244"/>
                  <a:gd name="T32" fmla="*/ 155 w 215"/>
                  <a:gd name="T33" fmla="*/ 147 h 244"/>
                  <a:gd name="T34" fmla="*/ 177 w 215"/>
                  <a:gd name="T35" fmla="*/ 110 h 244"/>
                  <a:gd name="T36" fmla="*/ 177 w 215"/>
                  <a:gd name="T37" fmla="*/ 66 h 244"/>
                  <a:gd name="T38" fmla="*/ 155 w 215"/>
                  <a:gd name="T39" fmla="*/ 44 h 244"/>
                  <a:gd name="T40" fmla="*/ 126 w 215"/>
                  <a:gd name="T41" fmla="*/ 44 h 244"/>
                  <a:gd name="T42" fmla="*/ 95 w 215"/>
                  <a:gd name="T43" fmla="*/ 52 h 244"/>
                  <a:gd name="T44" fmla="*/ 74 w 215"/>
                  <a:gd name="T45" fmla="*/ 66 h 244"/>
                  <a:gd name="T46" fmla="*/ 51 w 215"/>
                  <a:gd name="T47" fmla="*/ 52 h 244"/>
                  <a:gd name="T48" fmla="*/ 66 w 215"/>
                  <a:gd name="T49" fmla="*/ 15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5" h="244">
                    <a:moveTo>
                      <a:pt x="66" y="15"/>
                    </a:moveTo>
                    <a:lnTo>
                      <a:pt x="126" y="0"/>
                    </a:lnTo>
                    <a:lnTo>
                      <a:pt x="199" y="22"/>
                    </a:lnTo>
                    <a:lnTo>
                      <a:pt x="215" y="74"/>
                    </a:lnTo>
                    <a:lnTo>
                      <a:pt x="207" y="141"/>
                    </a:lnTo>
                    <a:lnTo>
                      <a:pt x="170" y="184"/>
                    </a:lnTo>
                    <a:lnTo>
                      <a:pt x="118" y="192"/>
                    </a:lnTo>
                    <a:lnTo>
                      <a:pt x="66" y="192"/>
                    </a:lnTo>
                    <a:lnTo>
                      <a:pt x="43" y="215"/>
                    </a:lnTo>
                    <a:lnTo>
                      <a:pt x="43" y="229"/>
                    </a:lnTo>
                    <a:lnTo>
                      <a:pt x="29" y="244"/>
                    </a:lnTo>
                    <a:lnTo>
                      <a:pt x="0" y="236"/>
                    </a:lnTo>
                    <a:lnTo>
                      <a:pt x="6" y="199"/>
                    </a:lnTo>
                    <a:lnTo>
                      <a:pt x="29" y="170"/>
                    </a:lnTo>
                    <a:lnTo>
                      <a:pt x="74" y="147"/>
                    </a:lnTo>
                    <a:lnTo>
                      <a:pt x="118" y="155"/>
                    </a:lnTo>
                    <a:lnTo>
                      <a:pt x="155" y="147"/>
                    </a:lnTo>
                    <a:lnTo>
                      <a:pt x="177" y="110"/>
                    </a:lnTo>
                    <a:lnTo>
                      <a:pt x="177" y="66"/>
                    </a:lnTo>
                    <a:lnTo>
                      <a:pt x="155" y="44"/>
                    </a:lnTo>
                    <a:lnTo>
                      <a:pt x="126" y="44"/>
                    </a:lnTo>
                    <a:lnTo>
                      <a:pt x="95" y="52"/>
                    </a:lnTo>
                    <a:lnTo>
                      <a:pt x="74" y="66"/>
                    </a:lnTo>
                    <a:lnTo>
                      <a:pt x="51" y="52"/>
                    </a:lnTo>
                    <a:lnTo>
                      <a:pt x="66" y="1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Oval 611"/>
              <p:cNvSpPr>
                <a:spLocks noChangeAspect="1" noChangeArrowheads="1"/>
              </p:cNvSpPr>
              <p:nvPr/>
            </p:nvSpPr>
            <p:spPr bwMode="auto">
              <a:xfrm>
                <a:off x="3302" y="2443"/>
                <a:ext cx="20" cy="2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3" name="Group 612"/>
          <p:cNvGrpSpPr>
            <a:grpSpLocks/>
          </p:cNvGrpSpPr>
          <p:nvPr/>
        </p:nvGrpSpPr>
        <p:grpSpPr bwMode="auto">
          <a:xfrm>
            <a:off x="1308100" y="4433888"/>
            <a:ext cx="825500" cy="776287"/>
            <a:chOff x="816" y="1344"/>
            <a:chExt cx="520" cy="489"/>
          </a:xfrm>
        </p:grpSpPr>
        <p:sp>
          <p:nvSpPr>
            <p:cNvPr id="54" name="AutoShape 613"/>
            <p:cNvSpPr>
              <a:spLocks noChangeAspect="1" noChangeArrowheads="1" noTextEdit="1"/>
            </p:cNvSpPr>
            <p:nvPr/>
          </p:nvSpPr>
          <p:spPr bwMode="auto">
            <a:xfrm>
              <a:off x="816" y="1344"/>
              <a:ext cx="520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614"/>
            <p:cNvSpPr>
              <a:spLocks/>
            </p:cNvSpPr>
            <p:nvPr/>
          </p:nvSpPr>
          <p:spPr bwMode="auto">
            <a:xfrm>
              <a:off x="948" y="1659"/>
              <a:ext cx="321" cy="155"/>
            </a:xfrm>
            <a:custGeom>
              <a:avLst/>
              <a:gdLst>
                <a:gd name="T0" fmla="*/ 639 w 641"/>
                <a:gd name="T1" fmla="*/ 219 h 310"/>
                <a:gd name="T2" fmla="*/ 620 w 641"/>
                <a:gd name="T3" fmla="*/ 240 h 310"/>
                <a:gd name="T4" fmla="*/ 592 w 641"/>
                <a:gd name="T5" fmla="*/ 259 h 310"/>
                <a:gd name="T6" fmla="*/ 565 w 641"/>
                <a:gd name="T7" fmla="*/ 270 h 310"/>
                <a:gd name="T8" fmla="*/ 531 w 641"/>
                <a:gd name="T9" fmla="*/ 281 h 310"/>
                <a:gd name="T10" fmla="*/ 489 w 641"/>
                <a:gd name="T11" fmla="*/ 293 h 310"/>
                <a:gd name="T12" fmla="*/ 436 w 641"/>
                <a:gd name="T13" fmla="*/ 300 h 310"/>
                <a:gd name="T14" fmla="*/ 371 w 641"/>
                <a:gd name="T15" fmla="*/ 308 h 310"/>
                <a:gd name="T16" fmla="*/ 333 w 641"/>
                <a:gd name="T17" fmla="*/ 310 h 310"/>
                <a:gd name="T18" fmla="*/ 303 w 641"/>
                <a:gd name="T19" fmla="*/ 310 h 310"/>
                <a:gd name="T20" fmla="*/ 274 w 641"/>
                <a:gd name="T21" fmla="*/ 310 h 310"/>
                <a:gd name="T22" fmla="*/ 238 w 641"/>
                <a:gd name="T23" fmla="*/ 306 h 310"/>
                <a:gd name="T24" fmla="*/ 204 w 641"/>
                <a:gd name="T25" fmla="*/ 299 h 310"/>
                <a:gd name="T26" fmla="*/ 175 w 641"/>
                <a:gd name="T27" fmla="*/ 289 h 310"/>
                <a:gd name="T28" fmla="*/ 145 w 641"/>
                <a:gd name="T29" fmla="*/ 281 h 310"/>
                <a:gd name="T30" fmla="*/ 187 w 641"/>
                <a:gd name="T31" fmla="*/ 272 h 310"/>
                <a:gd name="T32" fmla="*/ 194 w 641"/>
                <a:gd name="T33" fmla="*/ 251 h 310"/>
                <a:gd name="T34" fmla="*/ 160 w 641"/>
                <a:gd name="T35" fmla="*/ 259 h 310"/>
                <a:gd name="T36" fmla="*/ 126 w 641"/>
                <a:gd name="T37" fmla="*/ 262 h 310"/>
                <a:gd name="T38" fmla="*/ 93 w 641"/>
                <a:gd name="T39" fmla="*/ 264 h 310"/>
                <a:gd name="T40" fmla="*/ 69 w 641"/>
                <a:gd name="T41" fmla="*/ 253 h 310"/>
                <a:gd name="T42" fmla="*/ 105 w 641"/>
                <a:gd name="T43" fmla="*/ 249 h 310"/>
                <a:gd name="T44" fmla="*/ 141 w 641"/>
                <a:gd name="T45" fmla="*/ 243 h 310"/>
                <a:gd name="T46" fmla="*/ 154 w 641"/>
                <a:gd name="T47" fmla="*/ 228 h 310"/>
                <a:gd name="T48" fmla="*/ 124 w 641"/>
                <a:gd name="T49" fmla="*/ 226 h 310"/>
                <a:gd name="T50" fmla="*/ 84 w 641"/>
                <a:gd name="T51" fmla="*/ 230 h 310"/>
                <a:gd name="T52" fmla="*/ 48 w 641"/>
                <a:gd name="T53" fmla="*/ 238 h 310"/>
                <a:gd name="T54" fmla="*/ 36 w 641"/>
                <a:gd name="T55" fmla="*/ 213 h 310"/>
                <a:gd name="T56" fmla="*/ 73 w 641"/>
                <a:gd name="T57" fmla="*/ 207 h 310"/>
                <a:gd name="T58" fmla="*/ 107 w 641"/>
                <a:gd name="T59" fmla="*/ 201 h 310"/>
                <a:gd name="T60" fmla="*/ 111 w 641"/>
                <a:gd name="T61" fmla="*/ 182 h 310"/>
                <a:gd name="T62" fmla="*/ 73 w 641"/>
                <a:gd name="T63" fmla="*/ 186 h 310"/>
                <a:gd name="T64" fmla="*/ 38 w 641"/>
                <a:gd name="T65" fmla="*/ 192 h 310"/>
                <a:gd name="T66" fmla="*/ 8 w 641"/>
                <a:gd name="T67" fmla="*/ 186 h 310"/>
                <a:gd name="T68" fmla="*/ 27 w 641"/>
                <a:gd name="T69" fmla="*/ 167 h 310"/>
                <a:gd name="T70" fmla="*/ 65 w 641"/>
                <a:gd name="T71" fmla="*/ 165 h 310"/>
                <a:gd name="T72" fmla="*/ 103 w 641"/>
                <a:gd name="T73" fmla="*/ 160 h 310"/>
                <a:gd name="T74" fmla="*/ 84 w 641"/>
                <a:gd name="T75" fmla="*/ 144 h 310"/>
                <a:gd name="T76" fmla="*/ 48 w 641"/>
                <a:gd name="T77" fmla="*/ 146 h 310"/>
                <a:gd name="T78" fmla="*/ 12 w 641"/>
                <a:gd name="T79" fmla="*/ 152 h 310"/>
                <a:gd name="T80" fmla="*/ 2 w 641"/>
                <a:gd name="T81" fmla="*/ 135 h 310"/>
                <a:gd name="T82" fmla="*/ 36 w 641"/>
                <a:gd name="T83" fmla="*/ 133 h 310"/>
                <a:gd name="T84" fmla="*/ 71 w 641"/>
                <a:gd name="T85" fmla="*/ 129 h 310"/>
                <a:gd name="T86" fmla="*/ 97 w 641"/>
                <a:gd name="T87" fmla="*/ 122 h 310"/>
                <a:gd name="T88" fmla="*/ 84 w 641"/>
                <a:gd name="T89" fmla="*/ 108 h 310"/>
                <a:gd name="T90" fmla="*/ 54 w 641"/>
                <a:gd name="T91" fmla="*/ 110 h 310"/>
                <a:gd name="T92" fmla="*/ 19 w 641"/>
                <a:gd name="T93" fmla="*/ 114 h 310"/>
                <a:gd name="T94" fmla="*/ 25 w 641"/>
                <a:gd name="T95" fmla="*/ 91 h 310"/>
                <a:gd name="T96" fmla="*/ 57 w 641"/>
                <a:gd name="T97" fmla="*/ 89 h 310"/>
                <a:gd name="T98" fmla="*/ 92 w 641"/>
                <a:gd name="T99" fmla="*/ 89 h 310"/>
                <a:gd name="T100" fmla="*/ 105 w 641"/>
                <a:gd name="T101" fmla="*/ 76 h 310"/>
                <a:gd name="T102" fmla="*/ 73 w 641"/>
                <a:gd name="T103" fmla="*/ 72 h 310"/>
                <a:gd name="T104" fmla="*/ 57 w 641"/>
                <a:gd name="T105" fmla="*/ 64 h 310"/>
                <a:gd name="T106" fmla="*/ 93 w 641"/>
                <a:gd name="T107" fmla="*/ 45 h 310"/>
                <a:gd name="T108" fmla="*/ 128 w 641"/>
                <a:gd name="T109" fmla="*/ 30 h 310"/>
                <a:gd name="T110" fmla="*/ 160 w 641"/>
                <a:gd name="T111" fmla="*/ 21 h 310"/>
                <a:gd name="T112" fmla="*/ 187 w 641"/>
                <a:gd name="T113" fmla="*/ 1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41" h="310">
                  <a:moveTo>
                    <a:pt x="190" y="15"/>
                  </a:moveTo>
                  <a:lnTo>
                    <a:pt x="257" y="0"/>
                  </a:lnTo>
                  <a:lnTo>
                    <a:pt x="323" y="179"/>
                  </a:lnTo>
                  <a:lnTo>
                    <a:pt x="641" y="215"/>
                  </a:lnTo>
                  <a:lnTo>
                    <a:pt x="639" y="215"/>
                  </a:lnTo>
                  <a:lnTo>
                    <a:pt x="639" y="219"/>
                  </a:lnTo>
                  <a:lnTo>
                    <a:pt x="637" y="221"/>
                  </a:lnTo>
                  <a:lnTo>
                    <a:pt x="633" y="226"/>
                  </a:lnTo>
                  <a:lnTo>
                    <a:pt x="632" y="228"/>
                  </a:lnTo>
                  <a:lnTo>
                    <a:pt x="628" y="232"/>
                  </a:lnTo>
                  <a:lnTo>
                    <a:pt x="624" y="236"/>
                  </a:lnTo>
                  <a:lnTo>
                    <a:pt x="620" y="240"/>
                  </a:lnTo>
                  <a:lnTo>
                    <a:pt x="616" y="241"/>
                  </a:lnTo>
                  <a:lnTo>
                    <a:pt x="611" y="245"/>
                  </a:lnTo>
                  <a:lnTo>
                    <a:pt x="605" y="251"/>
                  </a:lnTo>
                  <a:lnTo>
                    <a:pt x="599" y="255"/>
                  </a:lnTo>
                  <a:lnTo>
                    <a:pt x="595" y="257"/>
                  </a:lnTo>
                  <a:lnTo>
                    <a:pt x="592" y="259"/>
                  </a:lnTo>
                  <a:lnTo>
                    <a:pt x="588" y="260"/>
                  </a:lnTo>
                  <a:lnTo>
                    <a:pt x="584" y="262"/>
                  </a:lnTo>
                  <a:lnTo>
                    <a:pt x="580" y="262"/>
                  </a:lnTo>
                  <a:lnTo>
                    <a:pt x="574" y="266"/>
                  </a:lnTo>
                  <a:lnTo>
                    <a:pt x="571" y="268"/>
                  </a:lnTo>
                  <a:lnTo>
                    <a:pt x="565" y="270"/>
                  </a:lnTo>
                  <a:lnTo>
                    <a:pt x="559" y="272"/>
                  </a:lnTo>
                  <a:lnTo>
                    <a:pt x="555" y="274"/>
                  </a:lnTo>
                  <a:lnTo>
                    <a:pt x="550" y="276"/>
                  </a:lnTo>
                  <a:lnTo>
                    <a:pt x="544" y="278"/>
                  </a:lnTo>
                  <a:lnTo>
                    <a:pt x="538" y="280"/>
                  </a:lnTo>
                  <a:lnTo>
                    <a:pt x="531" y="281"/>
                  </a:lnTo>
                  <a:lnTo>
                    <a:pt x="525" y="283"/>
                  </a:lnTo>
                  <a:lnTo>
                    <a:pt x="519" y="285"/>
                  </a:lnTo>
                  <a:lnTo>
                    <a:pt x="512" y="287"/>
                  </a:lnTo>
                  <a:lnTo>
                    <a:pt x="504" y="289"/>
                  </a:lnTo>
                  <a:lnTo>
                    <a:pt x="497" y="289"/>
                  </a:lnTo>
                  <a:lnTo>
                    <a:pt x="489" y="293"/>
                  </a:lnTo>
                  <a:lnTo>
                    <a:pt x="479" y="293"/>
                  </a:lnTo>
                  <a:lnTo>
                    <a:pt x="472" y="295"/>
                  </a:lnTo>
                  <a:lnTo>
                    <a:pt x="462" y="297"/>
                  </a:lnTo>
                  <a:lnTo>
                    <a:pt x="455" y="299"/>
                  </a:lnTo>
                  <a:lnTo>
                    <a:pt x="445" y="299"/>
                  </a:lnTo>
                  <a:lnTo>
                    <a:pt x="436" y="300"/>
                  </a:lnTo>
                  <a:lnTo>
                    <a:pt x="424" y="302"/>
                  </a:lnTo>
                  <a:lnTo>
                    <a:pt x="415" y="304"/>
                  </a:lnTo>
                  <a:lnTo>
                    <a:pt x="403" y="304"/>
                  </a:lnTo>
                  <a:lnTo>
                    <a:pt x="394" y="306"/>
                  </a:lnTo>
                  <a:lnTo>
                    <a:pt x="382" y="306"/>
                  </a:lnTo>
                  <a:lnTo>
                    <a:pt x="371" y="308"/>
                  </a:lnTo>
                  <a:lnTo>
                    <a:pt x="363" y="308"/>
                  </a:lnTo>
                  <a:lnTo>
                    <a:pt x="358" y="310"/>
                  </a:lnTo>
                  <a:lnTo>
                    <a:pt x="352" y="310"/>
                  </a:lnTo>
                  <a:lnTo>
                    <a:pt x="346" y="310"/>
                  </a:lnTo>
                  <a:lnTo>
                    <a:pt x="339" y="310"/>
                  </a:lnTo>
                  <a:lnTo>
                    <a:pt x="333" y="310"/>
                  </a:lnTo>
                  <a:lnTo>
                    <a:pt x="327" y="310"/>
                  </a:lnTo>
                  <a:lnTo>
                    <a:pt x="323" y="310"/>
                  </a:lnTo>
                  <a:lnTo>
                    <a:pt x="318" y="310"/>
                  </a:lnTo>
                  <a:lnTo>
                    <a:pt x="312" y="310"/>
                  </a:lnTo>
                  <a:lnTo>
                    <a:pt x="306" y="310"/>
                  </a:lnTo>
                  <a:lnTo>
                    <a:pt x="303" y="310"/>
                  </a:lnTo>
                  <a:lnTo>
                    <a:pt x="297" y="310"/>
                  </a:lnTo>
                  <a:lnTo>
                    <a:pt x="293" y="310"/>
                  </a:lnTo>
                  <a:lnTo>
                    <a:pt x="287" y="310"/>
                  </a:lnTo>
                  <a:lnTo>
                    <a:pt x="284" y="310"/>
                  </a:lnTo>
                  <a:lnTo>
                    <a:pt x="278" y="310"/>
                  </a:lnTo>
                  <a:lnTo>
                    <a:pt x="274" y="310"/>
                  </a:lnTo>
                  <a:lnTo>
                    <a:pt x="270" y="310"/>
                  </a:lnTo>
                  <a:lnTo>
                    <a:pt x="266" y="310"/>
                  </a:lnTo>
                  <a:lnTo>
                    <a:pt x="259" y="308"/>
                  </a:lnTo>
                  <a:lnTo>
                    <a:pt x="251" y="308"/>
                  </a:lnTo>
                  <a:lnTo>
                    <a:pt x="244" y="306"/>
                  </a:lnTo>
                  <a:lnTo>
                    <a:pt x="238" y="306"/>
                  </a:lnTo>
                  <a:lnTo>
                    <a:pt x="232" y="304"/>
                  </a:lnTo>
                  <a:lnTo>
                    <a:pt x="227" y="304"/>
                  </a:lnTo>
                  <a:lnTo>
                    <a:pt x="219" y="302"/>
                  </a:lnTo>
                  <a:lnTo>
                    <a:pt x="213" y="302"/>
                  </a:lnTo>
                  <a:lnTo>
                    <a:pt x="208" y="299"/>
                  </a:lnTo>
                  <a:lnTo>
                    <a:pt x="204" y="299"/>
                  </a:lnTo>
                  <a:lnTo>
                    <a:pt x="198" y="297"/>
                  </a:lnTo>
                  <a:lnTo>
                    <a:pt x="192" y="295"/>
                  </a:lnTo>
                  <a:lnTo>
                    <a:pt x="189" y="293"/>
                  </a:lnTo>
                  <a:lnTo>
                    <a:pt x="185" y="293"/>
                  </a:lnTo>
                  <a:lnTo>
                    <a:pt x="179" y="291"/>
                  </a:lnTo>
                  <a:lnTo>
                    <a:pt x="175" y="289"/>
                  </a:lnTo>
                  <a:lnTo>
                    <a:pt x="169" y="287"/>
                  </a:lnTo>
                  <a:lnTo>
                    <a:pt x="166" y="287"/>
                  </a:lnTo>
                  <a:lnTo>
                    <a:pt x="160" y="285"/>
                  </a:lnTo>
                  <a:lnTo>
                    <a:pt x="154" y="283"/>
                  </a:lnTo>
                  <a:lnTo>
                    <a:pt x="150" y="281"/>
                  </a:lnTo>
                  <a:lnTo>
                    <a:pt x="145" y="281"/>
                  </a:lnTo>
                  <a:lnTo>
                    <a:pt x="152" y="280"/>
                  </a:lnTo>
                  <a:lnTo>
                    <a:pt x="160" y="280"/>
                  </a:lnTo>
                  <a:lnTo>
                    <a:pt x="166" y="278"/>
                  </a:lnTo>
                  <a:lnTo>
                    <a:pt x="173" y="278"/>
                  </a:lnTo>
                  <a:lnTo>
                    <a:pt x="181" y="274"/>
                  </a:lnTo>
                  <a:lnTo>
                    <a:pt x="187" y="272"/>
                  </a:lnTo>
                  <a:lnTo>
                    <a:pt x="194" y="270"/>
                  </a:lnTo>
                  <a:lnTo>
                    <a:pt x="202" y="268"/>
                  </a:lnTo>
                  <a:lnTo>
                    <a:pt x="200" y="262"/>
                  </a:lnTo>
                  <a:lnTo>
                    <a:pt x="198" y="257"/>
                  </a:lnTo>
                  <a:lnTo>
                    <a:pt x="196" y="253"/>
                  </a:lnTo>
                  <a:lnTo>
                    <a:pt x="194" y="251"/>
                  </a:lnTo>
                  <a:lnTo>
                    <a:pt x="189" y="253"/>
                  </a:lnTo>
                  <a:lnTo>
                    <a:pt x="183" y="255"/>
                  </a:lnTo>
                  <a:lnTo>
                    <a:pt x="177" y="257"/>
                  </a:lnTo>
                  <a:lnTo>
                    <a:pt x="171" y="257"/>
                  </a:lnTo>
                  <a:lnTo>
                    <a:pt x="166" y="257"/>
                  </a:lnTo>
                  <a:lnTo>
                    <a:pt x="160" y="259"/>
                  </a:lnTo>
                  <a:lnTo>
                    <a:pt x="154" y="259"/>
                  </a:lnTo>
                  <a:lnTo>
                    <a:pt x="149" y="260"/>
                  </a:lnTo>
                  <a:lnTo>
                    <a:pt x="143" y="260"/>
                  </a:lnTo>
                  <a:lnTo>
                    <a:pt x="137" y="260"/>
                  </a:lnTo>
                  <a:lnTo>
                    <a:pt x="131" y="260"/>
                  </a:lnTo>
                  <a:lnTo>
                    <a:pt x="126" y="262"/>
                  </a:lnTo>
                  <a:lnTo>
                    <a:pt x="120" y="262"/>
                  </a:lnTo>
                  <a:lnTo>
                    <a:pt x="114" y="264"/>
                  </a:lnTo>
                  <a:lnTo>
                    <a:pt x="109" y="266"/>
                  </a:lnTo>
                  <a:lnTo>
                    <a:pt x="103" y="268"/>
                  </a:lnTo>
                  <a:lnTo>
                    <a:pt x="99" y="266"/>
                  </a:lnTo>
                  <a:lnTo>
                    <a:pt x="93" y="264"/>
                  </a:lnTo>
                  <a:lnTo>
                    <a:pt x="90" y="262"/>
                  </a:lnTo>
                  <a:lnTo>
                    <a:pt x="86" y="260"/>
                  </a:lnTo>
                  <a:lnTo>
                    <a:pt x="80" y="259"/>
                  </a:lnTo>
                  <a:lnTo>
                    <a:pt x="76" y="257"/>
                  </a:lnTo>
                  <a:lnTo>
                    <a:pt x="73" y="253"/>
                  </a:lnTo>
                  <a:lnTo>
                    <a:pt x="69" y="253"/>
                  </a:lnTo>
                  <a:lnTo>
                    <a:pt x="74" y="251"/>
                  </a:lnTo>
                  <a:lnTo>
                    <a:pt x="80" y="251"/>
                  </a:lnTo>
                  <a:lnTo>
                    <a:pt x="86" y="251"/>
                  </a:lnTo>
                  <a:lnTo>
                    <a:pt x="92" y="251"/>
                  </a:lnTo>
                  <a:lnTo>
                    <a:pt x="99" y="249"/>
                  </a:lnTo>
                  <a:lnTo>
                    <a:pt x="105" y="249"/>
                  </a:lnTo>
                  <a:lnTo>
                    <a:pt x="111" y="247"/>
                  </a:lnTo>
                  <a:lnTo>
                    <a:pt x="118" y="247"/>
                  </a:lnTo>
                  <a:lnTo>
                    <a:pt x="124" y="245"/>
                  </a:lnTo>
                  <a:lnTo>
                    <a:pt x="130" y="245"/>
                  </a:lnTo>
                  <a:lnTo>
                    <a:pt x="135" y="243"/>
                  </a:lnTo>
                  <a:lnTo>
                    <a:pt x="141" y="243"/>
                  </a:lnTo>
                  <a:lnTo>
                    <a:pt x="145" y="241"/>
                  </a:lnTo>
                  <a:lnTo>
                    <a:pt x="150" y="240"/>
                  </a:lnTo>
                  <a:lnTo>
                    <a:pt x="158" y="240"/>
                  </a:lnTo>
                  <a:lnTo>
                    <a:pt x="162" y="238"/>
                  </a:lnTo>
                  <a:lnTo>
                    <a:pt x="160" y="234"/>
                  </a:lnTo>
                  <a:lnTo>
                    <a:pt x="154" y="228"/>
                  </a:lnTo>
                  <a:lnTo>
                    <a:pt x="150" y="224"/>
                  </a:lnTo>
                  <a:lnTo>
                    <a:pt x="147" y="222"/>
                  </a:lnTo>
                  <a:lnTo>
                    <a:pt x="141" y="222"/>
                  </a:lnTo>
                  <a:lnTo>
                    <a:pt x="137" y="224"/>
                  </a:lnTo>
                  <a:lnTo>
                    <a:pt x="130" y="224"/>
                  </a:lnTo>
                  <a:lnTo>
                    <a:pt x="124" y="226"/>
                  </a:lnTo>
                  <a:lnTo>
                    <a:pt x="118" y="226"/>
                  </a:lnTo>
                  <a:lnTo>
                    <a:pt x="111" y="226"/>
                  </a:lnTo>
                  <a:lnTo>
                    <a:pt x="103" y="228"/>
                  </a:lnTo>
                  <a:lnTo>
                    <a:pt x="97" y="230"/>
                  </a:lnTo>
                  <a:lnTo>
                    <a:pt x="90" y="230"/>
                  </a:lnTo>
                  <a:lnTo>
                    <a:pt x="84" y="230"/>
                  </a:lnTo>
                  <a:lnTo>
                    <a:pt x="76" y="230"/>
                  </a:lnTo>
                  <a:lnTo>
                    <a:pt x="71" y="232"/>
                  </a:lnTo>
                  <a:lnTo>
                    <a:pt x="63" y="232"/>
                  </a:lnTo>
                  <a:lnTo>
                    <a:pt x="57" y="234"/>
                  </a:lnTo>
                  <a:lnTo>
                    <a:pt x="52" y="236"/>
                  </a:lnTo>
                  <a:lnTo>
                    <a:pt x="48" y="238"/>
                  </a:lnTo>
                  <a:lnTo>
                    <a:pt x="42" y="232"/>
                  </a:lnTo>
                  <a:lnTo>
                    <a:pt x="36" y="226"/>
                  </a:lnTo>
                  <a:lnTo>
                    <a:pt x="31" y="221"/>
                  </a:lnTo>
                  <a:lnTo>
                    <a:pt x="27" y="217"/>
                  </a:lnTo>
                  <a:lnTo>
                    <a:pt x="31" y="215"/>
                  </a:lnTo>
                  <a:lnTo>
                    <a:pt x="36" y="213"/>
                  </a:lnTo>
                  <a:lnTo>
                    <a:pt x="42" y="213"/>
                  </a:lnTo>
                  <a:lnTo>
                    <a:pt x="48" y="211"/>
                  </a:lnTo>
                  <a:lnTo>
                    <a:pt x="54" y="209"/>
                  </a:lnTo>
                  <a:lnTo>
                    <a:pt x="59" y="209"/>
                  </a:lnTo>
                  <a:lnTo>
                    <a:pt x="65" y="209"/>
                  </a:lnTo>
                  <a:lnTo>
                    <a:pt x="73" y="207"/>
                  </a:lnTo>
                  <a:lnTo>
                    <a:pt x="78" y="205"/>
                  </a:lnTo>
                  <a:lnTo>
                    <a:pt x="84" y="205"/>
                  </a:lnTo>
                  <a:lnTo>
                    <a:pt x="90" y="205"/>
                  </a:lnTo>
                  <a:lnTo>
                    <a:pt x="95" y="203"/>
                  </a:lnTo>
                  <a:lnTo>
                    <a:pt x="101" y="203"/>
                  </a:lnTo>
                  <a:lnTo>
                    <a:pt x="107" y="201"/>
                  </a:lnTo>
                  <a:lnTo>
                    <a:pt x="112" y="200"/>
                  </a:lnTo>
                  <a:lnTo>
                    <a:pt x="118" y="200"/>
                  </a:lnTo>
                  <a:lnTo>
                    <a:pt x="118" y="194"/>
                  </a:lnTo>
                  <a:lnTo>
                    <a:pt x="114" y="188"/>
                  </a:lnTo>
                  <a:lnTo>
                    <a:pt x="111" y="184"/>
                  </a:lnTo>
                  <a:lnTo>
                    <a:pt x="111" y="182"/>
                  </a:lnTo>
                  <a:lnTo>
                    <a:pt x="103" y="182"/>
                  </a:lnTo>
                  <a:lnTo>
                    <a:pt x="97" y="184"/>
                  </a:lnTo>
                  <a:lnTo>
                    <a:pt x="92" y="184"/>
                  </a:lnTo>
                  <a:lnTo>
                    <a:pt x="86" y="186"/>
                  </a:lnTo>
                  <a:lnTo>
                    <a:pt x="78" y="186"/>
                  </a:lnTo>
                  <a:lnTo>
                    <a:pt x="73" y="186"/>
                  </a:lnTo>
                  <a:lnTo>
                    <a:pt x="67" y="188"/>
                  </a:lnTo>
                  <a:lnTo>
                    <a:pt x="61" y="188"/>
                  </a:lnTo>
                  <a:lnTo>
                    <a:pt x="55" y="188"/>
                  </a:lnTo>
                  <a:lnTo>
                    <a:pt x="50" y="188"/>
                  </a:lnTo>
                  <a:lnTo>
                    <a:pt x="44" y="190"/>
                  </a:lnTo>
                  <a:lnTo>
                    <a:pt x="38" y="192"/>
                  </a:lnTo>
                  <a:lnTo>
                    <a:pt x="31" y="192"/>
                  </a:lnTo>
                  <a:lnTo>
                    <a:pt x="25" y="194"/>
                  </a:lnTo>
                  <a:lnTo>
                    <a:pt x="19" y="198"/>
                  </a:lnTo>
                  <a:lnTo>
                    <a:pt x="15" y="200"/>
                  </a:lnTo>
                  <a:lnTo>
                    <a:pt x="12" y="194"/>
                  </a:lnTo>
                  <a:lnTo>
                    <a:pt x="8" y="186"/>
                  </a:lnTo>
                  <a:lnTo>
                    <a:pt x="6" y="179"/>
                  </a:lnTo>
                  <a:lnTo>
                    <a:pt x="2" y="171"/>
                  </a:lnTo>
                  <a:lnTo>
                    <a:pt x="10" y="171"/>
                  </a:lnTo>
                  <a:lnTo>
                    <a:pt x="15" y="169"/>
                  </a:lnTo>
                  <a:lnTo>
                    <a:pt x="21" y="167"/>
                  </a:lnTo>
                  <a:lnTo>
                    <a:pt x="27" y="167"/>
                  </a:lnTo>
                  <a:lnTo>
                    <a:pt x="35" y="167"/>
                  </a:lnTo>
                  <a:lnTo>
                    <a:pt x="40" y="167"/>
                  </a:lnTo>
                  <a:lnTo>
                    <a:pt x="48" y="167"/>
                  </a:lnTo>
                  <a:lnTo>
                    <a:pt x="54" y="167"/>
                  </a:lnTo>
                  <a:lnTo>
                    <a:pt x="59" y="165"/>
                  </a:lnTo>
                  <a:lnTo>
                    <a:pt x="65" y="165"/>
                  </a:lnTo>
                  <a:lnTo>
                    <a:pt x="73" y="163"/>
                  </a:lnTo>
                  <a:lnTo>
                    <a:pt x="78" y="163"/>
                  </a:lnTo>
                  <a:lnTo>
                    <a:pt x="84" y="163"/>
                  </a:lnTo>
                  <a:lnTo>
                    <a:pt x="92" y="162"/>
                  </a:lnTo>
                  <a:lnTo>
                    <a:pt x="97" y="162"/>
                  </a:lnTo>
                  <a:lnTo>
                    <a:pt x="103" y="160"/>
                  </a:lnTo>
                  <a:lnTo>
                    <a:pt x="101" y="156"/>
                  </a:lnTo>
                  <a:lnTo>
                    <a:pt x="99" y="148"/>
                  </a:lnTo>
                  <a:lnTo>
                    <a:pt x="97" y="144"/>
                  </a:lnTo>
                  <a:lnTo>
                    <a:pt x="95" y="143"/>
                  </a:lnTo>
                  <a:lnTo>
                    <a:pt x="90" y="144"/>
                  </a:lnTo>
                  <a:lnTo>
                    <a:pt x="84" y="144"/>
                  </a:lnTo>
                  <a:lnTo>
                    <a:pt x="76" y="144"/>
                  </a:lnTo>
                  <a:lnTo>
                    <a:pt x="71" y="146"/>
                  </a:lnTo>
                  <a:lnTo>
                    <a:pt x="65" y="146"/>
                  </a:lnTo>
                  <a:lnTo>
                    <a:pt x="59" y="146"/>
                  </a:lnTo>
                  <a:lnTo>
                    <a:pt x="54" y="146"/>
                  </a:lnTo>
                  <a:lnTo>
                    <a:pt x="48" y="146"/>
                  </a:lnTo>
                  <a:lnTo>
                    <a:pt x="42" y="146"/>
                  </a:lnTo>
                  <a:lnTo>
                    <a:pt x="35" y="146"/>
                  </a:lnTo>
                  <a:lnTo>
                    <a:pt x="29" y="148"/>
                  </a:lnTo>
                  <a:lnTo>
                    <a:pt x="23" y="148"/>
                  </a:lnTo>
                  <a:lnTo>
                    <a:pt x="17" y="148"/>
                  </a:lnTo>
                  <a:lnTo>
                    <a:pt x="12" y="152"/>
                  </a:lnTo>
                  <a:lnTo>
                    <a:pt x="6" y="152"/>
                  </a:lnTo>
                  <a:lnTo>
                    <a:pt x="0" y="156"/>
                  </a:lnTo>
                  <a:lnTo>
                    <a:pt x="0" y="150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2" y="135"/>
                  </a:lnTo>
                  <a:lnTo>
                    <a:pt x="6" y="135"/>
                  </a:lnTo>
                  <a:lnTo>
                    <a:pt x="12" y="135"/>
                  </a:lnTo>
                  <a:lnTo>
                    <a:pt x="17" y="135"/>
                  </a:lnTo>
                  <a:lnTo>
                    <a:pt x="25" y="135"/>
                  </a:lnTo>
                  <a:lnTo>
                    <a:pt x="29" y="133"/>
                  </a:lnTo>
                  <a:lnTo>
                    <a:pt x="36" y="133"/>
                  </a:lnTo>
                  <a:lnTo>
                    <a:pt x="42" y="131"/>
                  </a:lnTo>
                  <a:lnTo>
                    <a:pt x="48" y="131"/>
                  </a:lnTo>
                  <a:lnTo>
                    <a:pt x="54" y="131"/>
                  </a:lnTo>
                  <a:lnTo>
                    <a:pt x="59" y="131"/>
                  </a:lnTo>
                  <a:lnTo>
                    <a:pt x="65" y="129"/>
                  </a:lnTo>
                  <a:lnTo>
                    <a:pt x="71" y="129"/>
                  </a:lnTo>
                  <a:lnTo>
                    <a:pt x="76" y="129"/>
                  </a:lnTo>
                  <a:lnTo>
                    <a:pt x="82" y="127"/>
                  </a:lnTo>
                  <a:lnTo>
                    <a:pt x="88" y="127"/>
                  </a:lnTo>
                  <a:lnTo>
                    <a:pt x="93" y="127"/>
                  </a:lnTo>
                  <a:lnTo>
                    <a:pt x="95" y="125"/>
                  </a:lnTo>
                  <a:lnTo>
                    <a:pt x="97" y="122"/>
                  </a:lnTo>
                  <a:lnTo>
                    <a:pt x="97" y="120"/>
                  </a:lnTo>
                  <a:lnTo>
                    <a:pt x="99" y="116"/>
                  </a:lnTo>
                  <a:lnTo>
                    <a:pt x="95" y="108"/>
                  </a:lnTo>
                  <a:lnTo>
                    <a:pt x="92" y="106"/>
                  </a:lnTo>
                  <a:lnTo>
                    <a:pt x="86" y="106"/>
                  </a:lnTo>
                  <a:lnTo>
                    <a:pt x="84" y="108"/>
                  </a:lnTo>
                  <a:lnTo>
                    <a:pt x="78" y="108"/>
                  </a:lnTo>
                  <a:lnTo>
                    <a:pt x="73" y="108"/>
                  </a:lnTo>
                  <a:lnTo>
                    <a:pt x="67" y="108"/>
                  </a:lnTo>
                  <a:lnTo>
                    <a:pt x="63" y="108"/>
                  </a:lnTo>
                  <a:lnTo>
                    <a:pt x="57" y="108"/>
                  </a:lnTo>
                  <a:lnTo>
                    <a:pt x="54" y="110"/>
                  </a:lnTo>
                  <a:lnTo>
                    <a:pt x="50" y="112"/>
                  </a:lnTo>
                  <a:lnTo>
                    <a:pt x="44" y="112"/>
                  </a:lnTo>
                  <a:lnTo>
                    <a:pt x="38" y="112"/>
                  </a:lnTo>
                  <a:lnTo>
                    <a:pt x="33" y="114"/>
                  </a:lnTo>
                  <a:lnTo>
                    <a:pt x="27" y="114"/>
                  </a:lnTo>
                  <a:lnTo>
                    <a:pt x="19" y="114"/>
                  </a:lnTo>
                  <a:lnTo>
                    <a:pt x="14" y="114"/>
                  </a:lnTo>
                  <a:lnTo>
                    <a:pt x="8" y="116"/>
                  </a:lnTo>
                  <a:lnTo>
                    <a:pt x="10" y="108"/>
                  </a:lnTo>
                  <a:lnTo>
                    <a:pt x="15" y="103"/>
                  </a:lnTo>
                  <a:lnTo>
                    <a:pt x="19" y="95"/>
                  </a:lnTo>
                  <a:lnTo>
                    <a:pt x="25" y="91"/>
                  </a:lnTo>
                  <a:lnTo>
                    <a:pt x="29" y="89"/>
                  </a:lnTo>
                  <a:lnTo>
                    <a:pt x="35" y="89"/>
                  </a:lnTo>
                  <a:lnTo>
                    <a:pt x="40" y="89"/>
                  </a:lnTo>
                  <a:lnTo>
                    <a:pt x="46" y="89"/>
                  </a:lnTo>
                  <a:lnTo>
                    <a:pt x="50" y="89"/>
                  </a:lnTo>
                  <a:lnTo>
                    <a:pt x="57" y="89"/>
                  </a:lnTo>
                  <a:lnTo>
                    <a:pt x="63" y="89"/>
                  </a:lnTo>
                  <a:lnTo>
                    <a:pt x="69" y="89"/>
                  </a:lnTo>
                  <a:lnTo>
                    <a:pt x="74" y="89"/>
                  </a:lnTo>
                  <a:lnTo>
                    <a:pt x="80" y="89"/>
                  </a:lnTo>
                  <a:lnTo>
                    <a:pt x="86" y="89"/>
                  </a:lnTo>
                  <a:lnTo>
                    <a:pt x="92" y="89"/>
                  </a:lnTo>
                  <a:lnTo>
                    <a:pt x="97" y="87"/>
                  </a:lnTo>
                  <a:lnTo>
                    <a:pt x="101" y="87"/>
                  </a:lnTo>
                  <a:lnTo>
                    <a:pt x="107" y="85"/>
                  </a:lnTo>
                  <a:lnTo>
                    <a:pt x="112" y="85"/>
                  </a:lnTo>
                  <a:lnTo>
                    <a:pt x="109" y="82"/>
                  </a:lnTo>
                  <a:lnTo>
                    <a:pt x="105" y="76"/>
                  </a:lnTo>
                  <a:lnTo>
                    <a:pt x="99" y="72"/>
                  </a:lnTo>
                  <a:lnTo>
                    <a:pt x="97" y="70"/>
                  </a:lnTo>
                  <a:lnTo>
                    <a:pt x="90" y="70"/>
                  </a:lnTo>
                  <a:lnTo>
                    <a:pt x="84" y="72"/>
                  </a:lnTo>
                  <a:lnTo>
                    <a:pt x="78" y="72"/>
                  </a:lnTo>
                  <a:lnTo>
                    <a:pt x="73" y="72"/>
                  </a:lnTo>
                  <a:lnTo>
                    <a:pt x="65" y="72"/>
                  </a:lnTo>
                  <a:lnTo>
                    <a:pt x="59" y="72"/>
                  </a:lnTo>
                  <a:lnTo>
                    <a:pt x="54" y="72"/>
                  </a:lnTo>
                  <a:lnTo>
                    <a:pt x="48" y="72"/>
                  </a:lnTo>
                  <a:lnTo>
                    <a:pt x="52" y="68"/>
                  </a:lnTo>
                  <a:lnTo>
                    <a:pt x="57" y="64"/>
                  </a:lnTo>
                  <a:lnTo>
                    <a:pt x="63" y="61"/>
                  </a:lnTo>
                  <a:lnTo>
                    <a:pt x="69" y="57"/>
                  </a:lnTo>
                  <a:lnTo>
                    <a:pt x="74" y="55"/>
                  </a:lnTo>
                  <a:lnTo>
                    <a:pt x="80" y="51"/>
                  </a:lnTo>
                  <a:lnTo>
                    <a:pt x="86" y="47"/>
                  </a:lnTo>
                  <a:lnTo>
                    <a:pt x="93" y="45"/>
                  </a:lnTo>
                  <a:lnTo>
                    <a:pt x="99" y="42"/>
                  </a:lnTo>
                  <a:lnTo>
                    <a:pt x="105" y="40"/>
                  </a:lnTo>
                  <a:lnTo>
                    <a:pt x="111" y="38"/>
                  </a:lnTo>
                  <a:lnTo>
                    <a:pt x="116" y="36"/>
                  </a:lnTo>
                  <a:lnTo>
                    <a:pt x="122" y="34"/>
                  </a:lnTo>
                  <a:lnTo>
                    <a:pt x="128" y="30"/>
                  </a:lnTo>
                  <a:lnTo>
                    <a:pt x="133" y="30"/>
                  </a:lnTo>
                  <a:lnTo>
                    <a:pt x="139" y="28"/>
                  </a:lnTo>
                  <a:lnTo>
                    <a:pt x="145" y="26"/>
                  </a:lnTo>
                  <a:lnTo>
                    <a:pt x="150" y="25"/>
                  </a:lnTo>
                  <a:lnTo>
                    <a:pt x="154" y="23"/>
                  </a:lnTo>
                  <a:lnTo>
                    <a:pt x="160" y="21"/>
                  </a:lnTo>
                  <a:lnTo>
                    <a:pt x="164" y="19"/>
                  </a:lnTo>
                  <a:lnTo>
                    <a:pt x="168" y="19"/>
                  </a:lnTo>
                  <a:lnTo>
                    <a:pt x="171" y="17"/>
                  </a:lnTo>
                  <a:lnTo>
                    <a:pt x="175" y="17"/>
                  </a:lnTo>
                  <a:lnTo>
                    <a:pt x="181" y="15"/>
                  </a:lnTo>
                  <a:lnTo>
                    <a:pt x="187" y="15"/>
                  </a:lnTo>
                  <a:lnTo>
                    <a:pt x="189" y="15"/>
                  </a:lnTo>
                  <a:lnTo>
                    <a:pt x="190" y="15"/>
                  </a:lnTo>
                  <a:lnTo>
                    <a:pt x="190" y="15"/>
                  </a:lnTo>
                  <a:close/>
                </a:path>
              </a:pathLst>
            </a:custGeom>
            <a:solidFill>
              <a:srgbClr val="B0C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15"/>
            <p:cNvSpPr>
              <a:spLocks/>
            </p:cNvSpPr>
            <p:nvPr/>
          </p:nvSpPr>
          <p:spPr bwMode="auto">
            <a:xfrm>
              <a:off x="1043" y="1539"/>
              <a:ext cx="264" cy="265"/>
            </a:xfrm>
            <a:custGeom>
              <a:avLst/>
              <a:gdLst>
                <a:gd name="T0" fmla="*/ 175 w 529"/>
                <a:gd name="T1" fmla="*/ 23 h 529"/>
                <a:gd name="T2" fmla="*/ 232 w 529"/>
                <a:gd name="T3" fmla="*/ 8 h 529"/>
                <a:gd name="T4" fmla="*/ 308 w 529"/>
                <a:gd name="T5" fmla="*/ 0 h 529"/>
                <a:gd name="T6" fmla="*/ 375 w 529"/>
                <a:gd name="T7" fmla="*/ 11 h 529"/>
                <a:gd name="T8" fmla="*/ 422 w 529"/>
                <a:gd name="T9" fmla="*/ 34 h 529"/>
                <a:gd name="T10" fmla="*/ 453 w 529"/>
                <a:gd name="T11" fmla="*/ 57 h 529"/>
                <a:gd name="T12" fmla="*/ 474 w 529"/>
                <a:gd name="T13" fmla="*/ 78 h 529"/>
                <a:gd name="T14" fmla="*/ 512 w 529"/>
                <a:gd name="T15" fmla="*/ 156 h 529"/>
                <a:gd name="T16" fmla="*/ 529 w 529"/>
                <a:gd name="T17" fmla="*/ 306 h 529"/>
                <a:gd name="T18" fmla="*/ 504 w 529"/>
                <a:gd name="T19" fmla="*/ 394 h 529"/>
                <a:gd name="T20" fmla="*/ 424 w 529"/>
                <a:gd name="T21" fmla="*/ 480 h 529"/>
                <a:gd name="T22" fmla="*/ 346 w 529"/>
                <a:gd name="T23" fmla="*/ 518 h 529"/>
                <a:gd name="T24" fmla="*/ 280 w 529"/>
                <a:gd name="T25" fmla="*/ 529 h 529"/>
                <a:gd name="T26" fmla="*/ 164 w 529"/>
                <a:gd name="T27" fmla="*/ 500 h 529"/>
                <a:gd name="T28" fmla="*/ 73 w 529"/>
                <a:gd name="T29" fmla="*/ 432 h 529"/>
                <a:gd name="T30" fmla="*/ 23 w 529"/>
                <a:gd name="T31" fmla="*/ 341 h 529"/>
                <a:gd name="T32" fmla="*/ 0 w 529"/>
                <a:gd name="T33" fmla="*/ 280 h 529"/>
                <a:gd name="T34" fmla="*/ 38 w 529"/>
                <a:gd name="T35" fmla="*/ 135 h 529"/>
                <a:gd name="T36" fmla="*/ 80 w 529"/>
                <a:gd name="T37" fmla="*/ 78 h 529"/>
                <a:gd name="T38" fmla="*/ 147 w 529"/>
                <a:gd name="T39" fmla="*/ 31 h 529"/>
                <a:gd name="T40" fmla="*/ 175 w 529"/>
                <a:gd name="T41" fmla="*/ 23 h 529"/>
                <a:gd name="T42" fmla="*/ 175 w 529"/>
                <a:gd name="T43" fmla="*/ 23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9" h="529">
                  <a:moveTo>
                    <a:pt x="175" y="23"/>
                  </a:moveTo>
                  <a:lnTo>
                    <a:pt x="232" y="8"/>
                  </a:lnTo>
                  <a:lnTo>
                    <a:pt x="308" y="0"/>
                  </a:lnTo>
                  <a:lnTo>
                    <a:pt x="375" y="11"/>
                  </a:lnTo>
                  <a:lnTo>
                    <a:pt x="422" y="34"/>
                  </a:lnTo>
                  <a:lnTo>
                    <a:pt x="453" y="57"/>
                  </a:lnTo>
                  <a:lnTo>
                    <a:pt x="474" y="78"/>
                  </a:lnTo>
                  <a:lnTo>
                    <a:pt x="512" y="156"/>
                  </a:lnTo>
                  <a:lnTo>
                    <a:pt x="529" y="306"/>
                  </a:lnTo>
                  <a:lnTo>
                    <a:pt x="504" y="394"/>
                  </a:lnTo>
                  <a:lnTo>
                    <a:pt x="424" y="480"/>
                  </a:lnTo>
                  <a:lnTo>
                    <a:pt x="346" y="518"/>
                  </a:lnTo>
                  <a:lnTo>
                    <a:pt x="280" y="529"/>
                  </a:lnTo>
                  <a:lnTo>
                    <a:pt x="164" y="500"/>
                  </a:lnTo>
                  <a:lnTo>
                    <a:pt x="73" y="432"/>
                  </a:lnTo>
                  <a:lnTo>
                    <a:pt x="23" y="341"/>
                  </a:lnTo>
                  <a:lnTo>
                    <a:pt x="0" y="280"/>
                  </a:lnTo>
                  <a:lnTo>
                    <a:pt x="38" y="135"/>
                  </a:lnTo>
                  <a:lnTo>
                    <a:pt x="80" y="78"/>
                  </a:lnTo>
                  <a:lnTo>
                    <a:pt x="147" y="31"/>
                  </a:lnTo>
                  <a:lnTo>
                    <a:pt x="175" y="23"/>
                  </a:lnTo>
                  <a:lnTo>
                    <a:pt x="175" y="23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616"/>
            <p:cNvSpPr>
              <a:spLocks/>
            </p:cNvSpPr>
            <p:nvPr/>
          </p:nvSpPr>
          <p:spPr bwMode="auto">
            <a:xfrm>
              <a:off x="845" y="1377"/>
              <a:ext cx="203" cy="187"/>
            </a:xfrm>
            <a:custGeom>
              <a:avLst/>
              <a:gdLst>
                <a:gd name="T0" fmla="*/ 293 w 405"/>
                <a:gd name="T1" fmla="*/ 80 h 373"/>
                <a:gd name="T2" fmla="*/ 394 w 405"/>
                <a:gd name="T3" fmla="*/ 102 h 373"/>
                <a:gd name="T4" fmla="*/ 354 w 405"/>
                <a:gd name="T5" fmla="*/ 175 h 373"/>
                <a:gd name="T6" fmla="*/ 384 w 405"/>
                <a:gd name="T7" fmla="*/ 224 h 373"/>
                <a:gd name="T8" fmla="*/ 405 w 405"/>
                <a:gd name="T9" fmla="*/ 256 h 373"/>
                <a:gd name="T10" fmla="*/ 300 w 405"/>
                <a:gd name="T11" fmla="*/ 281 h 373"/>
                <a:gd name="T12" fmla="*/ 270 w 405"/>
                <a:gd name="T13" fmla="*/ 373 h 373"/>
                <a:gd name="T14" fmla="*/ 182 w 405"/>
                <a:gd name="T15" fmla="*/ 315 h 373"/>
                <a:gd name="T16" fmla="*/ 103 w 405"/>
                <a:gd name="T17" fmla="*/ 365 h 373"/>
                <a:gd name="T18" fmla="*/ 84 w 405"/>
                <a:gd name="T19" fmla="*/ 270 h 373"/>
                <a:gd name="T20" fmla="*/ 0 w 405"/>
                <a:gd name="T21" fmla="*/ 239 h 373"/>
                <a:gd name="T22" fmla="*/ 76 w 405"/>
                <a:gd name="T23" fmla="*/ 156 h 373"/>
                <a:gd name="T24" fmla="*/ 34 w 405"/>
                <a:gd name="T25" fmla="*/ 91 h 373"/>
                <a:gd name="T26" fmla="*/ 108 w 405"/>
                <a:gd name="T27" fmla="*/ 66 h 373"/>
                <a:gd name="T28" fmla="*/ 146 w 405"/>
                <a:gd name="T29" fmla="*/ 0 h 373"/>
                <a:gd name="T30" fmla="*/ 213 w 405"/>
                <a:gd name="T31" fmla="*/ 49 h 373"/>
                <a:gd name="T32" fmla="*/ 274 w 405"/>
                <a:gd name="T33" fmla="*/ 11 h 373"/>
                <a:gd name="T34" fmla="*/ 293 w 405"/>
                <a:gd name="T35" fmla="*/ 80 h 373"/>
                <a:gd name="T36" fmla="*/ 293 w 405"/>
                <a:gd name="T37" fmla="*/ 8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5" h="373">
                  <a:moveTo>
                    <a:pt x="293" y="80"/>
                  </a:moveTo>
                  <a:lnTo>
                    <a:pt x="394" y="102"/>
                  </a:lnTo>
                  <a:lnTo>
                    <a:pt x="354" y="175"/>
                  </a:lnTo>
                  <a:lnTo>
                    <a:pt x="384" y="224"/>
                  </a:lnTo>
                  <a:lnTo>
                    <a:pt x="405" y="256"/>
                  </a:lnTo>
                  <a:lnTo>
                    <a:pt x="300" y="281"/>
                  </a:lnTo>
                  <a:lnTo>
                    <a:pt x="270" y="373"/>
                  </a:lnTo>
                  <a:lnTo>
                    <a:pt x="182" y="315"/>
                  </a:lnTo>
                  <a:lnTo>
                    <a:pt x="103" y="365"/>
                  </a:lnTo>
                  <a:lnTo>
                    <a:pt x="84" y="270"/>
                  </a:lnTo>
                  <a:lnTo>
                    <a:pt x="0" y="239"/>
                  </a:lnTo>
                  <a:lnTo>
                    <a:pt x="76" y="156"/>
                  </a:lnTo>
                  <a:lnTo>
                    <a:pt x="34" y="91"/>
                  </a:lnTo>
                  <a:lnTo>
                    <a:pt x="108" y="66"/>
                  </a:lnTo>
                  <a:lnTo>
                    <a:pt x="146" y="0"/>
                  </a:lnTo>
                  <a:lnTo>
                    <a:pt x="213" y="49"/>
                  </a:lnTo>
                  <a:lnTo>
                    <a:pt x="274" y="11"/>
                  </a:lnTo>
                  <a:lnTo>
                    <a:pt x="293" y="80"/>
                  </a:lnTo>
                  <a:lnTo>
                    <a:pt x="293" y="80"/>
                  </a:lnTo>
                  <a:close/>
                </a:path>
              </a:pathLst>
            </a:custGeom>
            <a:solidFill>
              <a:srgbClr val="FFD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17"/>
            <p:cNvSpPr>
              <a:spLocks/>
            </p:cNvSpPr>
            <p:nvPr/>
          </p:nvSpPr>
          <p:spPr bwMode="auto">
            <a:xfrm>
              <a:off x="889" y="1482"/>
              <a:ext cx="26" cy="15"/>
            </a:xfrm>
            <a:custGeom>
              <a:avLst/>
              <a:gdLst>
                <a:gd name="T0" fmla="*/ 40 w 52"/>
                <a:gd name="T1" fmla="*/ 0 h 30"/>
                <a:gd name="T2" fmla="*/ 46 w 52"/>
                <a:gd name="T3" fmla="*/ 4 h 30"/>
                <a:gd name="T4" fmla="*/ 50 w 52"/>
                <a:gd name="T5" fmla="*/ 6 h 30"/>
                <a:gd name="T6" fmla="*/ 52 w 52"/>
                <a:gd name="T7" fmla="*/ 9 h 30"/>
                <a:gd name="T8" fmla="*/ 52 w 52"/>
                <a:gd name="T9" fmla="*/ 13 h 30"/>
                <a:gd name="T10" fmla="*/ 50 w 52"/>
                <a:gd name="T11" fmla="*/ 15 h 30"/>
                <a:gd name="T12" fmla="*/ 48 w 52"/>
                <a:gd name="T13" fmla="*/ 19 h 30"/>
                <a:gd name="T14" fmla="*/ 44 w 52"/>
                <a:gd name="T15" fmla="*/ 23 h 30"/>
                <a:gd name="T16" fmla="*/ 40 w 52"/>
                <a:gd name="T17" fmla="*/ 27 h 30"/>
                <a:gd name="T18" fmla="*/ 35 w 52"/>
                <a:gd name="T19" fmla="*/ 27 h 30"/>
                <a:gd name="T20" fmla="*/ 29 w 52"/>
                <a:gd name="T21" fmla="*/ 30 h 30"/>
                <a:gd name="T22" fmla="*/ 23 w 52"/>
                <a:gd name="T23" fmla="*/ 30 h 30"/>
                <a:gd name="T24" fmla="*/ 18 w 52"/>
                <a:gd name="T25" fmla="*/ 30 h 30"/>
                <a:gd name="T26" fmla="*/ 12 w 52"/>
                <a:gd name="T27" fmla="*/ 30 h 30"/>
                <a:gd name="T28" fmla="*/ 8 w 52"/>
                <a:gd name="T29" fmla="*/ 28 h 30"/>
                <a:gd name="T30" fmla="*/ 2 w 52"/>
                <a:gd name="T31" fmla="*/ 25 h 30"/>
                <a:gd name="T32" fmla="*/ 0 w 52"/>
                <a:gd name="T33" fmla="*/ 21 h 30"/>
                <a:gd name="T34" fmla="*/ 2 w 52"/>
                <a:gd name="T35" fmla="*/ 19 h 30"/>
                <a:gd name="T36" fmla="*/ 8 w 52"/>
                <a:gd name="T37" fmla="*/ 15 h 30"/>
                <a:gd name="T38" fmla="*/ 14 w 52"/>
                <a:gd name="T39" fmla="*/ 13 h 30"/>
                <a:gd name="T40" fmla="*/ 19 w 52"/>
                <a:gd name="T41" fmla="*/ 9 h 30"/>
                <a:gd name="T42" fmla="*/ 25 w 52"/>
                <a:gd name="T43" fmla="*/ 6 h 30"/>
                <a:gd name="T44" fmla="*/ 33 w 52"/>
                <a:gd name="T45" fmla="*/ 4 h 30"/>
                <a:gd name="T46" fmla="*/ 37 w 52"/>
                <a:gd name="T47" fmla="*/ 2 h 30"/>
                <a:gd name="T48" fmla="*/ 40 w 52"/>
                <a:gd name="T49" fmla="*/ 0 h 30"/>
                <a:gd name="T50" fmla="*/ 40 w 52"/>
                <a:gd name="T5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30">
                  <a:moveTo>
                    <a:pt x="40" y="0"/>
                  </a:moveTo>
                  <a:lnTo>
                    <a:pt x="46" y="4"/>
                  </a:lnTo>
                  <a:lnTo>
                    <a:pt x="50" y="6"/>
                  </a:lnTo>
                  <a:lnTo>
                    <a:pt x="52" y="9"/>
                  </a:lnTo>
                  <a:lnTo>
                    <a:pt x="52" y="13"/>
                  </a:lnTo>
                  <a:lnTo>
                    <a:pt x="50" y="15"/>
                  </a:lnTo>
                  <a:lnTo>
                    <a:pt x="48" y="19"/>
                  </a:lnTo>
                  <a:lnTo>
                    <a:pt x="44" y="23"/>
                  </a:lnTo>
                  <a:lnTo>
                    <a:pt x="40" y="27"/>
                  </a:lnTo>
                  <a:lnTo>
                    <a:pt x="35" y="27"/>
                  </a:lnTo>
                  <a:lnTo>
                    <a:pt x="29" y="30"/>
                  </a:lnTo>
                  <a:lnTo>
                    <a:pt x="23" y="30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8" y="28"/>
                  </a:lnTo>
                  <a:lnTo>
                    <a:pt x="2" y="25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8" y="15"/>
                  </a:lnTo>
                  <a:lnTo>
                    <a:pt x="14" y="13"/>
                  </a:lnTo>
                  <a:lnTo>
                    <a:pt x="19" y="9"/>
                  </a:lnTo>
                  <a:lnTo>
                    <a:pt x="25" y="6"/>
                  </a:lnTo>
                  <a:lnTo>
                    <a:pt x="33" y="4"/>
                  </a:lnTo>
                  <a:lnTo>
                    <a:pt x="37" y="2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618"/>
            <p:cNvSpPr>
              <a:spLocks/>
            </p:cNvSpPr>
            <p:nvPr/>
          </p:nvSpPr>
          <p:spPr bwMode="auto">
            <a:xfrm>
              <a:off x="953" y="1491"/>
              <a:ext cx="17" cy="33"/>
            </a:xfrm>
            <a:custGeom>
              <a:avLst/>
              <a:gdLst>
                <a:gd name="T0" fmla="*/ 7 w 34"/>
                <a:gd name="T1" fmla="*/ 0 h 67"/>
                <a:gd name="T2" fmla="*/ 11 w 34"/>
                <a:gd name="T3" fmla="*/ 6 h 67"/>
                <a:gd name="T4" fmla="*/ 19 w 34"/>
                <a:gd name="T5" fmla="*/ 13 h 67"/>
                <a:gd name="T6" fmla="*/ 21 w 34"/>
                <a:gd name="T7" fmla="*/ 17 h 67"/>
                <a:gd name="T8" fmla="*/ 23 w 34"/>
                <a:gd name="T9" fmla="*/ 21 h 67"/>
                <a:gd name="T10" fmla="*/ 26 w 34"/>
                <a:gd name="T11" fmla="*/ 25 h 67"/>
                <a:gd name="T12" fmla="*/ 28 w 34"/>
                <a:gd name="T13" fmla="*/ 30 h 67"/>
                <a:gd name="T14" fmla="*/ 30 w 34"/>
                <a:gd name="T15" fmla="*/ 34 h 67"/>
                <a:gd name="T16" fmla="*/ 32 w 34"/>
                <a:gd name="T17" fmla="*/ 40 h 67"/>
                <a:gd name="T18" fmla="*/ 34 w 34"/>
                <a:gd name="T19" fmla="*/ 44 h 67"/>
                <a:gd name="T20" fmla="*/ 34 w 34"/>
                <a:gd name="T21" fmla="*/ 49 h 67"/>
                <a:gd name="T22" fmla="*/ 34 w 34"/>
                <a:gd name="T23" fmla="*/ 53 h 67"/>
                <a:gd name="T24" fmla="*/ 34 w 34"/>
                <a:gd name="T25" fmla="*/ 57 h 67"/>
                <a:gd name="T26" fmla="*/ 34 w 34"/>
                <a:gd name="T27" fmla="*/ 61 h 67"/>
                <a:gd name="T28" fmla="*/ 34 w 34"/>
                <a:gd name="T29" fmla="*/ 67 h 67"/>
                <a:gd name="T30" fmla="*/ 28 w 34"/>
                <a:gd name="T31" fmla="*/ 63 h 67"/>
                <a:gd name="T32" fmla="*/ 23 w 34"/>
                <a:gd name="T33" fmla="*/ 61 h 67"/>
                <a:gd name="T34" fmla="*/ 19 w 34"/>
                <a:gd name="T35" fmla="*/ 57 h 67"/>
                <a:gd name="T36" fmla="*/ 15 w 34"/>
                <a:gd name="T37" fmla="*/ 55 h 67"/>
                <a:gd name="T38" fmla="*/ 11 w 34"/>
                <a:gd name="T39" fmla="*/ 49 h 67"/>
                <a:gd name="T40" fmla="*/ 9 w 34"/>
                <a:gd name="T41" fmla="*/ 46 h 67"/>
                <a:gd name="T42" fmla="*/ 5 w 34"/>
                <a:gd name="T43" fmla="*/ 42 h 67"/>
                <a:gd name="T44" fmla="*/ 5 w 34"/>
                <a:gd name="T45" fmla="*/ 36 h 67"/>
                <a:gd name="T46" fmla="*/ 2 w 34"/>
                <a:gd name="T47" fmla="*/ 32 h 67"/>
                <a:gd name="T48" fmla="*/ 2 w 34"/>
                <a:gd name="T49" fmla="*/ 27 h 67"/>
                <a:gd name="T50" fmla="*/ 0 w 34"/>
                <a:gd name="T51" fmla="*/ 21 h 67"/>
                <a:gd name="T52" fmla="*/ 2 w 34"/>
                <a:gd name="T53" fmla="*/ 17 h 67"/>
                <a:gd name="T54" fmla="*/ 2 w 34"/>
                <a:gd name="T55" fmla="*/ 13 h 67"/>
                <a:gd name="T56" fmla="*/ 2 w 34"/>
                <a:gd name="T57" fmla="*/ 8 h 67"/>
                <a:gd name="T58" fmla="*/ 4 w 34"/>
                <a:gd name="T59" fmla="*/ 4 h 67"/>
                <a:gd name="T60" fmla="*/ 7 w 34"/>
                <a:gd name="T61" fmla="*/ 0 h 67"/>
                <a:gd name="T62" fmla="*/ 7 w 34"/>
                <a:gd name="T6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" h="67">
                  <a:moveTo>
                    <a:pt x="7" y="0"/>
                  </a:moveTo>
                  <a:lnTo>
                    <a:pt x="11" y="6"/>
                  </a:lnTo>
                  <a:lnTo>
                    <a:pt x="19" y="13"/>
                  </a:lnTo>
                  <a:lnTo>
                    <a:pt x="21" y="17"/>
                  </a:lnTo>
                  <a:lnTo>
                    <a:pt x="23" y="21"/>
                  </a:lnTo>
                  <a:lnTo>
                    <a:pt x="26" y="25"/>
                  </a:lnTo>
                  <a:lnTo>
                    <a:pt x="28" y="30"/>
                  </a:lnTo>
                  <a:lnTo>
                    <a:pt x="30" y="34"/>
                  </a:lnTo>
                  <a:lnTo>
                    <a:pt x="32" y="40"/>
                  </a:lnTo>
                  <a:lnTo>
                    <a:pt x="34" y="44"/>
                  </a:lnTo>
                  <a:lnTo>
                    <a:pt x="34" y="49"/>
                  </a:lnTo>
                  <a:lnTo>
                    <a:pt x="34" y="53"/>
                  </a:lnTo>
                  <a:lnTo>
                    <a:pt x="34" y="57"/>
                  </a:lnTo>
                  <a:lnTo>
                    <a:pt x="34" y="61"/>
                  </a:lnTo>
                  <a:lnTo>
                    <a:pt x="34" y="67"/>
                  </a:lnTo>
                  <a:lnTo>
                    <a:pt x="28" y="63"/>
                  </a:lnTo>
                  <a:lnTo>
                    <a:pt x="23" y="61"/>
                  </a:lnTo>
                  <a:lnTo>
                    <a:pt x="19" y="57"/>
                  </a:lnTo>
                  <a:lnTo>
                    <a:pt x="15" y="55"/>
                  </a:lnTo>
                  <a:lnTo>
                    <a:pt x="11" y="49"/>
                  </a:lnTo>
                  <a:lnTo>
                    <a:pt x="9" y="46"/>
                  </a:lnTo>
                  <a:lnTo>
                    <a:pt x="5" y="42"/>
                  </a:lnTo>
                  <a:lnTo>
                    <a:pt x="5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7"/>
                  </a:lnTo>
                  <a:lnTo>
                    <a:pt x="2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19"/>
            <p:cNvSpPr>
              <a:spLocks/>
            </p:cNvSpPr>
            <p:nvPr/>
          </p:nvSpPr>
          <p:spPr bwMode="auto">
            <a:xfrm>
              <a:off x="974" y="1462"/>
              <a:ext cx="29" cy="13"/>
            </a:xfrm>
            <a:custGeom>
              <a:avLst/>
              <a:gdLst>
                <a:gd name="T0" fmla="*/ 5 w 59"/>
                <a:gd name="T1" fmla="*/ 0 h 27"/>
                <a:gd name="T2" fmla="*/ 7 w 59"/>
                <a:gd name="T3" fmla="*/ 0 h 27"/>
                <a:gd name="T4" fmla="*/ 13 w 59"/>
                <a:gd name="T5" fmla="*/ 0 h 27"/>
                <a:gd name="T6" fmla="*/ 17 w 59"/>
                <a:gd name="T7" fmla="*/ 0 h 27"/>
                <a:gd name="T8" fmla="*/ 21 w 59"/>
                <a:gd name="T9" fmla="*/ 2 h 27"/>
                <a:gd name="T10" fmla="*/ 24 w 59"/>
                <a:gd name="T11" fmla="*/ 2 h 27"/>
                <a:gd name="T12" fmla="*/ 30 w 59"/>
                <a:gd name="T13" fmla="*/ 2 h 27"/>
                <a:gd name="T14" fmla="*/ 34 w 59"/>
                <a:gd name="T15" fmla="*/ 2 h 27"/>
                <a:gd name="T16" fmla="*/ 38 w 59"/>
                <a:gd name="T17" fmla="*/ 2 h 27"/>
                <a:gd name="T18" fmla="*/ 45 w 59"/>
                <a:gd name="T19" fmla="*/ 4 h 27"/>
                <a:gd name="T20" fmla="*/ 51 w 59"/>
                <a:gd name="T21" fmla="*/ 9 h 27"/>
                <a:gd name="T22" fmla="*/ 53 w 59"/>
                <a:gd name="T23" fmla="*/ 11 h 27"/>
                <a:gd name="T24" fmla="*/ 55 w 59"/>
                <a:gd name="T25" fmla="*/ 15 h 27"/>
                <a:gd name="T26" fmla="*/ 57 w 59"/>
                <a:gd name="T27" fmla="*/ 19 h 27"/>
                <a:gd name="T28" fmla="*/ 59 w 59"/>
                <a:gd name="T29" fmla="*/ 27 h 27"/>
                <a:gd name="T30" fmla="*/ 53 w 59"/>
                <a:gd name="T31" fmla="*/ 27 h 27"/>
                <a:gd name="T32" fmla="*/ 49 w 59"/>
                <a:gd name="T33" fmla="*/ 27 h 27"/>
                <a:gd name="T34" fmla="*/ 43 w 59"/>
                <a:gd name="T35" fmla="*/ 27 h 27"/>
                <a:gd name="T36" fmla="*/ 38 w 59"/>
                <a:gd name="T37" fmla="*/ 27 h 27"/>
                <a:gd name="T38" fmla="*/ 32 w 59"/>
                <a:gd name="T39" fmla="*/ 27 h 27"/>
                <a:gd name="T40" fmla="*/ 26 w 59"/>
                <a:gd name="T41" fmla="*/ 27 h 27"/>
                <a:gd name="T42" fmla="*/ 21 w 59"/>
                <a:gd name="T43" fmla="*/ 27 h 27"/>
                <a:gd name="T44" fmla="*/ 17 w 59"/>
                <a:gd name="T45" fmla="*/ 27 h 27"/>
                <a:gd name="T46" fmla="*/ 11 w 59"/>
                <a:gd name="T47" fmla="*/ 25 h 27"/>
                <a:gd name="T48" fmla="*/ 7 w 59"/>
                <a:gd name="T49" fmla="*/ 23 h 27"/>
                <a:gd name="T50" fmla="*/ 3 w 59"/>
                <a:gd name="T51" fmla="*/ 21 h 27"/>
                <a:gd name="T52" fmla="*/ 2 w 59"/>
                <a:gd name="T53" fmla="*/ 19 h 27"/>
                <a:gd name="T54" fmla="*/ 0 w 59"/>
                <a:gd name="T55" fmla="*/ 13 h 27"/>
                <a:gd name="T56" fmla="*/ 0 w 59"/>
                <a:gd name="T57" fmla="*/ 11 h 27"/>
                <a:gd name="T58" fmla="*/ 2 w 59"/>
                <a:gd name="T59" fmla="*/ 6 h 27"/>
                <a:gd name="T60" fmla="*/ 5 w 59"/>
                <a:gd name="T61" fmla="*/ 0 h 27"/>
                <a:gd name="T62" fmla="*/ 5 w 59"/>
                <a:gd name="T6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" h="27">
                  <a:moveTo>
                    <a:pt x="5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4" y="2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38" y="2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3" y="11"/>
                  </a:lnTo>
                  <a:lnTo>
                    <a:pt x="55" y="15"/>
                  </a:lnTo>
                  <a:lnTo>
                    <a:pt x="57" y="19"/>
                  </a:lnTo>
                  <a:lnTo>
                    <a:pt x="59" y="27"/>
                  </a:lnTo>
                  <a:lnTo>
                    <a:pt x="53" y="27"/>
                  </a:lnTo>
                  <a:lnTo>
                    <a:pt x="49" y="27"/>
                  </a:lnTo>
                  <a:lnTo>
                    <a:pt x="43" y="27"/>
                  </a:lnTo>
                  <a:lnTo>
                    <a:pt x="38" y="27"/>
                  </a:lnTo>
                  <a:lnTo>
                    <a:pt x="32" y="27"/>
                  </a:lnTo>
                  <a:lnTo>
                    <a:pt x="26" y="27"/>
                  </a:lnTo>
                  <a:lnTo>
                    <a:pt x="21" y="27"/>
                  </a:lnTo>
                  <a:lnTo>
                    <a:pt x="17" y="27"/>
                  </a:lnTo>
                  <a:lnTo>
                    <a:pt x="11" y="25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20"/>
            <p:cNvSpPr>
              <a:spLocks/>
            </p:cNvSpPr>
            <p:nvPr/>
          </p:nvSpPr>
          <p:spPr bwMode="auto">
            <a:xfrm>
              <a:off x="963" y="1417"/>
              <a:ext cx="21" cy="26"/>
            </a:xfrm>
            <a:custGeom>
              <a:avLst/>
              <a:gdLst>
                <a:gd name="T0" fmla="*/ 36 w 42"/>
                <a:gd name="T1" fmla="*/ 0 h 51"/>
                <a:gd name="T2" fmla="*/ 38 w 42"/>
                <a:gd name="T3" fmla="*/ 1 h 51"/>
                <a:gd name="T4" fmla="*/ 40 w 42"/>
                <a:gd name="T5" fmla="*/ 5 h 51"/>
                <a:gd name="T6" fmla="*/ 40 w 42"/>
                <a:gd name="T7" fmla="*/ 7 h 51"/>
                <a:gd name="T8" fmla="*/ 42 w 42"/>
                <a:gd name="T9" fmla="*/ 13 h 51"/>
                <a:gd name="T10" fmla="*/ 40 w 42"/>
                <a:gd name="T11" fmla="*/ 17 h 51"/>
                <a:gd name="T12" fmla="*/ 38 w 42"/>
                <a:gd name="T13" fmla="*/ 22 h 51"/>
                <a:gd name="T14" fmla="*/ 36 w 42"/>
                <a:gd name="T15" fmla="*/ 28 h 51"/>
                <a:gd name="T16" fmla="*/ 34 w 42"/>
                <a:gd name="T17" fmla="*/ 34 h 51"/>
                <a:gd name="T18" fmla="*/ 28 w 42"/>
                <a:gd name="T19" fmla="*/ 38 h 51"/>
                <a:gd name="T20" fmla="*/ 26 w 42"/>
                <a:gd name="T21" fmla="*/ 43 h 51"/>
                <a:gd name="T22" fmla="*/ 21 w 42"/>
                <a:gd name="T23" fmla="*/ 47 h 51"/>
                <a:gd name="T24" fmla="*/ 17 w 42"/>
                <a:gd name="T25" fmla="*/ 49 h 51"/>
                <a:gd name="T26" fmla="*/ 13 w 42"/>
                <a:gd name="T27" fmla="*/ 51 h 51"/>
                <a:gd name="T28" fmla="*/ 7 w 42"/>
                <a:gd name="T29" fmla="*/ 51 h 51"/>
                <a:gd name="T30" fmla="*/ 4 w 42"/>
                <a:gd name="T31" fmla="*/ 49 h 51"/>
                <a:gd name="T32" fmla="*/ 0 w 42"/>
                <a:gd name="T33" fmla="*/ 47 h 51"/>
                <a:gd name="T34" fmla="*/ 2 w 42"/>
                <a:gd name="T35" fmla="*/ 39 h 51"/>
                <a:gd name="T36" fmla="*/ 5 w 42"/>
                <a:gd name="T37" fmla="*/ 32 h 51"/>
                <a:gd name="T38" fmla="*/ 7 w 42"/>
                <a:gd name="T39" fmla="*/ 26 h 51"/>
                <a:gd name="T40" fmla="*/ 13 w 42"/>
                <a:gd name="T41" fmla="*/ 20 h 51"/>
                <a:gd name="T42" fmla="*/ 17 w 42"/>
                <a:gd name="T43" fmla="*/ 15 h 51"/>
                <a:gd name="T44" fmla="*/ 23 w 42"/>
                <a:gd name="T45" fmla="*/ 9 h 51"/>
                <a:gd name="T46" fmla="*/ 28 w 42"/>
                <a:gd name="T47" fmla="*/ 5 h 51"/>
                <a:gd name="T48" fmla="*/ 36 w 42"/>
                <a:gd name="T49" fmla="*/ 0 h 51"/>
                <a:gd name="T50" fmla="*/ 36 w 42"/>
                <a:gd name="T5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" h="51">
                  <a:moveTo>
                    <a:pt x="36" y="0"/>
                  </a:moveTo>
                  <a:lnTo>
                    <a:pt x="38" y="1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42" y="13"/>
                  </a:lnTo>
                  <a:lnTo>
                    <a:pt x="40" y="17"/>
                  </a:lnTo>
                  <a:lnTo>
                    <a:pt x="38" y="22"/>
                  </a:lnTo>
                  <a:lnTo>
                    <a:pt x="36" y="28"/>
                  </a:lnTo>
                  <a:lnTo>
                    <a:pt x="34" y="34"/>
                  </a:lnTo>
                  <a:lnTo>
                    <a:pt x="28" y="38"/>
                  </a:lnTo>
                  <a:lnTo>
                    <a:pt x="26" y="43"/>
                  </a:lnTo>
                  <a:lnTo>
                    <a:pt x="21" y="47"/>
                  </a:lnTo>
                  <a:lnTo>
                    <a:pt x="17" y="49"/>
                  </a:lnTo>
                  <a:lnTo>
                    <a:pt x="13" y="51"/>
                  </a:lnTo>
                  <a:lnTo>
                    <a:pt x="7" y="51"/>
                  </a:lnTo>
                  <a:lnTo>
                    <a:pt x="4" y="49"/>
                  </a:lnTo>
                  <a:lnTo>
                    <a:pt x="0" y="47"/>
                  </a:lnTo>
                  <a:lnTo>
                    <a:pt x="2" y="39"/>
                  </a:lnTo>
                  <a:lnTo>
                    <a:pt x="5" y="32"/>
                  </a:lnTo>
                  <a:lnTo>
                    <a:pt x="7" y="26"/>
                  </a:lnTo>
                  <a:lnTo>
                    <a:pt x="13" y="20"/>
                  </a:lnTo>
                  <a:lnTo>
                    <a:pt x="17" y="15"/>
                  </a:lnTo>
                  <a:lnTo>
                    <a:pt x="23" y="9"/>
                  </a:lnTo>
                  <a:lnTo>
                    <a:pt x="28" y="5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21"/>
            <p:cNvSpPr>
              <a:spLocks/>
            </p:cNvSpPr>
            <p:nvPr/>
          </p:nvSpPr>
          <p:spPr bwMode="auto">
            <a:xfrm>
              <a:off x="923" y="1398"/>
              <a:ext cx="22" cy="39"/>
            </a:xfrm>
            <a:custGeom>
              <a:avLst/>
              <a:gdLst>
                <a:gd name="T0" fmla="*/ 6 w 44"/>
                <a:gd name="T1" fmla="*/ 0 h 78"/>
                <a:gd name="T2" fmla="*/ 9 w 44"/>
                <a:gd name="T3" fmla="*/ 2 h 78"/>
                <a:gd name="T4" fmla="*/ 13 w 44"/>
                <a:gd name="T5" fmla="*/ 6 h 78"/>
                <a:gd name="T6" fmla="*/ 17 w 44"/>
                <a:gd name="T7" fmla="*/ 10 h 78"/>
                <a:gd name="T8" fmla="*/ 23 w 44"/>
                <a:gd name="T9" fmla="*/ 14 h 78"/>
                <a:gd name="T10" fmla="*/ 26 w 44"/>
                <a:gd name="T11" fmla="*/ 19 h 78"/>
                <a:gd name="T12" fmla="*/ 28 w 44"/>
                <a:gd name="T13" fmla="*/ 23 h 78"/>
                <a:gd name="T14" fmla="*/ 32 w 44"/>
                <a:gd name="T15" fmla="*/ 29 h 78"/>
                <a:gd name="T16" fmla="*/ 36 w 44"/>
                <a:gd name="T17" fmla="*/ 35 h 78"/>
                <a:gd name="T18" fmla="*/ 38 w 44"/>
                <a:gd name="T19" fmla="*/ 39 h 78"/>
                <a:gd name="T20" fmla="*/ 40 w 44"/>
                <a:gd name="T21" fmla="*/ 44 h 78"/>
                <a:gd name="T22" fmla="*/ 42 w 44"/>
                <a:gd name="T23" fmla="*/ 50 h 78"/>
                <a:gd name="T24" fmla="*/ 44 w 44"/>
                <a:gd name="T25" fmla="*/ 56 h 78"/>
                <a:gd name="T26" fmla="*/ 44 w 44"/>
                <a:gd name="T27" fmla="*/ 61 h 78"/>
                <a:gd name="T28" fmla="*/ 44 w 44"/>
                <a:gd name="T29" fmla="*/ 67 h 78"/>
                <a:gd name="T30" fmla="*/ 44 w 44"/>
                <a:gd name="T31" fmla="*/ 73 h 78"/>
                <a:gd name="T32" fmla="*/ 44 w 44"/>
                <a:gd name="T33" fmla="*/ 78 h 78"/>
                <a:gd name="T34" fmla="*/ 40 w 44"/>
                <a:gd name="T35" fmla="*/ 78 h 78"/>
                <a:gd name="T36" fmla="*/ 36 w 44"/>
                <a:gd name="T37" fmla="*/ 78 h 78"/>
                <a:gd name="T38" fmla="*/ 32 w 44"/>
                <a:gd name="T39" fmla="*/ 78 h 78"/>
                <a:gd name="T40" fmla="*/ 28 w 44"/>
                <a:gd name="T41" fmla="*/ 78 h 78"/>
                <a:gd name="T42" fmla="*/ 26 w 44"/>
                <a:gd name="T43" fmla="*/ 73 h 78"/>
                <a:gd name="T44" fmla="*/ 26 w 44"/>
                <a:gd name="T45" fmla="*/ 69 h 78"/>
                <a:gd name="T46" fmla="*/ 25 w 44"/>
                <a:gd name="T47" fmla="*/ 63 h 78"/>
                <a:gd name="T48" fmla="*/ 23 w 44"/>
                <a:gd name="T49" fmla="*/ 58 h 78"/>
                <a:gd name="T50" fmla="*/ 19 w 44"/>
                <a:gd name="T51" fmla="*/ 54 h 78"/>
                <a:gd name="T52" fmla="*/ 15 w 44"/>
                <a:gd name="T53" fmla="*/ 48 h 78"/>
                <a:gd name="T54" fmla="*/ 13 w 44"/>
                <a:gd name="T55" fmla="*/ 44 h 78"/>
                <a:gd name="T56" fmla="*/ 9 w 44"/>
                <a:gd name="T57" fmla="*/ 39 h 78"/>
                <a:gd name="T58" fmla="*/ 6 w 44"/>
                <a:gd name="T59" fmla="*/ 35 h 78"/>
                <a:gd name="T60" fmla="*/ 4 w 44"/>
                <a:gd name="T61" fmla="*/ 29 h 78"/>
                <a:gd name="T62" fmla="*/ 2 w 44"/>
                <a:gd name="T63" fmla="*/ 23 h 78"/>
                <a:gd name="T64" fmla="*/ 0 w 44"/>
                <a:gd name="T65" fmla="*/ 19 h 78"/>
                <a:gd name="T66" fmla="*/ 0 w 44"/>
                <a:gd name="T67" fmla="*/ 14 h 78"/>
                <a:gd name="T68" fmla="*/ 0 w 44"/>
                <a:gd name="T69" fmla="*/ 10 h 78"/>
                <a:gd name="T70" fmla="*/ 2 w 44"/>
                <a:gd name="T71" fmla="*/ 4 h 78"/>
                <a:gd name="T72" fmla="*/ 6 w 44"/>
                <a:gd name="T73" fmla="*/ 0 h 78"/>
                <a:gd name="T74" fmla="*/ 6 w 44"/>
                <a:gd name="T7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78">
                  <a:moveTo>
                    <a:pt x="6" y="0"/>
                  </a:moveTo>
                  <a:lnTo>
                    <a:pt x="9" y="2"/>
                  </a:lnTo>
                  <a:lnTo>
                    <a:pt x="13" y="6"/>
                  </a:lnTo>
                  <a:lnTo>
                    <a:pt x="17" y="10"/>
                  </a:lnTo>
                  <a:lnTo>
                    <a:pt x="23" y="14"/>
                  </a:lnTo>
                  <a:lnTo>
                    <a:pt x="26" y="19"/>
                  </a:lnTo>
                  <a:lnTo>
                    <a:pt x="28" y="23"/>
                  </a:lnTo>
                  <a:lnTo>
                    <a:pt x="32" y="29"/>
                  </a:lnTo>
                  <a:lnTo>
                    <a:pt x="36" y="35"/>
                  </a:lnTo>
                  <a:lnTo>
                    <a:pt x="38" y="39"/>
                  </a:lnTo>
                  <a:lnTo>
                    <a:pt x="40" y="44"/>
                  </a:lnTo>
                  <a:lnTo>
                    <a:pt x="42" y="50"/>
                  </a:lnTo>
                  <a:lnTo>
                    <a:pt x="44" y="56"/>
                  </a:lnTo>
                  <a:lnTo>
                    <a:pt x="44" y="61"/>
                  </a:lnTo>
                  <a:lnTo>
                    <a:pt x="44" y="67"/>
                  </a:lnTo>
                  <a:lnTo>
                    <a:pt x="44" y="73"/>
                  </a:lnTo>
                  <a:lnTo>
                    <a:pt x="44" y="78"/>
                  </a:lnTo>
                  <a:lnTo>
                    <a:pt x="40" y="78"/>
                  </a:lnTo>
                  <a:lnTo>
                    <a:pt x="36" y="78"/>
                  </a:lnTo>
                  <a:lnTo>
                    <a:pt x="32" y="78"/>
                  </a:lnTo>
                  <a:lnTo>
                    <a:pt x="28" y="78"/>
                  </a:lnTo>
                  <a:lnTo>
                    <a:pt x="26" y="73"/>
                  </a:lnTo>
                  <a:lnTo>
                    <a:pt x="26" y="69"/>
                  </a:lnTo>
                  <a:lnTo>
                    <a:pt x="25" y="63"/>
                  </a:lnTo>
                  <a:lnTo>
                    <a:pt x="23" y="58"/>
                  </a:lnTo>
                  <a:lnTo>
                    <a:pt x="19" y="54"/>
                  </a:lnTo>
                  <a:lnTo>
                    <a:pt x="15" y="48"/>
                  </a:lnTo>
                  <a:lnTo>
                    <a:pt x="13" y="44"/>
                  </a:lnTo>
                  <a:lnTo>
                    <a:pt x="9" y="39"/>
                  </a:lnTo>
                  <a:lnTo>
                    <a:pt x="6" y="35"/>
                  </a:lnTo>
                  <a:lnTo>
                    <a:pt x="4" y="29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22"/>
            <p:cNvSpPr>
              <a:spLocks/>
            </p:cNvSpPr>
            <p:nvPr/>
          </p:nvSpPr>
          <p:spPr bwMode="auto">
            <a:xfrm>
              <a:off x="883" y="1432"/>
              <a:ext cx="34" cy="19"/>
            </a:xfrm>
            <a:custGeom>
              <a:avLst/>
              <a:gdLst>
                <a:gd name="T0" fmla="*/ 4 w 67"/>
                <a:gd name="T1" fmla="*/ 0 h 36"/>
                <a:gd name="T2" fmla="*/ 8 w 67"/>
                <a:gd name="T3" fmla="*/ 0 h 36"/>
                <a:gd name="T4" fmla="*/ 11 w 67"/>
                <a:gd name="T5" fmla="*/ 0 h 36"/>
                <a:gd name="T6" fmla="*/ 17 w 67"/>
                <a:gd name="T7" fmla="*/ 2 h 36"/>
                <a:gd name="T8" fmla="*/ 21 w 67"/>
                <a:gd name="T9" fmla="*/ 2 h 36"/>
                <a:gd name="T10" fmla="*/ 25 w 67"/>
                <a:gd name="T11" fmla="*/ 2 h 36"/>
                <a:gd name="T12" fmla="*/ 29 w 67"/>
                <a:gd name="T13" fmla="*/ 4 h 36"/>
                <a:gd name="T14" fmla="*/ 32 w 67"/>
                <a:gd name="T15" fmla="*/ 6 h 36"/>
                <a:gd name="T16" fmla="*/ 36 w 67"/>
                <a:gd name="T17" fmla="*/ 8 h 36"/>
                <a:gd name="T18" fmla="*/ 44 w 67"/>
                <a:gd name="T19" fmla="*/ 9 h 36"/>
                <a:gd name="T20" fmla="*/ 51 w 67"/>
                <a:gd name="T21" fmla="*/ 13 h 36"/>
                <a:gd name="T22" fmla="*/ 55 w 67"/>
                <a:gd name="T23" fmla="*/ 15 h 36"/>
                <a:gd name="T24" fmla="*/ 59 w 67"/>
                <a:gd name="T25" fmla="*/ 17 h 36"/>
                <a:gd name="T26" fmla="*/ 63 w 67"/>
                <a:gd name="T27" fmla="*/ 19 h 36"/>
                <a:gd name="T28" fmla="*/ 67 w 67"/>
                <a:gd name="T29" fmla="*/ 21 h 36"/>
                <a:gd name="T30" fmla="*/ 65 w 67"/>
                <a:gd name="T31" fmla="*/ 27 h 36"/>
                <a:gd name="T32" fmla="*/ 61 w 67"/>
                <a:gd name="T33" fmla="*/ 30 h 36"/>
                <a:gd name="T34" fmla="*/ 57 w 67"/>
                <a:gd name="T35" fmla="*/ 34 h 36"/>
                <a:gd name="T36" fmla="*/ 53 w 67"/>
                <a:gd name="T37" fmla="*/ 36 h 36"/>
                <a:gd name="T38" fmla="*/ 49 w 67"/>
                <a:gd name="T39" fmla="*/ 36 h 36"/>
                <a:gd name="T40" fmla="*/ 46 w 67"/>
                <a:gd name="T41" fmla="*/ 34 h 36"/>
                <a:gd name="T42" fmla="*/ 42 w 67"/>
                <a:gd name="T43" fmla="*/ 34 h 36"/>
                <a:gd name="T44" fmla="*/ 38 w 67"/>
                <a:gd name="T45" fmla="*/ 32 h 36"/>
                <a:gd name="T46" fmla="*/ 32 w 67"/>
                <a:gd name="T47" fmla="*/ 30 h 36"/>
                <a:gd name="T48" fmla="*/ 29 w 67"/>
                <a:gd name="T49" fmla="*/ 28 h 36"/>
                <a:gd name="T50" fmla="*/ 25 w 67"/>
                <a:gd name="T51" fmla="*/ 25 h 36"/>
                <a:gd name="T52" fmla="*/ 19 w 67"/>
                <a:gd name="T53" fmla="*/ 23 h 36"/>
                <a:gd name="T54" fmla="*/ 15 w 67"/>
                <a:gd name="T55" fmla="*/ 21 h 36"/>
                <a:gd name="T56" fmla="*/ 11 w 67"/>
                <a:gd name="T57" fmla="*/ 21 h 36"/>
                <a:gd name="T58" fmla="*/ 6 w 67"/>
                <a:gd name="T59" fmla="*/ 21 h 36"/>
                <a:gd name="T60" fmla="*/ 2 w 67"/>
                <a:gd name="T61" fmla="*/ 23 h 36"/>
                <a:gd name="T62" fmla="*/ 0 w 67"/>
                <a:gd name="T63" fmla="*/ 17 h 36"/>
                <a:gd name="T64" fmla="*/ 0 w 67"/>
                <a:gd name="T65" fmla="*/ 9 h 36"/>
                <a:gd name="T66" fmla="*/ 2 w 67"/>
                <a:gd name="T67" fmla="*/ 4 h 36"/>
                <a:gd name="T68" fmla="*/ 4 w 67"/>
                <a:gd name="T69" fmla="*/ 0 h 36"/>
                <a:gd name="T70" fmla="*/ 4 w 67"/>
                <a:gd name="T7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" h="36">
                  <a:moveTo>
                    <a:pt x="4" y="0"/>
                  </a:moveTo>
                  <a:lnTo>
                    <a:pt x="8" y="0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1" y="2"/>
                  </a:lnTo>
                  <a:lnTo>
                    <a:pt x="25" y="2"/>
                  </a:lnTo>
                  <a:lnTo>
                    <a:pt x="29" y="4"/>
                  </a:lnTo>
                  <a:lnTo>
                    <a:pt x="32" y="6"/>
                  </a:lnTo>
                  <a:lnTo>
                    <a:pt x="36" y="8"/>
                  </a:lnTo>
                  <a:lnTo>
                    <a:pt x="44" y="9"/>
                  </a:lnTo>
                  <a:lnTo>
                    <a:pt x="51" y="13"/>
                  </a:lnTo>
                  <a:lnTo>
                    <a:pt x="55" y="15"/>
                  </a:lnTo>
                  <a:lnTo>
                    <a:pt x="59" y="17"/>
                  </a:lnTo>
                  <a:lnTo>
                    <a:pt x="63" y="19"/>
                  </a:lnTo>
                  <a:lnTo>
                    <a:pt x="67" y="21"/>
                  </a:lnTo>
                  <a:lnTo>
                    <a:pt x="65" y="27"/>
                  </a:lnTo>
                  <a:lnTo>
                    <a:pt x="61" y="30"/>
                  </a:lnTo>
                  <a:lnTo>
                    <a:pt x="57" y="34"/>
                  </a:lnTo>
                  <a:lnTo>
                    <a:pt x="53" y="36"/>
                  </a:lnTo>
                  <a:lnTo>
                    <a:pt x="49" y="36"/>
                  </a:lnTo>
                  <a:lnTo>
                    <a:pt x="46" y="34"/>
                  </a:lnTo>
                  <a:lnTo>
                    <a:pt x="42" y="34"/>
                  </a:lnTo>
                  <a:lnTo>
                    <a:pt x="38" y="32"/>
                  </a:lnTo>
                  <a:lnTo>
                    <a:pt x="32" y="30"/>
                  </a:lnTo>
                  <a:lnTo>
                    <a:pt x="29" y="28"/>
                  </a:lnTo>
                  <a:lnTo>
                    <a:pt x="25" y="25"/>
                  </a:lnTo>
                  <a:lnTo>
                    <a:pt x="19" y="23"/>
                  </a:lnTo>
                  <a:lnTo>
                    <a:pt x="15" y="21"/>
                  </a:lnTo>
                  <a:lnTo>
                    <a:pt x="11" y="21"/>
                  </a:lnTo>
                  <a:lnTo>
                    <a:pt x="6" y="21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23"/>
            <p:cNvSpPr>
              <a:spLocks/>
            </p:cNvSpPr>
            <p:nvPr/>
          </p:nvSpPr>
          <p:spPr bwMode="auto">
            <a:xfrm>
              <a:off x="1070" y="1500"/>
              <a:ext cx="102" cy="71"/>
            </a:xfrm>
            <a:custGeom>
              <a:avLst/>
              <a:gdLst>
                <a:gd name="T0" fmla="*/ 0 w 203"/>
                <a:gd name="T1" fmla="*/ 59 h 143"/>
                <a:gd name="T2" fmla="*/ 64 w 203"/>
                <a:gd name="T3" fmla="*/ 13 h 143"/>
                <a:gd name="T4" fmla="*/ 156 w 203"/>
                <a:gd name="T5" fmla="*/ 0 h 143"/>
                <a:gd name="T6" fmla="*/ 184 w 203"/>
                <a:gd name="T7" fmla="*/ 11 h 143"/>
                <a:gd name="T8" fmla="*/ 203 w 203"/>
                <a:gd name="T9" fmla="*/ 84 h 143"/>
                <a:gd name="T10" fmla="*/ 118 w 203"/>
                <a:gd name="T11" fmla="*/ 101 h 143"/>
                <a:gd name="T12" fmla="*/ 49 w 203"/>
                <a:gd name="T13" fmla="*/ 137 h 143"/>
                <a:gd name="T14" fmla="*/ 40 w 203"/>
                <a:gd name="T15" fmla="*/ 143 h 143"/>
                <a:gd name="T16" fmla="*/ 21 w 203"/>
                <a:gd name="T17" fmla="*/ 116 h 143"/>
                <a:gd name="T18" fmla="*/ 9 w 203"/>
                <a:gd name="T19" fmla="*/ 101 h 143"/>
                <a:gd name="T20" fmla="*/ 0 w 203"/>
                <a:gd name="T21" fmla="*/ 59 h 143"/>
                <a:gd name="T22" fmla="*/ 0 w 203"/>
                <a:gd name="T23" fmla="*/ 5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3" h="143">
                  <a:moveTo>
                    <a:pt x="0" y="59"/>
                  </a:moveTo>
                  <a:lnTo>
                    <a:pt x="64" y="13"/>
                  </a:lnTo>
                  <a:lnTo>
                    <a:pt x="156" y="0"/>
                  </a:lnTo>
                  <a:lnTo>
                    <a:pt x="184" y="11"/>
                  </a:lnTo>
                  <a:lnTo>
                    <a:pt x="203" y="84"/>
                  </a:lnTo>
                  <a:lnTo>
                    <a:pt x="118" y="101"/>
                  </a:lnTo>
                  <a:lnTo>
                    <a:pt x="49" y="137"/>
                  </a:lnTo>
                  <a:lnTo>
                    <a:pt x="40" y="143"/>
                  </a:lnTo>
                  <a:lnTo>
                    <a:pt x="21" y="116"/>
                  </a:lnTo>
                  <a:lnTo>
                    <a:pt x="9" y="101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24"/>
            <p:cNvSpPr>
              <a:spLocks/>
            </p:cNvSpPr>
            <p:nvPr/>
          </p:nvSpPr>
          <p:spPr bwMode="auto">
            <a:xfrm>
              <a:off x="1090" y="1503"/>
              <a:ext cx="51" cy="50"/>
            </a:xfrm>
            <a:custGeom>
              <a:avLst/>
              <a:gdLst>
                <a:gd name="T0" fmla="*/ 79 w 102"/>
                <a:gd name="T1" fmla="*/ 0 h 101"/>
                <a:gd name="T2" fmla="*/ 83 w 102"/>
                <a:gd name="T3" fmla="*/ 2 h 101"/>
                <a:gd name="T4" fmla="*/ 89 w 102"/>
                <a:gd name="T5" fmla="*/ 7 h 101"/>
                <a:gd name="T6" fmla="*/ 97 w 102"/>
                <a:gd name="T7" fmla="*/ 13 h 101"/>
                <a:gd name="T8" fmla="*/ 102 w 102"/>
                <a:gd name="T9" fmla="*/ 19 h 101"/>
                <a:gd name="T10" fmla="*/ 97 w 102"/>
                <a:gd name="T11" fmla="*/ 21 h 101"/>
                <a:gd name="T12" fmla="*/ 91 w 102"/>
                <a:gd name="T13" fmla="*/ 23 h 101"/>
                <a:gd name="T14" fmla="*/ 83 w 102"/>
                <a:gd name="T15" fmla="*/ 24 h 101"/>
                <a:gd name="T16" fmla="*/ 78 w 102"/>
                <a:gd name="T17" fmla="*/ 26 h 101"/>
                <a:gd name="T18" fmla="*/ 70 w 102"/>
                <a:gd name="T19" fmla="*/ 28 h 101"/>
                <a:gd name="T20" fmla="*/ 62 w 102"/>
                <a:gd name="T21" fmla="*/ 30 h 101"/>
                <a:gd name="T22" fmla="*/ 55 w 102"/>
                <a:gd name="T23" fmla="*/ 32 h 101"/>
                <a:gd name="T24" fmla="*/ 49 w 102"/>
                <a:gd name="T25" fmla="*/ 36 h 101"/>
                <a:gd name="T26" fmla="*/ 41 w 102"/>
                <a:gd name="T27" fmla="*/ 38 h 101"/>
                <a:gd name="T28" fmla="*/ 38 w 102"/>
                <a:gd name="T29" fmla="*/ 42 h 101"/>
                <a:gd name="T30" fmla="*/ 32 w 102"/>
                <a:gd name="T31" fmla="*/ 45 h 101"/>
                <a:gd name="T32" fmla="*/ 30 w 102"/>
                <a:gd name="T33" fmla="*/ 51 h 101"/>
                <a:gd name="T34" fmla="*/ 28 w 102"/>
                <a:gd name="T35" fmla="*/ 55 h 101"/>
                <a:gd name="T36" fmla="*/ 28 w 102"/>
                <a:gd name="T37" fmla="*/ 63 h 101"/>
                <a:gd name="T38" fmla="*/ 28 w 102"/>
                <a:gd name="T39" fmla="*/ 64 h 101"/>
                <a:gd name="T40" fmla="*/ 30 w 102"/>
                <a:gd name="T41" fmla="*/ 68 h 101"/>
                <a:gd name="T42" fmla="*/ 32 w 102"/>
                <a:gd name="T43" fmla="*/ 72 h 101"/>
                <a:gd name="T44" fmla="*/ 36 w 102"/>
                <a:gd name="T45" fmla="*/ 78 h 101"/>
                <a:gd name="T46" fmla="*/ 38 w 102"/>
                <a:gd name="T47" fmla="*/ 82 h 101"/>
                <a:gd name="T48" fmla="*/ 41 w 102"/>
                <a:gd name="T49" fmla="*/ 87 h 101"/>
                <a:gd name="T50" fmla="*/ 43 w 102"/>
                <a:gd name="T51" fmla="*/ 91 h 101"/>
                <a:gd name="T52" fmla="*/ 45 w 102"/>
                <a:gd name="T53" fmla="*/ 99 h 101"/>
                <a:gd name="T54" fmla="*/ 39 w 102"/>
                <a:gd name="T55" fmla="*/ 101 h 101"/>
                <a:gd name="T56" fmla="*/ 34 w 102"/>
                <a:gd name="T57" fmla="*/ 101 h 101"/>
                <a:gd name="T58" fmla="*/ 28 w 102"/>
                <a:gd name="T59" fmla="*/ 99 h 101"/>
                <a:gd name="T60" fmla="*/ 24 w 102"/>
                <a:gd name="T61" fmla="*/ 95 h 101"/>
                <a:gd name="T62" fmla="*/ 19 w 102"/>
                <a:gd name="T63" fmla="*/ 91 h 101"/>
                <a:gd name="T64" fmla="*/ 13 w 102"/>
                <a:gd name="T65" fmla="*/ 87 h 101"/>
                <a:gd name="T66" fmla="*/ 9 w 102"/>
                <a:gd name="T67" fmla="*/ 80 h 101"/>
                <a:gd name="T68" fmla="*/ 7 w 102"/>
                <a:gd name="T69" fmla="*/ 74 h 101"/>
                <a:gd name="T70" fmla="*/ 3 w 102"/>
                <a:gd name="T71" fmla="*/ 68 h 101"/>
                <a:gd name="T72" fmla="*/ 1 w 102"/>
                <a:gd name="T73" fmla="*/ 61 h 101"/>
                <a:gd name="T74" fmla="*/ 0 w 102"/>
                <a:gd name="T75" fmla="*/ 55 h 101"/>
                <a:gd name="T76" fmla="*/ 1 w 102"/>
                <a:gd name="T77" fmla="*/ 47 h 101"/>
                <a:gd name="T78" fmla="*/ 3 w 102"/>
                <a:gd name="T79" fmla="*/ 42 h 101"/>
                <a:gd name="T80" fmla="*/ 5 w 102"/>
                <a:gd name="T81" fmla="*/ 38 h 101"/>
                <a:gd name="T82" fmla="*/ 9 w 102"/>
                <a:gd name="T83" fmla="*/ 32 h 101"/>
                <a:gd name="T84" fmla="*/ 17 w 102"/>
                <a:gd name="T85" fmla="*/ 30 h 101"/>
                <a:gd name="T86" fmla="*/ 24 w 102"/>
                <a:gd name="T87" fmla="*/ 24 h 101"/>
                <a:gd name="T88" fmla="*/ 32 w 102"/>
                <a:gd name="T89" fmla="*/ 19 h 101"/>
                <a:gd name="T90" fmla="*/ 36 w 102"/>
                <a:gd name="T91" fmla="*/ 17 h 101"/>
                <a:gd name="T92" fmla="*/ 39 w 102"/>
                <a:gd name="T93" fmla="*/ 15 h 101"/>
                <a:gd name="T94" fmla="*/ 43 w 102"/>
                <a:gd name="T95" fmla="*/ 15 h 101"/>
                <a:gd name="T96" fmla="*/ 49 w 102"/>
                <a:gd name="T97" fmla="*/ 13 h 101"/>
                <a:gd name="T98" fmla="*/ 51 w 102"/>
                <a:gd name="T99" fmla="*/ 11 h 101"/>
                <a:gd name="T100" fmla="*/ 57 w 102"/>
                <a:gd name="T101" fmla="*/ 11 h 101"/>
                <a:gd name="T102" fmla="*/ 60 w 102"/>
                <a:gd name="T103" fmla="*/ 9 h 101"/>
                <a:gd name="T104" fmla="*/ 64 w 102"/>
                <a:gd name="T105" fmla="*/ 9 h 101"/>
                <a:gd name="T106" fmla="*/ 72 w 102"/>
                <a:gd name="T107" fmla="*/ 5 h 101"/>
                <a:gd name="T108" fmla="*/ 79 w 102"/>
                <a:gd name="T109" fmla="*/ 0 h 101"/>
                <a:gd name="T110" fmla="*/ 79 w 102"/>
                <a:gd name="T11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2" h="101">
                  <a:moveTo>
                    <a:pt x="79" y="0"/>
                  </a:moveTo>
                  <a:lnTo>
                    <a:pt x="83" y="2"/>
                  </a:lnTo>
                  <a:lnTo>
                    <a:pt x="89" y="7"/>
                  </a:lnTo>
                  <a:lnTo>
                    <a:pt x="97" y="13"/>
                  </a:lnTo>
                  <a:lnTo>
                    <a:pt x="102" y="19"/>
                  </a:lnTo>
                  <a:lnTo>
                    <a:pt x="97" y="21"/>
                  </a:lnTo>
                  <a:lnTo>
                    <a:pt x="91" y="23"/>
                  </a:lnTo>
                  <a:lnTo>
                    <a:pt x="83" y="24"/>
                  </a:lnTo>
                  <a:lnTo>
                    <a:pt x="78" y="26"/>
                  </a:lnTo>
                  <a:lnTo>
                    <a:pt x="70" y="28"/>
                  </a:lnTo>
                  <a:lnTo>
                    <a:pt x="62" y="30"/>
                  </a:lnTo>
                  <a:lnTo>
                    <a:pt x="55" y="32"/>
                  </a:lnTo>
                  <a:lnTo>
                    <a:pt x="49" y="36"/>
                  </a:lnTo>
                  <a:lnTo>
                    <a:pt x="41" y="38"/>
                  </a:lnTo>
                  <a:lnTo>
                    <a:pt x="38" y="42"/>
                  </a:lnTo>
                  <a:lnTo>
                    <a:pt x="32" y="45"/>
                  </a:lnTo>
                  <a:lnTo>
                    <a:pt x="30" y="51"/>
                  </a:lnTo>
                  <a:lnTo>
                    <a:pt x="28" y="55"/>
                  </a:lnTo>
                  <a:lnTo>
                    <a:pt x="28" y="63"/>
                  </a:lnTo>
                  <a:lnTo>
                    <a:pt x="28" y="64"/>
                  </a:lnTo>
                  <a:lnTo>
                    <a:pt x="30" y="68"/>
                  </a:lnTo>
                  <a:lnTo>
                    <a:pt x="32" y="72"/>
                  </a:lnTo>
                  <a:lnTo>
                    <a:pt x="36" y="78"/>
                  </a:lnTo>
                  <a:lnTo>
                    <a:pt x="38" y="82"/>
                  </a:lnTo>
                  <a:lnTo>
                    <a:pt x="41" y="87"/>
                  </a:lnTo>
                  <a:lnTo>
                    <a:pt x="43" y="91"/>
                  </a:lnTo>
                  <a:lnTo>
                    <a:pt x="45" y="99"/>
                  </a:lnTo>
                  <a:lnTo>
                    <a:pt x="39" y="101"/>
                  </a:lnTo>
                  <a:lnTo>
                    <a:pt x="34" y="101"/>
                  </a:lnTo>
                  <a:lnTo>
                    <a:pt x="28" y="99"/>
                  </a:lnTo>
                  <a:lnTo>
                    <a:pt x="24" y="95"/>
                  </a:lnTo>
                  <a:lnTo>
                    <a:pt x="19" y="91"/>
                  </a:lnTo>
                  <a:lnTo>
                    <a:pt x="13" y="87"/>
                  </a:lnTo>
                  <a:lnTo>
                    <a:pt x="9" y="80"/>
                  </a:lnTo>
                  <a:lnTo>
                    <a:pt x="7" y="74"/>
                  </a:lnTo>
                  <a:lnTo>
                    <a:pt x="3" y="68"/>
                  </a:lnTo>
                  <a:lnTo>
                    <a:pt x="1" y="61"/>
                  </a:lnTo>
                  <a:lnTo>
                    <a:pt x="0" y="55"/>
                  </a:lnTo>
                  <a:lnTo>
                    <a:pt x="1" y="47"/>
                  </a:lnTo>
                  <a:lnTo>
                    <a:pt x="3" y="42"/>
                  </a:lnTo>
                  <a:lnTo>
                    <a:pt x="5" y="38"/>
                  </a:lnTo>
                  <a:lnTo>
                    <a:pt x="9" y="32"/>
                  </a:lnTo>
                  <a:lnTo>
                    <a:pt x="17" y="30"/>
                  </a:lnTo>
                  <a:lnTo>
                    <a:pt x="24" y="24"/>
                  </a:lnTo>
                  <a:lnTo>
                    <a:pt x="32" y="19"/>
                  </a:lnTo>
                  <a:lnTo>
                    <a:pt x="36" y="17"/>
                  </a:lnTo>
                  <a:lnTo>
                    <a:pt x="39" y="15"/>
                  </a:lnTo>
                  <a:lnTo>
                    <a:pt x="43" y="15"/>
                  </a:lnTo>
                  <a:lnTo>
                    <a:pt x="49" y="13"/>
                  </a:lnTo>
                  <a:lnTo>
                    <a:pt x="51" y="11"/>
                  </a:lnTo>
                  <a:lnTo>
                    <a:pt x="57" y="11"/>
                  </a:lnTo>
                  <a:lnTo>
                    <a:pt x="60" y="9"/>
                  </a:lnTo>
                  <a:lnTo>
                    <a:pt x="64" y="9"/>
                  </a:lnTo>
                  <a:lnTo>
                    <a:pt x="72" y="5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25"/>
            <p:cNvSpPr>
              <a:spLocks/>
            </p:cNvSpPr>
            <p:nvPr/>
          </p:nvSpPr>
          <p:spPr bwMode="auto">
            <a:xfrm>
              <a:off x="1159" y="1648"/>
              <a:ext cx="114" cy="112"/>
            </a:xfrm>
            <a:custGeom>
              <a:avLst/>
              <a:gdLst>
                <a:gd name="T0" fmla="*/ 63 w 229"/>
                <a:gd name="T1" fmla="*/ 162 h 222"/>
                <a:gd name="T2" fmla="*/ 59 w 229"/>
                <a:gd name="T3" fmla="*/ 165 h 222"/>
                <a:gd name="T4" fmla="*/ 44 w 229"/>
                <a:gd name="T5" fmla="*/ 167 h 222"/>
                <a:gd name="T6" fmla="*/ 23 w 229"/>
                <a:gd name="T7" fmla="*/ 158 h 222"/>
                <a:gd name="T8" fmla="*/ 33 w 229"/>
                <a:gd name="T9" fmla="*/ 167 h 222"/>
                <a:gd name="T10" fmla="*/ 46 w 229"/>
                <a:gd name="T11" fmla="*/ 177 h 222"/>
                <a:gd name="T12" fmla="*/ 57 w 229"/>
                <a:gd name="T13" fmla="*/ 173 h 222"/>
                <a:gd name="T14" fmla="*/ 42 w 229"/>
                <a:gd name="T15" fmla="*/ 179 h 222"/>
                <a:gd name="T16" fmla="*/ 27 w 229"/>
                <a:gd name="T17" fmla="*/ 177 h 222"/>
                <a:gd name="T18" fmla="*/ 14 w 229"/>
                <a:gd name="T19" fmla="*/ 169 h 222"/>
                <a:gd name="T20" fmla="*/ 0 w 229"/>
                <a:gd name="T21" fmla="*/ 171 h 222"/>
                <a:gd name="T22" fmla="*/ 17 w 229"/>
                <a:gd name="T23" fmla="*/ 184 h 222"/>
                <a:gd name="T24" fmla="*/ 42 w 229"/>
                <a:gd name="T25" fmla="*/ 202 h 222"/>
                <a:gd name="T26" fmla="*/ 36 w 229"/>
                <a:gd name="T27" fmla="*/ 209 h 222"/>
                <a:gd name="T28" fmla="*/ 76 w 229"/>
                <a:gd name="T29" fmla="*/ 203 h 222"/>
                <a:gd name="T30" fmla="*/ 105 w 229"/>
                <a:gd name="T31" fmla="*/ 198 h 222"/>
                <a:gd name="T32" fmla="*/ 76 w 229"/>
                <a:gd name="T33" fmla="*/ 211 h 222"/>
                <a:gd name="T34" fmla="*/ 55 w 229"/>
                <a:gd name="T35" fmla="*/ 215 h 222"/>
                <a:gd name="T36" fmla="*/ 57 w 229"/>
                <a:gd name="T37" fmla="*/ 222 h 222"/>
                <a:gd name="T38" fmla="*/ 73 w 229"/>
                <a:gd name="T39" fmla="*/ 219 h 222"/>
                <a:gd name="T40" fmla="*/ 95 w 229"/>
                <a:gd name="T41" fmla="*/ 213 h 222"/>
                <a:gd name="T42" fmla="*/ 114 w 229"/>
                <a:gd name="T43" fmla="*/ 205 h 222"/>
                <a:gd name="T44" fmla="*/ 154 w 229"/>
                <a:gd name="T45" fmla="*/ 181 h 222"/>
                <a:gd name="T46" fmla="*/ 189 w 229"/>
                <a:gd name="T47" fmla="*/ 148 h 222"/>
                <a:gd name="T48" fmla="*/ 204 w 229"/>
                <a:gd name="T49" fmla="*/ 125 h 222"/>
                <a:gd name="T50" fmla="*/ 223 w 229"/>
                <a:gd name="T51" fmla="*/ 89 h 222"/>
                <a:gd name="T52" fmla="*/ 229 w 229"/>
                <a:gd name="T53" fmla="*/ 66 h 222"/>
                <a:gd name="T54" fmla="*/ 229 w 229"/>
                <a:gd name="T55" fmla="*/ 42 h 222"/>
                <a:gd name="T56" fmla="*/ 223 w 229"/>
                <a:gd name="T57" fmla="*/ 21 h 222"/>
                <a:gd name="T58" fmla="*/ 217 w 229"/>
                <a:gd name="T59" fmla="*/ 6 h 222"/>
                <a:gd name="T60" fmla="*/ 215 w 229"/>
                <a:gd name="T61" fmla="*/ 7 h 222"/>
                <a:gd name="T62" fmla="*/ 223 w 229"/>
                <a:gd name="T63" fmla="*/ 38 h 222"/>
                <a:gd name="T64" fmla="*/ 221 w 229"/>
                <a:gd name="T65" fmla="*/ 40 h 222"/>
                <a:gd name="T66" fmla="*/ 219 w 229"/>
                <a:gd name="T67" fmla="*/ 25 h 222"/>
                <a:gd name="T68" fmla="*/ 213 w 229"/>
                <a:gd name="T69" fmla="*/ 28 h 222"/>
                <a:gd name="T70" fmla="*/ 215 w 229"/>
                <a:gd name="T71" fmla="*/ 36 h 222"/>
                <a:gd name="T72" fmla="*/ 217 w 229"/>
                <a:gd name="T73" fmla="*/ 46 h 222"/>
                <a:gd name="T74" fmla="*/ 211 w 229"/>
                <a:gd name="T75" fmla="*/ 55 h 222"/>
                <a:gd name="T76" fmla="*/ 211 w 229"/>
                <a:gd name="T77" fmla="*/ 46 h 222"/>
                <a:gd name="T78" fmla="*/ 210 w 229"/>
                <a:gd name="T79" fmla="*/ 36 h 222"/>
                <a:gd name="T80" fmla="*/ 202 w 229"/>
                <a:gd name="T81" fmla="*/ 13 h 222"/>
                <a:gd name="T82" fmla="*/ 190 w 229"/>
                <a:gd name="T83" fmla="*/ 2 h 222"/>
                <a:gd name="T84" fmla="*/ 192 w 229"/>
                <a:gd name="T85" fmla="*/ 13 h 222"/>
                <a:gd name="T86" fmla="*/ 190 w 229"/>
                <a:gd name="T87" fmla="*/ 23 h 222"/>
                <a:gd name="T88" fmla="*/ 194 w 229"/>
                <a:gd name="T89" fmla="*/ 38 h 222"/>
                <a:gd name="T90" fmla="*/ 194 w 229"/>
                <a:gd name="T91" fmla="*/ 59 h 222"/>
                <a:gd name="T92" fmla="*/ 187 w 229"/>
                <a:gd name="T93" fmla="*/ 59 h 222"/>
                <a:gd name="T94" fmla="*/ 189 w 229"/>
                <a:gd name="T95" fmla="*/ 42 h 222"/>
                <a:gd name="T96" fmla="*/ 181 w 229"/>
                <a:gd name="T97" fmla="*/ 17 h 222"/>
                <a:gd name="T98" fmla="*/ 175 w 229"/>
                <a:gd name="T99" fmla="*/ 25 h 222"/>
                <a:gd name="T100" fmla="*/ 175 w 229"/>
                <a:gd name="T101" fmla="*/ 40 h 222"/>
                <a:gd name="T102" fmla="*/ 177 w 229"/>
                <a:gd name="T103" fmla="*/ 46 h 222"/>
                <a:gd name="T104" fmla="*/ 168 w 229"/>
                <a:gd name="T105" fmla="*/ 80 h 222"/>
                <a:gd name="T106" fmla="*/ 149 w 229"/>
                <a:gd name="T107" fmla="*/ 108 h 222"/>
                <a:gd name="T108" fmla="*/ 132 w 229"/>
                <a:gd name="T109" fmla="*/ 124 h 222"/>
                <a:gd name="T110" fmla="*/ 109 w 229"/>
                <a:gd name="T111" fmla="*/ 148 h 222"/>
                <a:gd name="T112" fmla="*/ 109 w 229"/>
                <a:gd name="T113" fmla="*/ 143 h 222"/>
                <a:gd name="T114" fmla="*/ 80 w 229"/>
                <a:gd name="T115" fmla="*/ 150 h 222"/>
                <a:gd name="T116" fmla="*/ 52 w 229"/>
                <a:gd name="T117" fmla="*/ 15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9" h="222">
                  <a:moveTo>
                    <a:pt x="52" y="156"/>
                  </a:moveTo>
                  <a:lnTo>
                    <a:pt x="63" y="162"/>
                  </a:lnTo>
                  <a:lnTo>
                    <a:pt x="63" y="164"/>
                  </a:lnTo>
                  <a:lnTo>
                    <a:pt x="59" y="165"/>
                  </a:lnTo>
                  <a:lnTo>
                    <a:pt x="54" y="165"/>
                  </a:lnTo>
                  <a:lnTo>
                    <a:pt x="44" y="167"/>
                  </a:lnTo>
                  <a:lnTo>
                    <a:pt x="35" y="162"/>
                  </a:lnTo>
                  <a:lnTo>
                    <a:pt x="23" y="158"/>
                  </a:lnTo>
                  <a:lnTo>
                    <a:pt x="23" y="165"/>
                  </a:lnTo>
                  <a:lnTo>
                    <a:pt x="33" y="167"/>
                  </a:lnTo>
                  <a:lnTo>
                    <a:pt x="42" y="177"/>
                  </a:lnTo>
                  <a:lnTo>
                    <a:pt x="46" y="177"/>
                  </a:lnTo>
                  <a:lnTo>
                    <a:pt x="54" y="173"/>
                  </a:lnTo>
                  <a:lnTo>
                    <a:pt x="57" y="173"/>
                  </a:lnTo>
                  <a:lnTo>
                    <a:pt x="52" y="179"/>
                  </a:lnTo>
                  <a:lnTo>
                    <a:pt x="42" y="179"/>
                  </a:lnTo>
                  <a:lnTo>
                    <a:pt x="38" y="179"/>
                  </a:lnTo>
                  <a:lnTo>
                    <a:pt x="27" y="177"/>
                  </a:lnTo>
                  <a:lnTo>
                    <a:pt x="17" y="175"/>
                  </a:lnTo>
                  <a:lnTo>
                    <a:pt x="14" y="169"/>
                  </a:lnTo>
                  <a:lnTo>
                    <a:pt x="10" y="169"/>
                  </a:lnTo>
                  <a:lnTo>
                    <a:pt x="0" y="171"/>
                  </a:lnTo>
                  <a:lnTo>
                    <a:pt x="8" y="179"/>
                  </a:lnTo>
                  <a:lnTo>
                    <a:pt x="17" y="184"/>
                  </a:lnTo>
                  <a:lnTo>
                    <a:pt x="33" y="198"/>
                  </a:lnTo>
                  <a:lnTo>
                    <a:pt x="42" y="202"/>
                  </a:lnTo>
                  <a:lnTo>
                    <a:pt x="35" y="205"/>
                  </a:lnTo>
                  <a:lnTo>
                    <a:pt x="36" y="209"/>
                  </a:lnTo>
                  <a:lnTo>
                    <a:pt x="57" y="207"/>
                  </a:lnTo>
                  <a:lnTo>
                    <a:pt x="76" y="203"/>
                  </a:lnTo>
                  <a:lnTo>
                    <a:pt x="99" y="198"/>
                  </a:lnTo>
                  <a:lnTo>
                    <a:pt x="105" y="198"/>
                  </a:lnTo>
                  <a:lnTo>
                    <a:pt x="97" y="203"/>
                  </a:lnTo>
                  <a:lnTo>
                    <a:pt x="76" y="211"/>
                  </a:lnTo>
                  <a:lnTo>
                    <a:pt x="69" y="211"/>
                  </a:lnTo>
                  <a:lnTo>
                    <a:pt x="55" y="215"/>
                  </a:lnTo>
                  <a:lnTo>
                    <a:pt x="50" y="219"/>
                  </a:lnTo>
                  <a:lnTo>
                    <a:pt x="57" y="222"/>
                  </a:lnTo>
                  <a:lnTo>
                    <a:pt x="65" y="219"/>
                  </a:lnTo>
                  <a:lnTo>
                    <a:pt x="73" y="219"/>
                  </a:lnTo>
                  <a:lnTo>
                    <a:pt x="78" y="217"/>
                  </a:lnTo>
                  <a:lnTo>
                    <a:pt x="95" y="213"/>
                  </a:lnTo>
                  <a:lnTo>
                    <a:pt x="103" y="209"/>
                  </a:lnTo>
                  <a:lnTo>
                    <a:pt x="114" y="205"/>
                  </a:lnTo>
                  <a:lnTo>
                    <a:pt x="135" y="194"/>
                  </a:lnTo>
                  <a:lnTo>
                    <a:pt x="154" y="181"/>
                  </a:lnTo>
                  <a:lnTo>
                    <a:pt x="173" y="164"/>
                  </a:lnTo>
                  <a:lnTo>
                    <a:pt x="189" y="148"/>
                  </a:lnTo>
                  <a:lnTo>
                    <a:pt x="202" y="129"/>
                  </a:lnTo>
                  <a:lnTo>
                    <a:pt x="204" y="125"/>
                  </a:lnTo>
                  <a:lnTo>
                    <a:pt x="213" y="110"/>
                  </a:lnTo>
                  <a:lnTo>
                    <a:pt x="223" y="89"/>
                  </a:lnTo>
                  <a:lnTo>
                    <a:pt x="223" y="85"/>
                  </a:lnTo>
                  <a:lnTo>
                    <a:pt x="229" y="66"/>
                  </a:lnTo>
                  <a:lnTo>
                    <a:pt x="229" y="55"/>
                  </a:lnTo>
                  <a:lnTo>
                    <a:pt x="229" y="42"/>
                  </a:lnTo>
                  <a:lnTo>
                    <a:pt x="227" y="30"/>
                  </a:lnTo>
                  <a:lnTo>
                    <a:pt x="223" y="21"/>
                  </a:lnTo>
                  <a:lnTo>
                    <a:pt x="221" y="15"/>
                  </a:lnTo>
                  <a:lnTo>
                    <a:pt x="217" y="6"/>
                  </a:lnTo>
                  <a:lnTo>
                    <a:pt x="215" y="0"/>
                  </a:lnTo>
                  <a:lnTo>
                    <a:pt x="215" y="7"/>
                  </a:lnTo>
                  <a:lnTo>
                    <a:pt x="225" y="38"/>
                  </a:lnTo>
                  <a:lnTo>
                    <a:pt x="223" y="38"/>
                  </a:lnTo>
                  <a:lnTo>
                    <a:pt x="221" y="38"/>
                  </a:lnTo>
                  <a:lnTo>
                    <a:pt x="221" y="40"/>
                  </a:lnTo>
                  <a:lnTo>
                    <a:pt x="221" y="36"/>
                  </a:lnTo>
                  <a:lnTo>
                    <a:pt x="219" y="25"/>
                  </a:lnTo>
                  <a:lnTo>
                    <a:pt x="215" y="25"/>
                  </a:lnTo>
                  <a:lnTo>
                    <a:pt x="213" y="28"/>
                  </a:lnTo>
                  <a:lnTo>
                    <a:pt x="215" y="32"/>
                  </a:lnTo>
                  <a:lnTo>
                    <a:pt x="215" y="36"/>
                  </a:lnTo>
                  <a:lnTo>
                    <a:pt x="215" y="42"/>
                  </a:lnTo>
                  <a:lnTo>
                    <a:pt x="217" y="46"/>
                  </a:lnTo>
                  <a:lnTo>
                    <a:pt x="215" y="55"/>
                  </a:lnTo>
                  <a:lnTo>
                    <a:pt x="211" y="55"/>
                  </a:lnTo>
                  <a:lnTo>
                    <a:pt x="210" y="51"/>
                  </a:lnTo>
                  <a:lnTo>
                    <a:pt x="211" y="46"/>
                  </a:lnTo>
                  <a:lnTo>
                    <a:pt x="211" y="42"/>
                  </a:lnTo>
                  <a:lnTo>
                    <a:pt x="210" y="36"/>
                  </a:lnTo>
                  <a:lnTo>
                    <a:pt x="210" y="21"/>
                  </a:lnTo>
                  <a:lnTo>
                    <a:pt x="202" y="13"/>
                  </a:lnTo>
                  <a:lnTo>
                    <a:pt x="196" y="4"/>
                  </a:lnTo>
                  <a:lnTo>
                    <a:pt x="190" y="2"/>
                  </a:lnTo>
                  <a:lnTo>
                    <a:pt x="189" y="4"/>
                  </a:lnTo>
                  <a:lnTo>
                    <a:pt x="192" y="13"/>
                  </a:lnTo>
                  <a:lnTo>
                    <a:pt x="190" y="19"/>
                  </a:lnTo>
                  <a:lnTo>
                    <a:pt x="190" y="23"/>
                  </a:lnTo>
                  <a:lnTo>
                    <a:pt x="190" y="27"/>
                  </a:lnTo>
                  <a:lnTo>
                    <a:pt x="194" y="38"/>
                  </a:lnTo>
                  <a:lnTo>
                    <a:pt x="196" y="49"/>
                  </a:lnTo>
                  <a:lnTo>
                    <a:pt x="194" y="59"/>
                  </a:lnTo>
                  <a:lnTo>
                    <a:pt x="189" y="61"/>
                  </a:lnTo>
                  <a:lnTo>
                    <a:pt x="187" y="59"/>
                  </a:lnTo>
                  <a:lnTo>
                    <a:pt x="187" y="47"/>
                  </a:lnTo>
                  <a:lnTo>
                    <a:pt x="189" y="42"/>
                  </a:lnTo>
                  <a:lnTo>
                    <a:pt x="187" y="30"/>
                  </a:lnTo>
                  <a:lnTo>
                    <a:pt x="181" y="17"/>
                  </a:lnTo>
                  <a:lnTo>
                    <a:pt x="177" y="15"/>
                  </a:lnTo>
                  <a:lnTo>
                    <a:pt x="175" y="25"/>
                  </a:lnTo>
                  <a:lnTo>
                    <a:pt x="179" y="36"/>
                  </a:lnTo>
                  <a:lnTo>
                    <a:pt x="175" y="40"/>
                  </a:lnTo>
                  <a:lnTo>
                    <a:pt x="173" y="44"/>
                  </a:lnTo>
                  <a:lnTo>
                    <a:pt x="177" y="46"/>
                  </a:lnTo>
                  <a:lnTo>
                    <a:pt x="177" y="57"/>
                  </a:lnTo>
                  <a:lnTo>
                    <a:pt x="168" y="80"/>
                  </a:lnTo>
                  <a:lnTo>
                    <a:pt x="162" y="89"/>
                  </a:lnTo>
                  <a:lnTo>
                    <a:pt x="149" y="108"/>
                  </a:lnTo>
                  <a:lnTo>
                    <a:pt x="143" y="114"/>
                  </a:lnTo>
                  <a:lnTo>
                    <a:pt x="132" y="124"/>
                  </a:lnTo>
                  <a:lnTo>
                    <a:pt x="113" y="143"/>
                  </a:lnTo>
                  <a:lnTo>
                    <a:pt x="109" y="148"/>
                  </a:lnTo>
                  <a:lnTo>
                    <a:pt x="103" y="150"/>
                  </a:lnTo>
                  <a:lnTo>
                    <a:pt x="109" y="143"/>
                  </a:lnTo>
                  <a:lnTo>
                    <a:pt x="95" y="144"/>
                  </a:lnTo>
                  <a:lnTo>
                    <a:pt x="80" y="150"/>
                  </a:lnTo>
                  <a:lnTo>
                    <a:pt x="67" y="154"/>
                  </a:lnTo>
                  <a:lnTo>
                    <a:pt x="52" y="156"/>
                  </a:lnTo>
                  <a:lnTo>
                    <a:pt x="52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6"/>
            <p:cNvSpPr>
              <a:spLocks/>
            </p:cNvSpPr>
            <p:nvPr/>
          </p:nvSpPr>
          <p:spPr bwMode="auto">
            <a:xfrm>
              <a:off x="898" y="1433"/>
              <a:ext cx="82" cy="78"/>
            </a:xfrm>
            <a:custGeom>
              <a:avLst/>
              <a:gdLst>
                <a:gd name="T0" fmla="*/ 55 w 163"/>
                <a:gd name="T1" fmla="*/ 6 h 156"/>
                <a:gd name="T2" fmla="*/ 55 w 163"/>
                <a:gd name="T3" fmla="*/ 44 h 156"/>
                <a:gd name="T4" fmla="*/ 0 w 163"/>
                <a:gd name="T5" fmla="*/ 72 h 156"/>
                <a:gd name="T6" fmla="*/ 51 w 163"/>
                <a:gd name="T7" fmla="*/ 97 h 156"/>
                <a:gd name="T8" fmla="*/ 57 w 163"/>
                <a:gd name="T9" fmla="*/ 156 h 156"/>
                <a:gd name="T10" fmla="*/ 102 w 163"/>
                <a:gd name="T11" fmla="*/ 110 h 156"/>
                <a:gd name="T12" fmla="*/ 163 w 163"/>
                <a:gd name="T13" fmla="*/ 133 h 156"/>
                <a:gd name="T14" fmla="*/ 127 w 163"/>
                <a:gd name="T15" fmla="*/ 65 h 156"/>
                <a:gd name="T16" fmla="*/ 135 w 163"/>
                <a:gd name="T17" fmla="*/ 34 h 156"/>
                <a:gd name="T18" fmla="*/ 110 w 163"/>
                <a:gd name="T19" fmla="*/ 0 h 156"/>
                <a:gd name="T20" fmla="*/ 85 w 163"/>
                <a:gd name="T21" fmla="*/ 19 h 156"/>
                <a:gd name="T22" fmla="*/ 55 w 163"/>
                <a:gd name="T23" fmla="*/ 6 h 156"/>
                <a:gd name="T24" fmla="*/ 55 w 163"/>
                <a:gd name="T25" fmla="*/ 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" h="156">
                  <a:moveTo>
                    <a:pt x="55" y="6"/>
                  </a:moveTo>
                  <a:lnTo>
                    <a:pt x="55" y="44"/>
                  </a:lnTo>
                  <a:lnTo>
                    <a:pt x="0" y="72"/>
                  </a:lnTo>
                  <a:lnTo>
                    <a:pt x="51" y="97"/>
                  </a:lnTo>
                  <a:lnTo>
                    <a:pt x="57" y="156"/>
                  </a:lnTo>
                  <a:lnTo>
                    <a:pt x="102" y="110"/>
                  </a:lnTo>
                  <a:lnTo>
                    <a:pt x="163" y="133"/>
                  </a:lnTo>
                  <a:lnTo>
                    <a:pt x="127" y="65"/>
                  </a:lnTo>
                  <a:lnTo>
                    <a:pt x="135" y="34"/>
                  </a:lnTo>
                  <a:lnTo>
                    <a:pt x="110" y="0"/>
                  </a:lnTo>
                  <a:lnTo>
                    <a:pt x="85" y="19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FF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7"/>
            <p:cNvSpPr>
              <a:spLocks/>
            </p:cNvSpPr>
            <p:nvPr/>
          </p:nvSpPr>
          <p:spPr bwMode="auto">
            <a:xfrm>
              <a:off x="1041" y="1541"/>
              <a:ext cx="170" cy="239"/>
            </a:xfrm>
            <a:custGeom>
              <a:avLst/>
              <a:gdLst>
                <a:gd name="T0" fmla="*/ 110 w 340"/>
                <a:gd name="T1" fmla="*/ 405 h 477"/>
                <a:gd name="T2" fmla="*/ 78 w 340"/>
                <a:gd name="T3" fmla="*/ 365 h 477"/>
                <a:gd name="T4" fmla="*/ 55 w 340"/>
                <a:gd name="T5" fmla="*/ 321 h 477"/>
                <a:gd name="T6" fmla="*/ 47 w 340"/>
                <a:gd name="T7" fmla="*/ 276 h 477"/>
                <a:gd name="T8" fmla="*/ 49 w 340"/>
                <a:gd name="T9" fmla="*/ 257 h 477"/>
                <a:gd name="T10" fmla="*/ 55 w 340"/>
                <a:gd name="T11" fmla="*/ 280 h 477"/>
                <a:gd name="T12" fmla="*/ 55 w 340"/>
                <a:gd name="T13" fmla="*/ 236 h 477"/>
                <a:gd name="T14" fmla="*/ 60 w 340"/>
                <a:gd name="T15" fmla="*/ 198 h 477"/>
                <a:gd name="T16" fmla="*/ 74 w 340"/>
                <a:gd name="T17" fmla="*/ 162 h 477"/>
                <a:gd name="T18" fmla="*/ 98 w 340"/>
                <a:gd name="T19" fmla="*/ 127 h 477"/>
                <a:gd name="T20" fmla="*/ 131 w 340"/>
                <a:gd name="T21" fmla="*/ 97 h 477"/>
                <a:gd name="T22" fmla="*/ 161 w 340"/>
                <a:gd name="T23" fmla="*/ 76 h 477"/>
                <a:gd name="T24" fmla="*/ 199 w 340"/>
                <a:gd name="T25" fmla="*/ 61 h 477"/>
                <a:gd name="T26" fmla="*/ 237 w 340"/>
                <a:gd name="T27" fmla="*/ 49 h 477"/>
                <a:gd name="T28" fmla="*/ 281 w 340"/>
                <a:gd name="T29" fmla="*/ 46 h 477"/>
                <a:gd name="T30" fmla="*/ 264 w 340"/>
                <a:gd name="T31" fmla="*/ 38 h 477"/>
                <a:gd name="T32" fmla="*/ 232 w 340"/>
                <a:gd name="T33" fmla="*/ 46 h 477"/>
                <a:gd name="T34" fmla="*/ 201 w 340"/>
                <a:gd name="T35" fmla="*/ 55 h 477"/>
                <a:gd name="T36" fmla="*/ 163 w 340"/>
                <a:gd name="T37" fmla="*/ 68 h 477"/>
                <a:gd name="T38" fmla="*/ 180 w 340"/>
                <a:gd name="T39" fmla="*/ 57 h 477"/>
                <a:gd name="T40" fmla="*/ 195 w 340"/>
                <a:gd name="T41" fmla="*/ 46 h 477"/>
                <a:gd name="T42" fmla="*/ 165 w 340"/>
                <a:gd name="T43" fmla="*/ 57 h 477"/>
                <a:gd name="T44" fmla="*/ 110 w 340"/>
                <a:gd name="T45" fmla="*/ 93 h 477"/>
                <a:gd name="T46" fmla="*/ 142 w 340"/>
                <a:gd name="T47" fmla="*/ 65 h 477"/>
                <a:gd name="T48" fmla="*/ 188 w 340"/>
                <a:gd name="T49" fmla="*/ 44 h 477"/>
                <a:gd name="T50" fmla="*/ 233 w 340"/>
                <a:gd name="T51" fmla="*/ 30 h 477"/>
                <a:gd name="T52" fmla="*/ 264 w 340"/>
                <a:gd name="T53" fmla="*/ 25 h 477"/>
                <a:gd name="T54" fmla="*/ 338 w 340"/>
                <a:gd name="T55" fmla="*/ 38 h 477"/>
                <a:gd name="T56" fmla="*/ 315 w 340"/>
                <a:gd name="T57" fmla="*/ 28 h 477"/>
                <a:gd name="T58" fmla="*/ 287 w 340"/>
                <a:gd name="T59" fmla="*/ 21 h 477"/>
                <a:gd name="T60" fmla="*/ 254 w 340"/>
                <a:gd name="T61" fmla="*/ 17 h 477"/>
                <a:gd name="T62" fmla="*/ 203 w 340"/>
                <a:gd name="T63" fmla="*/ 23 h 477"/>
                <a:gd name="T64" fmla="*/ 159 w 340"/>
                <a:gd name="T65" fmla="*/ 38 h 477"/>
                <a:gd name="T66" fmla="*/ 106 w 340"/>
                <a:gd name="T67" fmla="*/ 76 h 477"/>
                <a:gd name="T68" fmla="*/ 76 w 340"/>
                <a:gd name="T69" fmla="*/ 103 h 477"/>
                <a:gd name="T70" fmla="*/ 95 w 340"/>
                <a:gd name="T71" fmla="*/ 76 h 477"/>
                <a:gd name="T72" fmla="*/ 133 w 340"/>
                <a:gd name="T73" fmla="*/ 47 h 477"/>
                <a:gd name="T74" fmla="*/ 176 w 340"/>
                <a:gd name="T75" fmla="*/ 25 h 477"/>
                <a:gd name="T76" fmla="*/ 226 w 340"/>
                <a:gd name="T77" fmla="*/ 11 h 477"/>
                <a:gd name="T78" fmla="*/ 273 w 340"/>
                <a:gd name="T79" fmla="*/ 6 h 477"/>
                <a:gd name="T80" fmla="*/ 300 w 340"/>
                <a:gd name="T81" fmla="*/ 2 h 477"/>
                <a:gd name="T82" fmla="*/ 271 w 340"/>
                <a:gd name="T83" fmla="*/ 2 h 477"/>
                <a:gd name="T84" fmla="*/ 228 w 340"/>
                <a:gd name="T85" fmla="*/ 4 h 477"/>
                <a:gd name="T86" fmla="*/ 184 w 340"/>
                <a:gd name="T87" fmla="*/ 11 h 477"/>
                <a:gd name="T88" fmla="*/ 144 w 340"/>
                <a:gd name="T89" fmla="*/ 23 h 477"/>
                <a:gd name="T90" fmla="*/ 93 w 340"/>
                <a:gd name="T91" fmla="*/ 55 h 477"/>
                <a:gd name="T92" fmla="*/ 57 w 340"/>
                <a:gd name="T93" fmla="*/ 99 h 477"/>
                <a:gd name="T94" fmla="*/ 38 w 340"/>
                <a:gd name="T95" fmla="*/ 129 h 477"/>
                <a:gd name="T96" fmla="*/ 22 w 340"/>
                <a:gd name="T97" fmla="*/ 160 h 477"/>
                <a:gd name="T98" fmla="*/ 11 w 340"/>
                <a:gd name="T99" fmla="*/ 188 h 477"/>
                <a:gd name="T100" fmla="*/ 3 w 340"/>
                <a:gd name="T101" fmla="*/ 219 h 477"/>
                <a:gd name="T102" fmla="*/ 0 w 340"/>
                <a:gd name="T103" fmla="*/ 255 h 477"/>
                <a:gd name="T104" fmla="*/ 2 w 340"/>
                <a:gd name="T105" fmla="*/ 287 h 477"/>
                <a:gd name="T106" fmla="*/ 5 w 340"/>
                <a:gd name="T107" fmla="*/ 318 h 477"/>
                <a:gd name="T108" fmla="*/ 15 w 340"/>
                <a:gd name="T109" fmla="*/ 346 h 477"/>
                <a:gd name="T110" fmla="*/ 28 w 340"/>
                <a:gd name="T111" fmla="*/ 373 h 477"/>
                <a:gd name="T112" fmla="*/ 57 w 340"/>
                <a:gd name="T113" fmla="*/ 418 h 477"/>
                <a:gd name="T114" fmla="*/ 97 w 340"/>
                <a:gd name="T115" fmla="*/ 46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0" h="477">
                  <a:moveTo>
                    <a:pt x="144" y="436"/>
                  </a:moveTo>
                  <a:lnTo>
                    <a:pt x="138" y="430"/>
                  </a:lnTo>
                  <a:lnTo>
                    <a:pt x="133" y="424"/>
                  </a:lnTo>
                  <a:lnTo>
                    <a:pt x="127" y="420"/>
                  </a:lnTo>
                  <a:lnTo>
                    <a:pt x="121" y="415"/>
                  </a:lnTo>
                  <a:lnTo>
                    <a:pt x="116" y="409"/>
                  </a:lnTo>
                  <a:lnTo>
                    <a:pt x="110" y="405"/>
                  </a:lnTo>
                  <a:lnTo>
                    <a:pt x="104" y="399"/>
                  </a:lnTo>
                  <a:lnTo>
                    <a:pt x="100" y="394"/>
                  </a:lnTo>
                  <a:lnTo>
                    <a:pt x="95" y="388"/>
                  </a:lnTo>
                  <a:lnTo>
                    <a:pt x="91" y="382"/>
                  </a:lnTo>
                  <a:lnTo>
                    <a:pt x="85" y="377"/>
                  </a:lnTo>
                  <a:lnTo>
                    <a:pt x="81" y="371"/>
                  </a:lnTo>
                  <a:lnTo>
                    <a:pt x="78" y="365"/>
                  </a:lnTo>
                  <a:lnTo>
                    <a:pt x="74" y="358"/>
                  </a:lnTo>
                  <a:lnTo>
                    <a:pt x="70" y="354"/>
                  </a:lnTo>
                  <a:lnTo>
                    <a:pt x="68" y="346"/>
                  </a:lnTo>
                  <a:lnTo>
                    <a:pt x="62" y="340"/>
                  </a:lnTo>
                  <a:lnTo>
                    <a:pt x="60" y="335"/>
                  </a:lnTo>
                  <a:lnTo>
                    <a:pt x="57" y="327"/>
                  </a:lnTo>
                  <a:lnTo>
                    <a:pt x="55" y="321"/>
                  </a:lnTo>
                  <a:lnTo>
                    <a:pt x="53" y="314"/>
                  </a:lnTo>
                  <a:lnTo>
                    <a:pt x="51" y="308"/>
                  </a:lnTo>
                  <a:lnTo>
                    <a:pt x="49" y="302"/>
                  </a:lnTo>
                  <a:lnTo>
                    <a:pt x="49" y="297"/>
                  </a:lnTo>
                  <a:lnTo>
                    <a:pt x="47" y="289"/>
                  </a:lnTo>
                  <a:lnTo>
                    <a:pt x="47" y="283"/>
                  </a:lnTo>
                  <a:lnTo>
                    <a:pt x="47" y="276"/>
                  </a:lnTo>
                  <a:lnTo>
                    <a:pt x="47" y="270"/>
                  </a:lnTo>
                  <a:lnTo>
                    <a:pt x="47" y="262"/>
                  </a:lnTo>
                  <a:lnTo>
                    <a:pt x="47" y="257"/>
                  </a:lnTo>
                  <a:lnTo>
                    <a:pt x="49" y="251"/>
                  </a:lnTo>
                  <a:lnTo>
                    <a:pt x="51" y="245"/>
                  </a:lnTo>
                  <a:lnTo>
                    <a:pt x="49" y="251"/>
                  </a:lnTo>
                  <a:lnTo>
                    <a:pt x="49" y="257"/>
                  </a:lnTo>
                  <a:lnTo>
                    <a:pt x="49" y="262"/>
                  </a:lnTo>
                  <a:lnTo>
                    <a:pt x="51" y="268"/>
                  </a:lnTo>
                  <a:lnTo>
                    <a:pt x="51" y="272"/>
                  </a:lnTo>
                  <a:lnTo>
                    <a:pt x="53" y="278"/>
                  </a:lnTo>
                  <a:lnTo>
                    <a:pt x="55" y="281"/>
                  </a:lnTo>
                  <a:lnTo>
                    <a:pt x="57" y="287"/>
                  </a:lnTo>
                  <a:lnTo>
                    <a:pt x="55" y="280"/>
                  </a:lnTo>
                  <a:lnTo>
                    <a:pt x="55" y="274"/>
                  </a:lnTo>
                  <a:lnTo>
                    <a:pt x="53" y="266"/>
                  </a:lnTo>
                  <a:lnTo>
                    <a:pt x="53" y="261"/>
                  </a:lnTo>
                  <a:lnTo>
                    <a:pt x="53" y="255"/>
                  </a:lnTo>
                  <a:lnTo>
                    <a:pt x="53" y="249"/>
                  </a:lnTo>
                  <a:lnTo>
                    <a:pt x="53" y="242"/>
                  </a:lnTo>
                  <a:lnTo>
                    <a:pt x="55" y="236"/>
                  </a:lnTo>
                  <a:lnTo>
                    <a:pt x="55" y="230"/>
                  </a:lnTo>
                  <a:lnTo>
                    <a:pt x="55" y="224"/>
                  </a:lnTo>
                  <a:lnTo>
                    <a:pt x="57" y="219"/>
                  </a:lnTo>
                  <a:lnTo>
                    <a:pt x="57" y="213"/>
                  </a:lnTo>
                  <a:lnTo>
                    <a:pt x="59" y="207"/>
                  </a:lnTo>
                  <a:lnTo>
                    <a:pt x="59" y="203"/>
                  </a:lnTo>
                  <a:lnTo>
                    <a:pt x="60" y="198"/>
                  </a:lnTo>
                  <a:lnTo>
                    <a:pt x="62" y="192"/>
                  </a:lnTo>
                  <a:lnTo>
                    <a:pt x="64" y="186"/>
                  </a:lnTo>
                  <a:lnTo>
                    <a:pt x="66" y="183"/>
                  </a:lnTo>
                  <a:lnTo>
                    <a:pt x="68" y="177"/>
                  </a:lnTo>
                  <a:lnTo>
                    <a:pt x="70" y="171"/>
                  </a:lnTo>
                  <a:lnTo>
                    <a:pt x="72" y="167"/>
                  </a:lnTo>
                  <a:lnTo>
                    <a:pt x="74" y="162"/>
                  </a:lnTo>
                  <a:lnTo>
                    <a:pt x="78" y="158"/>
                  </a:lnTo>
                  <a:lnTo>
                    <a:pt x="79" y="154"/>
                  </a:lnTo>
                  <a:lnTo>
                    <a:pt x="83" y="148"/>
                  </a:lnTo>
                  <a:lnTo>
                    <a:pt x="85" y="144"/>
                  </a:lnTo>
                  <a:lnTo>
                    <a:pt x="89" y="139"/>
                  </a:lnTo>
                  <a:lnTo>
                    <a:pt x="93" y="135"/>
                  </a:lnTo>
                  <a:lnTo>
                    <a:pt x="98" y="127"/>
                  </a:lnTo>
                  <a:lnTo>
                    <a:pt x="106" y="120"/>
                  </a:lnTo>
                  <a:lnTo>
                    <a:pt x="110" y="116"/>
                  </a:lnTo>
                  <a:lnTo>
                    <a:pt x="114" y="112"/>
                  </a:lnTo>
                  <a:lnTo>
                    <a:pt x="117" y="108"/>
                  </a:lnTo>
                  <a:lnTo>
                    <a:pt x="121" y="105"/>
                  </a:lnTo>
                  <a:lnTo>
                    <a:pt x="125" y="101"/>
                  </a:lnTo>
                  <a:lnTo>
                    <a:pt x="131" y="97"/>
                  </a:lnTo>
                  <a:lnTo>
                    <a:pt x="135" y="93"/>
                  </a:lnTo>
                  <a:lnTo>
                    <a:pt x="138" y="91"/>
                  </a:lnTo>
                  <a:lnTo>
                    <a:pt x="144" y="87"/>
                  </a:lnTo>
                  <a:lnTo>
                    <a:pt x="148" y="85"/>
                  </a:lnTo>
                  <a:lnTo>
                    <a:pt x="152" y="82"/>
                  </a:lnTo>
                  <a:lnTo>
                    <a:pt x="157" y="80"/>
                  </a:lnTo>
                  <a:lnTo>
                    <a:pt x="161" y="76"/>
                  </a:lnTo>
                  <a:lnTo>
                    <a:pt x="167" y="74"/>
                  </a:lnTo>
                  <a:lnTo>
                    <a:pt x="173" y="72"/>
                  </a:lnTo>
                  <a:lnTo>
                    <a:pt x="178" y="70"/>
                  </a:lnTo>
                  <a:lnTo>
                    <a:pt x="182" y="66"/>
                  </a:lnTo>
                  <a:lnTo>
                    <a:pt x="188" y="65"/>
                  </a:lnTo>
                  <a:lnTo>
                    <a:pt x="194" y="63"/>
                  </a:lnTo>
                  <a:lnTo>
                    <a:pt x="199" y="61"/>
                  </a:lnTo>
                  <a:lnTo>
                    <a:pt x="205" y="59"/>
                  </a:lnTo>
                  <a:lnTo>
                    <a:pt x="211" y="57"/>
                  </a:lnTo>
                  <a:lnTo>
                    <a:pt x="214" y="55"/>
                  </a:lnTo>
                  <a:lnTo>
                    <a:pt x="222" y="55"/>
                  </a:lnTo>
                  <a:lnTo>
                    <a:pt x="226" y="53"/>
                  </a:lnTo>
                  <a:lnTo>
                    <a:pt x="232" y="51"/>
                  </a:lnTo>
                  <a:lnTo>
                    <a:pt x="237" y="49"/>
                  </a:lnTo>
                  <a:lnTo>
                    <a:pt x="245" y="49"/>
                  </a:lnTo>
                  <a:lnTo>
                    <a:pt x="251" y="49"/>
                  </a:lnTo>
                  <a:lnTo>
                    <a:pt x="256" y="47"/>
                  </a:lnTo>
                  <a:lnTo>
                    <a:pt x="264" y="47"/>
                  </a:lnTo>
                  <a:lnTo>
                    <a:pt x="270" y="47"/>
                  </a:lnTo>
                  <a:lnTo>
                    <a:pt x="275" y="46"/>
                  </a:lnTo>
                  <a:lnTo>
                    <a:pt x="281" y="46"/>
                  </a:lnTo>
                  <a:lnTo>
                    <a:pt x="283" y="44"/>
                  </a:lnTo>
                  <a:lnTo>
                    <a:pt x="285" y="44"/>
                  </a:lnTo>
                  <a:lnTo>
                    <a:pt x="283" y="42"/>
                  </a:lnTo>
                  <a:lnTo>
                    <a:pt x="281" y="40"/>
                  </a:lnTo>
                  <a:lnTo>
                    <a:pt x="275" y="40"/>
                  </a:lnTo>
                  <a:lnTo>
                    <a:pt x="270" y="38"/>
                  </a:lnTo>
                  <a:lnTo>
                    <a:pt x="264" y="38"/>
                  </a:lnTo>
                  <a:lnTo>
                    <a:pt x="264" y="38"/>
                  </a:lnTo>
                  <a:lnTo>
                    <a:pt x="260" y="38"/>
                  </a:lnTo>
                  <a:lnTo>
                    <a:pt x="254" y="40"/>
                  </a:lnTo>
                  <a:lnTo>
                    <a:pt x="247" y="42"/>
                  </a:lnTo>
                  <a:lnTo>
                    <a:pt x="241" y="44"/>
                  </a:lnTo>
                  <a:lnTo>
                    <a:pt x="235" y="46"/>
                  </a:lnTo>
                  <a:lnTo>
                    <a:pt x="232" y="46"/>
                  </a:lnTo>
                  <a:lnTo>
                    <a:pt x="228" y="47"/>
                  </a:lnTo>
                  <a:lnTo>
                    <a:pt x="224" y="49"/>
                  </a:lnTo>
                  <a:lnTo>
                    <a:pt x="218" y="49"/>
                  </a:lnTo>
                  <a:lnTo>
                    <a:pt x="214" y="51"/>
                  </a:lnTo>
                  <a:lnTo>
                    <a:pt x="211" y="53"/>
                  </a:lnTo>
                  <a:lnTo>
                    <a:pt x="205" y="55"/>
                  </a:lnTo>
                  <a:lnTo>
                    <a:pt x="201" y="55"/>
                  </a:lnTo>
                  <a:lnTo>
                    <a:pt x="195" y="57"/>
                  </a:lnTo>
                  <a:lnTo>
                    <a:pt x="192" y="59"/>
                  </a:lnTo>
                  <a:lnTo>
                    <a:pt x="188" y="61"/>
                  </a:lnTo>
                  <a:lnTo>
                    <a:pt x="180" y="63"/>
                  </a:lnTo>
                  <a:lnTo>
                    <a:pt x="175" y="65"/>
                  </a:lnTo>
                  <a:lnTo>
                    <a:pt x="167" y="66"/>
                  </a:lnTo>
                  <a:lnTo>
                    <a:pt x="163" y="68"/>
                  </a:lnTo>
                  <a:lnTo>
                    <a:pt x="161" y="70"/>
                  </a:lnTo>
                  <a:lnTo>
                    <a:pt x="159" y="70"/>
                  </a:lnTo>
                  <a:lnTo>
                    <a:pt x="163" y="66"/>
                  </a:lnTo>
                  <a:lnTo>
                    <a:pt x="169" y="63"/>
                  </a:lnTo>
                  <a:lnTo>
                    <a:pt x="173" y="61"/>
                  </a:lnTo>
                  <a:lnTo>
                    <a:pt x="176" y="59"/>
                  </a:lnTo>
                  <a:lnTo>
                    <a:pt x="180" y="57"/>
                  </a:lnTo>
                  <a:lnTo>
                    <a:pt x="184" y="55"/>
                  </a:lnTo>
                  <a:lnTo>
                    <a:pt x="192" y="51"/>
                  </a:lnTo>
                  <a:lnTo>
                    <a:pt x="197" y="49"/>
                  </a:lnTo>
                  <a:lnTo>
                    <a:pt x="203" y="46"/>
                  </a:lnTo>
                  <a:lnTo>
                    <a:pt x="205" y="44"/>
                  </a:lnTo>
                  <a:lnTo>
                    <a:pt x="199" y="44"/>
                  </a:lnTo>
                  <a:lnTo>
                    <a:pt x="195" y="46"/>
                  </a:lnTo>
                  <a:lnTo>
                    <a:pt x="190" y="46"/>
                  </a:lnTo>
                  <a:lnTo>
                    <a:pt x="186" y="47"/>
                  </a:lnTo>
                  <a:lnTo>
                    <a:pt x="182" y="47"/>
                  </a:lnTo>
                  <a:lnTo>
                    <a:pt x="176" y="49"/>
                  </a:lnTo>
                  <a:lnTo>
                    <a:pt x="175" y="51"/>
                  </a:lnTo>
                  <a:lnTo>
                    <a:pt x="171" y="55"/>
                  </a:lnTo>
                  <a:lnTo>
                    <a:pt x="165" y="57"/>
                  </a:lnTo>
                  <a:lnTo>
                    <a:pt x="161" y="59"/>
                  </a:lnTo>
                  <a:lnTo>
                    <a:pt x="157" y="61"/>
                  </a:lnTo>
                  <a:lnTo>
                    <a:pt x="154" y="65"/>
                  </a:lnTo>
                  <a:lnTo>
                    <a:pt x="148" y="70"/>
                  </a:lnTo>
                  <a:lnTo>
                    <a:pt x="140" y="76"/>
                  </a:lnTo>
                  <a:lnTo>
                    <a:pt x="108" y="99"/>
                  </a:lnTo>
                  <a:lnTo>
                    <a:pt x="110" y="93"/>
                  </a:lnTo>
                  <a:lnTo>
                    <a:pt x="112" y="87"/>
                  </a:lnTo>
                  <a:lnTo>
                    <a:pt x="116" y="84"/>
                  </a:lnTo>
                  <a:lnTo>
                    <a:pt x="121" y="80"/>
                  </a:lnTo>
                  <a:lnTo>
                    <a:pt x="125" y="76"/>
                  </a:lnTo>
                  <a:lnTo>
                    <a:pt x="131" y="70"/>
                  </a:lnTo>
                  <a:lnTo>
                    <a:pt x="135" y="66"/>
                  </a:lnTo>
                  <a:lnTo>
                    <a:pt x="142" y="65"/>
                  </a:lnTo>
                  <a:lnTo>
                    <a:pt x="148" y="61"/>
                  </a:lnTo>
                  <a:lnTo>
                    <a:pt x="154" y="57"/>
                  </a:lnTo>
                  <a:lnTo>
                    <a:pt x="159" y="53"/>
                  </a:lnTo>
                  <a:lnTo>
                    <a:pt x="167" y="51"/>
                  </a:lnTo>
                  <a:lnTo>
                    <a:pt x="173" y="47"/>
                  </a:lnTo>
                  <a:lnTo>
                    <a:pt x="180" y="46"/>
                  </a:lnTo>
                  <a:lnTo>
                    <a:pt x="188" y="44"/>
                  </a:lnTo>
                  <a:lnTo>
                    <a:pt x="195" y="40"/>
                  </a:lnTo>
                  <a:lnTo>
                    <a:pt x="201" y="38"/>
                  </a:lnTo>
                  <a:lnTo>
                    <a:pt x="207" y="36"/>
                  </a:lnTo>
                  <a:lnTo>
                    <a:pt x="214" y="34"/>
                  </a:lnTo>
                  <a:lnTo>
                    <a:pt x="220" y="32"/>
                  </a:lnTo>
                  <a:lnTo>
                    <a:pt x="226" y="30"/>
                  </a:lnTo>
                  <a:lnTo>
                    <a:pt x="233" y="30"/>
                  </a:lnTo>
                  <a:lnTo>
                    <a:pt x="237" y="28"/>
                  </a:lnTo>
                  <a:lnTo>
                    <a:pt x="243" y="28"/>
                  </a:lnTo>
                  <a:lnTo>
                    <a:pt x="249" y="27"/>
                  </a:lnTo>
                  <a:lnTo>
                    <a:pt x="252" y="25"/>
                  </a:lnTo>
                  <a:lnTo>
                    <a:pt x="254" y="25"/>
                  </a:lnTo>
                  <a:lnTo>
                    <a:pt x="258" y="25"/>
                  </a:lnTo>
                  <a:lnTo>
                    <a:pt x="264" y="25"/>
                  </a:lnTo>
                  <a:lnTo>
                    <a:pt x="266" y="25"/>
                  </a:lnTo>
                  <a:lnTo>
                    <a:pt x="317" y="36"/>
                  </a:lnTo>
                  <a:lnTo>
                    <a:pt x="323" y="36"/>
                  </a:lnTo>
                  <a:lnTo>
                    <a:pt x="327" y="38"/>
                  </a:lnTo>
                  <a:lnTo>
                    <a:pt x="330" y="38"/>
                  </a:lnTo>
                  <a:lnTo>
                    <a:pt x="334" y="38"/>
                  </a:lnTo>
                  <a:lnTo>
                    <a:pt x="338" y="38"/>
                  </a:lnTo>
                  <a:lnTo>
                    <a:pt x="340" y="38"/>
                  </a:lnTo>
                  <a:lnTo>
                    <a:pt x="336" y="36"/>
                  </a:lnTo>
                  <a:lnTo>
                    <a:pt x="334" y="36"/>
                  </a:lnTo>
                  <a:lnTo>
                    <a:pt x="329" y="34"/>
                  </a:lnTo>
                  <a:lnTo>
                    <a:pt x="323" y="32"/>
                  </a:lnTo>
                  <a:lnTo>
                    <a:pt x="319" y="30"/>
                  </a:lnTo>
                  <a:lnTo>
                    <a:pt x="315" y="28"/>
                  </a:lnTo>
                  <a:lnTo>
                    <a:pt x="310" y="28"/>
                  </a:lnTo>
                  <a:lnTo>
                    <a:pt x="308" y="27"/>
                  </a:lnTo>
                  <a:lnTo>
                    <a:pt x="302" y="25"/>
                  </a:lnTo>
                  <a:lnTo>
                    <a:pt x="298" y="25"/>
                  </a:lnTo>
                  <a:lnTo>
                    <a:pt x="294" y="23"/>
                  </a:lnTo>
                  <a:lnTo>
                    <a:pt x="290" y="23"/>
                  </a:lnTo>
                  <a:lnTo>
                    <a:pt x="287" y="21"/>
                  </a:lnTo>
                  <a:lnTo>
                    <a:pt x="283" y="21"/>
                  </a:lnTo>
                  <a:lnTo>
                    <a:pt x="279" y="19"/>
                  </a:lnTo>
                  <a:lnTo>
                    <a:pt x="277" y="19"/>
                  </a:lnTo>
                  <a:lnTo>
                    <a:pt x="271" y="17"/>
                  </a:lnTo>
                  <a:lnTo>
                    <a:pt x="268" y="17"/>
                  </a:lnTo>
                  <a:lnTo>
                    <a:pt x="262" y="17"/>
                  </a:lnTo>
                  <a:lnTo>
                    <a:pt x="254" y="17"/>
                  </a:lnTo>
                  <a:lnTo>
                    <a:pt x="249" y="17"/>
                  </a:lnTo>
                  <a:lnTo>
                    <a:pt x="241" y="17"/>
                  </a:lnTo>
                  <a:lnTo>
                    <a:pt x="233" y="17"/>
                  </a:lnTo>
                  <a:lnTo>
                    <a:pt x="226" y="19"/>
                  </a:lnTo>
                  <a:lnTo>
                    <a:pt x="218" y="19"/>
                  </a:lnTo>
                  <a:lnTo>
                    <a:pt x="211" y="21"/>
                  </a:lnTo>
                  <a:lnTo>
                    <a:pt x="203" y="23"/>
                  </a:lnTo>
                  <a:lnTo>
                    <a:pt x="195" y="23"/>
                  </a:lnTo>
                  <a:lnTo>
                    <a:pt x="190" y="25"/>
                  </a:lnTo>
                  <a:lnTo>
                    <a:pt x="182" y="28"/>
                  </a:lnTo>
                  <a:lnTo>
                    <a:pt x="176" y="30"/>
                  </a:lnTo>
                  <a:lnTo>
                    <a:pt x="169" y="32"/>
                  </a:lnTo>
                  <a:lnTo>
                    <a:pt x="163" y="34"/>
                  </a:lnTo>
                  <a:lnTo>
                    <a:pt x="159" y="38"/>
                  </a:lnTo>
                  <a:lnTo>
                    <a:pt x="150" y="44"/>
                  </a:lnTo>
                  <a:lnTo>
                    <a:pt x="144" y="47"/>
                  </a:lnTo>
                  <a:lnTo>
                    <a:pt x="136" y="53"/>
                  </a:lnTo>
                  <a:lnTo>
                    <a:pt x="129" y="59"/>
                  </a:lnTo>
                  <a:lnTo>
                    <a:pt x="121" y="65"/>
                  </a:lnTo>
                  <a:lnTo>
                    <a:pt x="114" y="70"/>
                  </a:lnTo>
                  <a:lnTo>
                    <a:pt x="106" y="76"/>
                  </a:lnTo>
                  <a:lnTo>
                    <a:pt x="100" y="82"/>
                  </a:lnTo>
                  <a:lnTo>
                    <a:pt x="97" y="84"/>
                  </a:lnTo>
                  <a:lnTo>
                    <a:pt x="95" y="87"/>
                  </a:lnTo>
                  <a:lnTo>
                    <a:pt x="89" y="91"/>
                  </a:lnTo>
                  <a:lnTo>
                    <a:pt x="85" y="95"/>
                  </a:lnTo>
                  <a:lnTo>
                    <a:pt x="79" y="99"/>
                  </a:lnTo>
                  <a:lnTo>
                    <a:pt x="76" y="103"/>
                  </a:lnTo>
                  <a:lnTo>
                    <a:pt x="72" y="105"/>
                  </a:lnTo>
                  <a:lnTo>
                    <a:pt x="72" y="105"/>
                  </a:lnTo>
                  <a:lnTo>
                    <a:pt x="76" y="99"/>
                  </a:lnTo>
                  <a:lnTo>
                    <a:pt x="79" y="93"/>
                  </a:lnTo>
                  <a:lnTo>
                    <a:pt x="83" y="87"/>
                  </a:lnTo>
                  <a:lnTo>
                    <a:pt x="89" y="82"/>
                  </a:lnTo>
                  <a:lnTo>
                    <a:pt x="95" y="76"/>
                  </a:lnTo>
                  <a:lnTo>
                    <a:pt x="100" y="72"/>
                  </a:lnTo>
                  <a:lnTo>
                    <a:pt x="104" y="66"/>
                  </a:lnTo>
                  <a:lnTo>
                    <a:pt x="110" y="63"/>
                  </a:lnTo>
                  <a:lnTo>
                    <a:pt x="116" y="59"/>
                  </a:lnTo>
                  <a:lnTo>
                    <a:pt x="121" y="55"/>
                  </a:lnTo>
                  <a:lnTo>
                    <a:pt x="127" y="49"/>
                  </a:lnTo>
                  <a:lnTo>
                    <a:pt x="133" y="47"/>
                  </a:lnTo>
                  <a:lnTo>
                    <a:pt x="138" y="44"/>
                  </a:lnTo>
                  <a:lnTo>
                    <a:pt x="146" y="40"/>
                  </a:lnTo>
                  <a:lnTo>
                    <a:pt x="152" y="36"/>
                  </a:lnTo>
                  <a:lnTo>
                    <a:pt x="159" y="34"/>
                  </a:lnTo>
                  <a:lnTo>
                    <a:pt x="165" y="30"/>
                  </a:lnTo>
                  <a:lnTo>
                    <a:pt x="171" y="28"/>
                  </a:lnTo>
                  <a:lnTo>
                    <a:pt x="176" y="25"/>
                  </a:lnTo>
                  <a:lnTo>
                    <a:pt x="184" y="23"/>
                  </a:lnTo>
                  <a:lnTo>
                    <a:pt x="190" y="21"/>
                  </a:lnTo>
                  <a:lnTo>
                    <a:pt x="197" y="19"/>
                  </a:lnTo>
                  <a:lnTo>
                    <a:pt x="205" y="17"/>
                  </a:lnTo>
                  <a:lnTo>
                    <a:pt x="213" y="15"/>
                  </a:lnTo>
                  <a:lnTo>
                    <a:pt x="218" y="13"/>
                  </a:lnTo>
                  <a:lnTo>
                    <a:pt x="226" y="11"/>
                  </a:lnTo>
                  <a:lnTo>
                    <a:pt x="233" y="11"/>
                  </a:lnTo>
                  <a:lnTo>
                    <a:pt x="239" y="9"/>
                  </a:lnTo>
                  <a:lnTo>
                    <a:pt x="247" y="7"/>
                  </a:lnTo>
                  <a:lnTo>
                    <a:pt x="254" y="7"/>
                  </a:lnTo>
                  <a:lnTo>
                    <a:pt x="262" y="7"/>
                  </a:lnTo>
                  <a:lnTo>
                    <a:pt x="270" y="7"/>
                  </a:lnTo>
                  <a:lnTo>
                    <a:pt x="273" y="6"/>
                  </a:lnTo>
                  <a:lnTo>
                    <a:pt x="277" y="6"/>
                  </a:lnTo>
                  <a:lnTo>
                    <a:pt x="281" y="4"/>
                  </a:lnTo>
                  <a:lnTo>
                    <a:pt x="285" y="4"/>
                  </a:lnTo>
                  <a:lnTo>
                    <a:pt x="290" y="4"/>
                  </a:lnTo>
                  <a:lnTo>
                    <a:pt x="296" y="2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98" y="0"/>
                  </a:lnTo>
                  <a:lnTo>
                    <a:pt x="296" y="0"/>
                  </a:lnTo>
                  <a:lnTo>
                    <a:pt x="292" y="0"/>
                  </a:lnTo>
                  <a:lnTo>
                    <a:pt x="289" y="0"/>
                  </a:lnTo>
                  <a:lnTo>
                    <a:pt x="283" y="0"/>
                  </a:lnTo>
                  <a:lnTo>
                    <a:pt x="277" y="0"/>
                  </a:lnTo>
                  <a:lnTo>
                    <a:pt x="271" y="2"/>
                  </a:lnTo>
                  <a:lnTo>
                    <a:pt x="266" y="2"/>
                  </a:lnTo>
                  <a:lnTo>
                    <a:pt x="258" y="2"/>
                  </a:lnTo>
                  <a:lnTo>
                    <a:pt x="251" y="2"/>
                  </a:lnTo>
                  <a:lnTo>
                    <a:pt x="243" y="4"/>
                  </a:lnTo>
                  <a:lnTo>
                    <a:pt x="235" y="4"/>
                  </a:lnTo>
                  <a:lnTo>
                    <a:pt x="232" y="4"/>
                  </a:lnTo>
                  <a:lnTo>
                    <a:pt x="228" y="4"/>
                  </a:lnTo>
                  <a:lnTo>
                    <a:pt x="224" y="4"/>
                  </a:lnTo>
                  <a:lnTo>
                    <a:pt x="220" y="6"/>
                  </a:lnTo>
                  <a:lnTo>
                    <a:pt x="213" y="6"/>
                  </a:lnTo>
                  <a:lnTo>
                    <a:pt x="205" y="7"/>
                  </a:lnTo>
                  <a:lnTo>
                    <a:pt x="197" y="7"/>
                  </a:lnTo>
                  <a:lnTo>
                    <a:pt x="190" y="9"/>
                  </a:lnTo>
                  <a:lnTo>
                    <a:pt x="184" y="11"/>
                  </a:lnTo>
                  <a:lnTo>
                    <a:pt x="176" y="11"/>
                  </a:lnTo>
                  <a:lnTo>
                    <a:pt x="171" y="13"/>
                  </a:lnTo>
                  <a:lnTo>
                    <a:pt x="167" y="15"/>
                  </a:lnTo>
                  <a:lnTo>
                    <a:pt x="161" y="15"/>
                  </a:lnTo>
                  <a:lnTo>
                    <a:pt x="159" y="19"/>
                  </a:lnTo>
                  <a:lnTo>
                    <a:pt x="150" y="19"/>
                  </a:lnTo>
                  <a:lnTo>
                    <a:pt x="144" y="23"/>
                  </a:lnTo>
                  <a:lnTo>
                    <a:pt x="136" y="25"/>
                  </a:lnTo>
                  <a:lnTo>
                    <a:pt x="129" y="28"/>
                  </a:lnTo>
                  <a:lnTo>
                    <a:pt x="121" y="32"/>
                  </a:lnTo>
                  <a:lnTo>
                    <a:pt x="114" y="38"/>
                  </a:lnTo>
                  <a:lnTo>
                    <a:pt x="106" y="42"/>
                  </a:lnTo>
                  <a:lnTo>
                    <a:pt x="100" y="49"/>
                  </a:lnTo>
                  <a:lnTo>
                    <a:pt x="93" y="55"/>
                  </a:lnTo>
                  <a:lnTo>
                    <a:pt x="87" y="61"/>
                  </a:lnTo>
                  <a:lnTo>
                    <a:pt x="79" y="66"/>
                  </a:lnTo>
                  <a:lnTo>
                    <a:pt x="74" y="76"/>
                  </a:lnTo>
                  <a:lnTo>
                    <a:pt x="68" y="82"/>
                  </a:lnTo>
                  <a:lnTo>
                    <a:pt x="62" y="91"/>
                  </a:lnTo>
                  <a:lnTo>
                    <a:pt x="59" y="95"/>
                  </a:lnTo>
                  <a:lnTo>
                    <a:pt x="57" y="99"/>
                  </a:lnTo>
                  <a:lnTo>
                    <a:pt x="53" y="103"/>
                  </a:lnTo>
                  <a:lnTo>
                    <a:pt x="51" y="108"/>
                  </a:lnTo>
                  <a:lnTo>
                    <a:pt x="47" y="112"/>
                  </a:lnTo>
                  <a:lnTo>
                    <a:pt x="45" y="116"/>
                  </a:lnTo>
                  <a:lnTo>
                    <a:pt x="41" y="120"/>
                  </a:lnTo>
                  <a:lnTo>
                    <a:pt x="40" y="124"/>
                  </a:lnTo>
                  <a:lnTo>
                    <a:pt x="38" y="129"/>
                  </a:lnTo>
                  <a:lnTo>
                    <a:pt x="36" y="133"/>
                  </a:lnTo>
                  <a:lnTo>
                    <a:pt x="32" y="137"/>
                  </a:lnTo>
                  <a:lnTo>
                    <a:pt x="30" y="141"/>
                  </a:lnTo>
                  <a:lnTo>
                    <a:pt x="28" y="146"/>
                  </a:lnTo>
                  <a:lnTo>
                    <a:pt x="26" y="150"/>
                  </a:lnTo>
                  <a:lnTo>
                    <a:pt x="24" y="154"/>
                  </a:lnTo>
                  <a:lnTo>
                    <a:pt x="22" y="160"/>
                  </a:lnTo>
                  <a:lnTo>
                    <a:pt x="21" y="163"/>
                  </a:lnTo>
                  <a:lnTo>
                    <a:pt x="19" y="167"/>
                  </a:lnTo>
                  <a:lnTo>
                    <a:pt x="17" y="171"/>
                  </a:lnTo>
                  <a:lnTo>
                    <a:pt x="15" y="177"/>
                  </a:lnTo>
                  <a:lnTo>
                    <a:pt x="13" y="181"/>
                  </a:lnTo>
                  <a:lnTo>
                    <a:pt x="11" y="184"/>
                  </a:lnTo>
                  <a:lnTo>
                    <a:pt x="11" y="188"/>
                  </a:lnTo>
                  <a:lnTo>
                    <a:pt x="9" y="194"/>
                  </a:lnTo>
                  <a:lnTo>
                    <a:pt x="7" y="198"/>
                  </a:lnTo>
                  <a:lnTo>
                    <a:pt x="7" y="202"/>
                  </a:lnTo>
                  <a:lnTo>
                    <a:pt x="5" y="207"/>
                  </a:lnTo>
                  <a:lnTo>
                    <a:pt x="5" y="211"/>
                  </a:lnTo>
                  <a:lnTo>
                    <a:pt x="3" y="215"/>
                  </a:lnTo>
                  <a:lnTo>
                    <a:pt x="3" y="219"/>
                  </a:lnTo>
                  <a:lnTo>
                    <a:pt x="2" y="222"/>
                  </a:lnTo>
                  <a:lnTo>
                    <a:pt x="2" y="226"/>
                  </a:lnTo>
                  <a:lnTo>
                    <a:pt x="0" y="234"/>
                  </a:lnTo>
                  <a:lnTo>
                    <a:pt x="0" y="242"/>
                  </a:lnTo>
                  <a:lnTo>
                    <a:pt x="0" y="245"/>
                  </a:lnTo>
                  <a:lnTo>
                    <a:pt x="0" y="251"/>
                  </a:lnTo>
                  <a:lnTo>
                    <a:pt x="0" y="255"/>
                  </a:lnTo>
                  <a:lnTo>
                    <a:pt x="0" y="261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0" y="274"/>
                  </a:lnTo>
                  <a:lnTo>
                    <a:pt x="0" y="278"/>
                  </a:lnTo>
                  <a:lnTo>
                    <a:pt x="0" y="283"/>
                  </a:lnTo>
                  <a:lnTo>
                    <a:pt x="2" y="287"/>
                  </a:lnTo>
                  <a:lnTo>
                    <a:pt x="2" y="291"/>
                  </a:lnTo>
                  <a:lnTo>
                    <a:pt x="3" y="297"/>
                  </a:lnTo>
                  <a:lnTo>
                    <a:pt x="3" y="300"/>
                  </a:lnTo>
                  <a:lnTo>
                    <a:pt x="3" y="304"/>
                  </a:lnTo>
                  <a:lnTo>
                    <a:pt x="5" y="308"/>
                  </a:lnTo>
                  <a:lnTo>
                    <a:pt x="5" y="314"/>
                  </a:lnTo>
                  <a:lnTo>
                    <a:pt x="5" y="318"/>
                  </a:lnTo>
                  <a:lnTo>
                    <a:pt x="7" y="321"/>
                  </a:lnTo>
                  <a:lnTo>
                    <a:pt x="9" y="325"/>
                  </a:lnTo>
                  <a:lnTo>
                    <a:pt x="9" y="329"/>
                  </a:lnTo>
                  <a:lnTo>
                    <a:pt x="11" y="333"/>
                  </a:lnTo>
                  <a:lnTo>
                    <a:pt x="13" y="339"/>
                  </a:lnTo>
                  <a:lnTo>
                    <a:pt x="13" y="342"/>
                  </a:lnTo>
                  <a:lnTo>
                    <a:pt x="15" y="346"/>
                  </a:lnTo>
                  <a:lnTo>
                    <a:pt x="17" y="350"/>
                  </a:lnTo>
                  <a:lnTo>
                    <a:pt x="19" y="354"/>
                  </a:lnTo>
                  <a:lnTo>
                    <a:pt x="21" y="358"/>
                  </a:lnTo>
                  <a:lnTo>
                    <a:pt x="22" y="361"/>
                  </a:lnTo>
                  <a:lnTo>
                    <a:pt x="24" y="365"/>
                  </a:lnTo>
                  <a:lnTo>
                    <a:pt x="26" y="371"/>
                  </a:lnTo>
                  <a:lnTo>
                    <a:pt x="28" y="373"/>
                  </a:lnTo>
                  <a:lnTo>
                    <a:pt x="30" y="379"/>
                  </a:lnTo>
                  <a:lnTo>
                    <a:pt x="34" y="384"/>
                  </a:lnTo>
                  <a:lnTo>
                    <a:pt x="38" y="392"/>
                  </a:lnTo>
                  <a:lnTo>
                    <a:pt x="41" y="399"/>
                  </a:lnTo>
                  <a:lnTo>
                    <a:pt x="47" y="407"/>
                  </a:lnTo>
                  <a:lnTo>
                    <a:pt x="51" y="413"/>
                  </a:lnTo>
                  <a:lnTo>
                    <a:pt x="57" y="418"/>
                  </a:lnTo>
                  <a:lnTo>
                    <a:pt x="62" y="426"/>
                  </a:lnTo>
                  <a:lnTo>
                    <a:pt x="68" y="434"/>
                  </a:lnTo>
                  <a:lnTo>
                    <a:pt x="72" y="439"/>
                  </a:lnTo>
                  <a:lnTo>
                    <a:pt x="78" y="445"/>
                  </a:lnTo>
                  <a:lnTo>
                    <a:pt x="85" y="451"/>
                  </a:lnTo>
                  <a:lnTo>
                    <a:pt x="91" y="457"/>
                  </a:lnTo>
                  <a:lnTo>
                    <a:pt x="97" y="460"/>
                  </a:lnTo>
                  <a:lnTo>
                    <a:pt x="104" y="466"/>
                  </a:lnTo>
                  <a:lnTo>
                    <a:pt x="110" y="472"/>
                  </a:lnTo>
                  <a:lnTo>
                    <a:pt x="117" y="477"/>
                  </a:lnTo>
                  <a:lnTo>
                    <a:pt x="156" y="468"/>
                  </a:lnTo>
                  <a:lnTo>
                    <a:pt x="144" y="436"/>
                  </a:lnTo>
                  <a:lnTo>
                    <a:pt x="144" y="4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8"/>
            <p:cNvSpPr>
              <a:spLocks/>
            </p:cNvSpPr>
            <p:nvPr/>
          </p:nvSpPr>
          <p:spPr bwMode="auto">
            <a:xfrm>
              <a:off x="1100" y="1536"/>
              <a:ext cx="217" cy="268"/>
            </a:xfrm>
            <a:custGeom>
              <a:avLst/>
              <a:gdLst>
                <a:gd name="T0" fmla="*/ 42 w 434"/>
                <a:gd name="T1" fmla="*/ 512 h 537"/>
                <a:gd name="T2" fmla="*/ 99 w 434"/>
                <a:gd name="T3" fmla="*/ 529 h 537"/>
                <a:gd name="T4" fmla="*/ 154 w 434"/>
                <a:gd name="T5" fmla="*/ 537 h 537"/>
                <a:gd name="T6" fmla="*/ 194 w 434"/>
                <a:gd name="T7" fmla="*/ 535 h 537"/>
                <a:gd name="T8" fmla="*/ 227 w 434"/>
                <a:gd name="T9" fmla="*/ 529 h 537"/>
                <a:gd name="T10" fmla="*/ 278 w 434"/>
                <a:gd name="T11" fmla="*/ 512 h 537"/>
                <a:gd name="T12" fmla="*/ 348 w 434"/>
                <a:gd name="T13" fmla="*/ 463 h 537"/>
                <a:gd name="T14" fmla="*/ 409 w 434"/>
                <a:gd name="T15" fmla="*/ 381 h 537"/>
                <a:gd name="T16" fmla="*/ 432 w 434"/>
                <a:gd name="T17" fmla="*/ 290 h 537"/>
                <a:gd name="T18" fmla="*/ 423 w 434"/>
                <a:gd name="T19" fmla="*/ 196 h 537"/>
                <a:gd name="T20" fmla="*/ 383 w 434"/>
                <a:gd name="T21" fmla="*/ 113 h 537"/>
                <a:gd name="T22" fmla="*/ 320 w 434"/>
                <a:gd name="T23" fmla="*/ 46 h 537"/>
                <a:gd name="T24" fmla="*/ 238 w 434"/>
                <a:gd name="T25" fmla="*/ 8 h 537"/>
                <a:gd name="T26" fmla="*/ 139 w 434"/>
                <a:gd name="T27" fmla="*/ 6 h 537"/>
                <a:gd name="T28" fmla="*/ 132 w 434"/>
                <a:gd name="T29" fmla="*/ 14 h 537"/>
                <a:gd name="T30" fmla="*/ 175 w 434"/>
                <a:gd name="T31" fmla="*/ 10 h 537"/>
                <a:gd name="T32" fmla="*/ 210 w 434"/>
                <a:gd name="T33" fmla="*/ 12 h 537"/>
                <a:gd name="T34" fmla="*/ 250 w 434"/>
                <a:gd name="T35" fmla="*/ 21 h 537"/>
                <a:gd name="T36" fmla="*/ 299 w 434"/>
                <a:gd name="T37" fmla="*/ 40 h 537"/>
                <a:gd name="T38" fmla="*/ 350 w 434"/>
                <a:gd name="T39" fmla="*/ 75 h 537"/>
                <a:gd name="T40" fmla="*/ 339 w 434"/>
                <a:gd name="T41" fmla="*/ 67 h 537"/>
                <a:gd name="T42" fmla="*/ 293 w 434"/>
                <a:gd name="T43" fmla="*/ 40 h 537"/>
                <a:gd name="T44" fmla="*/ 244 w 434"/>
                <a:gd name="T45" fmla="*/ 23 h 537"/>
                <a:gd name="T46" fmla="*/ 193 w 434"/>
                <a:gd name="T47" fmla="*/ 17 h 537"/>
                <a:gd name="T48" fmla="*/ 153 w 434"/>
                <a:gd name="T49" fmla="*/ 17 h 537"/>
                <a:gd name="T50" fmla="*/ 116 w 434"/>
                <a:gd name="T51" fmla="*/ 25 h 537"/>
                <a:gd name="T52" fmla="*/ 80 w 434"/>
                <a:gd name="T53" fmla="*/ 35 h 537"/>
                <a:gd name="T54" fmla="*/ 90 w 434"/>
                <a:gd name="T55" fmla="*/ 38 h 537"/>
                <a:gd name="T56" fmla="*/ 139 w 434"/>
                <a:gd name="T57" fmla="*/ 33 h 537"/>
                <a:gd name="T58" fmla="*/ 194 w 434"/>
                <a:gd name="T59" fmla="*/ 29 h 537"/>
                <a:gd name="T60" fmla="*/ 250 w 434"/>
                <a:gd name="T61" fmla="*/ 38 h 537"/>
                <a:gd name="T62" fmla="*/ 293 w 434"/>
                <a:gd name="T63" fmla="*/ 56 h 537"/>
                <a:gd name="T64" fmla="*/ 253 w 434"/>
                <a:gd name="T65" fmla="*/ 48 h 537"/>
                <a:gd name="T66" fmla="*/ 213 w 434"/>
                <a:gd name="T67" fmla="*/ 40 h 537"/>
                <a:gd name="T68" fmla="*/ 179 w 434"/>
                <a:gd name="T69" fmla="*/ 38 h 537"/>
                <a:gd name="T70" fmla="*/ 145 w 434"/>
                <a:gd name="T71" fmla="*/ 38 h 537"/>
                <a:gd name="T72" fmla="*/ 105 w 434"/>
                <a:gd name="T73" fmla="*/ 44 h 537"/>
                <a:gd name="T74" fmla="*/ 59 w 434"/>
                <a:gd name="T75" fmla="*/ 65 h 537"/>
                <a:gd name="T76" fmla="*/ 101 w 434"/>
                <a:gd name="T77" fmla="*/ 61 h 537"/>
                <a:gd name="T78" fmla="*/ 141 w 434"/>
                <a:gd name="T79" fmla="*/ 57 h 537"/>
                <a:gd name="T80" fmla="*/ 181 w 434"/>
                <a:gd name="T81" fmla="*/ 56 h 537"/>
                <a:gd name="T82" fmla="*/ 227 w 434"/>
                <a:gd name="T83" fmla="*/ 61 h 537"/>
                <a:gd name="T84" fmla="*/ 257 w 434"/>
                <a:gd name="T85" fmla="*/ 86 h 537"/>
                <a:gd name="T86" fmla="*/ 293 w 434"/>
                <a:gd name="T87" fmla="*/ 105 h 537"/>
                <a:gd name="T88" fmla="*/ 329 w 434"/>
                <a:gd name="T89" fmla="*/ 132 h 537"/>
                <a:gd name="T90" fmla="*/ 362 w 434"/>
                <a:gd name="T91" fmla="*/ 166 h 537"/>
                <a:gd name="T92" fmla="*/ 385 w 434"/>
                <a:gd name="T93" fmla="*/ 206 h 537"/>
                <a:gd name="T94" fmla="*/ 390 w 434"/>
                <a:gd name="T95" fmla="*/ 253 h 537"/>
                <a:gd name="T96" fmla="*/ 383 w 434"/>
                <a:gd name="T97" fmla="*/ 282 h 537"/>
                <a:gd name="T98" fmla="*/ 381 w 434"/>
                <a:gd name="T99" fmla="*/ 234 h 537"/>
                <a:gd name="T100" fmla="*/ 364 w 434"/>
                <a:gd name="T101" fmla="*/ 183 h 537"/>
                <a:gd name="T102" fmla="*/ 328 w 434"/>
                <a:gd name="T103" fmla="*/ 135 h 537"/>
                <a:gd name="T104" fmla="*/ 293 w 434"/>
                <a:gd name="T105" fmla="*/ 116 h 537"/>
                <a:gd name="T106" fmla="*/ 337 w 434"/>
                <a:gd name="T107" fmla="*/ 156 h 537"/>
                <a:gd name="T108" fmla="*/ 369 w 434"/>
                <a:gd name="T109" fmla="*/ 213 h 537"/>
                <a:gd name="T110" fmla="*/ 379 w 434"/>
                <a:gd name="T111" fmla="*/ 276 h 537"/>
                <a:gd name="T112" fmla="*/ 366 w 434"/>
                <a:gd name="T113" fmla="*/ 341 h 537"/>
                <a:gd name="T114" fmla="*/ 331 w 434"/>
                <a:gd name="T115" fmla="*/ 400 h 537"/>
                <a:gd name="T116" fmla="*/ 280 w 434"/>
                <a:gd name="T117" fmla="*/ 449 h 537"/>
                <a:gd name="T118" fmla="*/ 213 w 434"/>
                <a:gd name="T119" fmla="*/ 482 h 537"/>
                <a:gd name="T120" fmla="*/ 132 w 434"/>
                <a:gd name="T121" fmla="*/ 491 h 537"/>
                <a:gd name="T122" fmla="*/ 78 w 434"/>
                <a:gd name="T123" fmla="*/ 478 h 537"/>
                <a:gd name="T124" fmla="*/ 37 w 434"/>
                <a:gd name="T125" fmla="*/ 451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4" h="537">
                  <a:moveTo>
                    <a:pt x="0" y="487"/>
                  </a:moveTo>
                  <a:lnTo>
                    <a:pt x="6" y="491"/>
                  </a:lnTo>
                  <a:lnTo>
                    <a:pt x="12" y="493"/>
                  </a:lnTo>
                  <a:lnTo>
                    <a:pt x="18" y="497"/>
                  </a:lnTo>
                  <a:lnTo>
                    <a:pt x="23" y="503"/>
                  </a:lnTo>
                  <a:lnTo>
                    <a:pt x="31" y="505"/>
                  </a:lnTo>
                  <a:lnTo>
                    <a:pt x="37" y="508"/>
                  </a:lnTo>
                  <a:lnTo>
                    <a:pt x="42" y="512"/>
                  </a:lnTo>
                  <a:lnTo>
                    <a:pt x="50" y="514"/>
                  </a:lnTo>
                  <a:lnTo>
                    <a:pt x="58" y="518"/>
                  </a:lnTo>
                  <a:lnTo>
                    <a:pt x="63" y="520"/>
                  </a:lnTo>
                  <a:lnTo>
                    <a:pt x="71" y="522"/>
                  </a:lnTo>
                  <a:lnTo>
                    <a:pt x="78" y="526"/>
                  </a:lnTo>
                  <a:lnTo>
                    <a:pt x="84" y="526"/>
                  </a:lnTo>
                  <a:lnTo>
                    <a:pt x="92" y="529"/>
                  </a:lnTo>
                  <a:lnTo>
                    <a:pt x="99" y="529"/>
                  </a:lnTo>
                  <a:lnTo>
                    <a:pt x="107" y="533"/>
                  </a:lnTo>
                  <a:lnTo>
                    <a:pt x="115" y="533"/>
                  </a:lnTo>
                  <a:lnTo>
                    <a:pt x="122" y="533"/>
                  </a:lnTo>
                  <a:lnTo>
                    <a:pt x="128" y="535"/>
                  </a:lnTo>
                  <a:lnTo>
                    <a:pt x="137" y="535"/>
                  </a:lnTo>
                  <a:lnTo>
                    <a:pt x="143" y="535"/>
                  </a:lnTo>
                  <a:lnTo>
                    <a:pt x="153" y="537"/>
                  </a:lnTo>
                  <a:lnTo>
                    <a:pt x="154" y="537"/>
                  </a:lnTo>
                  <a:lnTo>
                    <a:pt x="158" y="537"/>
                  </a:lnTo>
                  <a:lnTo>
                    <a:pt x="164" y="537"/>
                  </a:lnTo>
                  <a:lnTo>
                    <a:pt x="168" y="537"/>
                  </a:lnTo>
                  <a:lnTo>
                    <a:pt x="175" y="537"/>
                  </a:lnTo>
                  <a:lnTo>
                    <a:pt x="183" y="537"/>
                  </a:lnTo>
                  <a:lnTo>
                    <a:pt x="187" y="535"/>
                  </a:lnTo>
                  <a:lnTo>
                    <a:pt x="191" y="535"/>
                  </a:lnTo>
                  <a:lnTo>
                    <a:pt x="194" y="535"/>
                  </a:lnTo>
                  <a:lnTo>
                    <a:pt x="198" y="535"/>
                  </a:lnTo>
                  <a:lnTo>
                    <a:pt x="202" y="535"/>
                  </a:lnTo>
                  <a:lnTo>
                    <a:pt x="206" y="533"/>
                  </a:lnTo>
                  <a:lnTo>
                    <a:pt x="210" y="533"/>
                  </a:lnTo>
                  <a:lnTo>
                    <a:pt x="215" y="533"/>
                  </a:lnTo>
                  <a:lnTo>
                    <a:pt x="217" y="531"/>
                  </a:lnTo>
                  <a:lnTo>
                    <a:pt x="221" y="531"/>
                  </a:lnTo>
                  <a:lnTo>
                    <a:pt x="227" y="529"/>
                  </a:lnTo>
                  <a:lnTo>
                    <a:pt x="231" y="529"/>
                  </a:lnTo>
                  <a:lnTo>
                    <a:pt x="238" y="527"/>
                  </a:lnTo>
                  <a:lnTo>
                    <a:pt x="244" y="526"/>
                  </a:lnTo>
                  <a:lnTo>
                    <a:pt x="251" y="524"/>
                  </a:lnTo>
                  <a:lnTo>
                    <a:pt x="259" y="522"/>
                  </a:lnTo>
                  <a:lnTo>
                    <a:pt x="267" y="518"/>
                  </a:lnTo>
                  <a:lnTo>
                    <a:pt x="274" y="514"/>
                  </a:lnTo>
                  <a:lnTo>
                    <a:pt x="278" y="512"/>
                  </a:lnTo>
                  <a:lnTo>
                    <a:pt x="282" y="510"/>
                  </a:lnTo>
                  <a:lnTo>
                    <a:pt x="288" y="508"/>
                  </a:lnTo>
                  <a:lnTo>
                    <a:pt x="291" y="506"/>
                  </a:lnTo>
                  <a:lnTo>
                    <a:pt x="305" y="497"/>
                  </a:lnTo>
                  <a:lnTo>
                    <a:pt x="316" y="489"/>
                  </a:lnTo>
                  <a:lnTo>
                    <a:pt x="328" y="480"/>
                  </a:lnTo>
                  <a:lnTo>
                    <a:pt x="339" y="472"/>
                  </a:lnTo>
                  <a:lnTo>
                    <a:pt x="348" y="463"/>
                  </a:lnTo>
                  <a:lnTo>
                    <a:pt x="360" y="453"/>
                  </a:lnTo>
                  <a:lnTo>
                    <a:pt x="367" y="444"/>
                  </a:lnTo>
                  <a:lnTo>
                    <a:pt x="377" y="434"/>
                  </a:lnTo>
                  <a:lnTo>
                    <a:pt x="385" y="425"/>
                  </a:lnTo>
                  <a:lnTo>
                    <a:pt x="392" y="413"/>
                  </a:lnTo>
                  <a:lnTo>
                    <a:pt x="398" y="404"/>
                  </a:lnTo>
                  <a:lnTo>
                    <a:pt x="404" y="392"/>
                  </a:lnTo>
                  <a:lnTo>
                    <a:pt x="409" y="381"/>
                  </a:lnTo>
                  <a:lnTo>
                    <a:pt x="415" y="369"/>
                  </a:lnTo>
                  <a:lnTo>
                    <a:pt x="419" y="360"/>
                  </a:lnTo>
                  <a:lnTo>
                    <a:pt x="423" y="349"/>
                  </a:lnTo>
                  <a:lnTo>
                    <a:pt x="424" y="335"/>
                  </a:lnTo>
                  <a:lnTo>
                    <a:pt x="428" y="324"/>
                  </a:lnTo>
                  <a:lnTo>
                    <a:pt x="430" y="312"/>
                  </a:lnTo>
                  <a:lnTo>
                    <a:pt x="432" y="301"/>
                  </a:lnTo>
                  <a:lnTo>
                    <a:pt x="432" y="290"/>
                  </a:lnTo>
                  <a:lnTo>
                    <a:pt x="434" y="278"/>
                  </a:lnTo>
                  <a:lnTo>
                    <a:pt x="434" y="265"/>
                  </a:lnTo>
                  <a:lnTo>
                    <a:pt x="434" y="255"/>
                  </a:lnTo>
                  <a:lnTo>
                    <a:pt x="432" y="242"/>
                  </a:lnTo>
                  <a:lnTo>
                    <a:pt x="430" y="231"/>
                  </a:lnTo>
                  <a:lnTo>
                    <a:pt x="428" y="219"/>
                  </a:lnTo>
                  <a:lnTo>
                    <a:pt x="426" y="208"/>
                  </a:lnTo>
                  <a:lnTo>
                    <a:pt x="423" y="196"/>
                  </a:lnTo>
                  <a:lnTo>
                    <a:pt x="419" y="185"/>
                  </a:lnTo>
                  <a:lnTo>
                    <a:pt x="415" y="175"/>
                  </a:lnTo>
                  <a:lnTo>
                    <a:pt x="413" y="164"/>
                  </a:lnTo>
                  <a:lnTo>
                    <a:pt x="407" y="154"/>
                  </a:lnTo>
                  <a:lnTo>
                    <a:pt x="402" y="143"/>
                  </a:lnTo>
                  <a:lnTo>
                    <a:pt x="396" y="132"/>
                  </a:lnTo>
                  <a:lnTo>
                    <a:pt x="390" y="122"/>
                  </a:lnTo>
                  <a:lnTo>
                    <a:pt x="383" y="113"/>
                  </a:lnTo>
                  <a:lnTo>
                    <a:pt x="377" y="103"/>
                  </a:lnTo>
                  <a:lnTo>
                    <a:pt x="369" y="94"/>
                  </a:lnTo>
                  <a:lnTo>
                    <a:pt x="364" y="86"/>
                  </a:lnTo>
                  <a:lnTo>
                    <a:pt x="354" y="76"/>
                  </a:lnTo>
                  <a:lnTo>
                    <a:pt x="347" y="67"/>
                  </a:lnTo>
                  <a:lnTo>
                    <a:pt x="339" y="59"/>
                  </a:lnTo>
                  <a:lnTo>
                    <a:pt x="329" y="54"/>
                  </a:lnTo>
                  <a:lnTo>
                    <a:pt x="320" y="46"/>
                  </a:lnTo>
                  <a:lnTo>
                    <a:pt x="312" y="40"/>
                  </a:lnTo>
                  <a:lnTo>
                    <a:pt x="303" y="33"/>
                  </a:lnTo>
                  <a:lnTo>
                    <a:pt x="293" y="29"/>
                  </a:lnTo>
                  <a:lnTo>
                    <a:pt x="282" y="23"/>
                  </a:lnTo>
                  <a:lnTo>
                    <a:pt x="270" y="17"/>
                  </a:lnTo>
                  <a:lnTo>
                    <a:pt x="261" y="14"/>
                  </a:lnTo>
                  <a:lnTo>
                    <a:pt x="250" y="12"/>
                  </a:lnTo>
                  <a:lnTo>
                    <a:pt x="238" y="8"/>
                  </a:lnTo>
                  <a:lnTo>
                    <a:pt x="227" y="6"/>
                  </a:lnTo>
                  <a:lnTo>
                    <a:pt x="215" y="2"/>
                  </a:lnTo>
                  <a:lnTo>
                    <a:pt x="202" y="2"/>
                  </a:lnTo>
                  <a:lnTo>
                    <a:pt x="191" y="0"/>
                  </a:lnTo>
                  <a:lnTo>
                    <a:pt x="177" y="2"/>
                  </a:lnTo>
                  <a:lnTo>
                    <a:pt x="164" y="2"/>
                  </a:lnTo>
                  <a:lnTo>
                    <a:pt x="153" y="4"/>
                  </a:lnTo>
                  <a:lnTo>
                    <a:pt x="139" y="6"/>
                  </a:lnTo>
                  <a:lnTo>
                    <a:pt x="126" y="10"/>
                  </a:lnTo>
                  <a:lnTo>
                    <a:pt x="113" y="14"/>
                  </a:lnTo>
                  <a:lnTo>
                    <a:pt x="99" y="17"/>
                  </a:lnTo>
                  <a:lnTo>
                    <a:pt x="105" y="17"/>
                  </a:lnTo>
                  <a:lnTo>
                    <a:pt x="113" y="16"/>
                  </a:lnTo>
                  <a:lnTo>
                    <a:pt x="118" y="16"/>
                  </a:lnTo>
                  <a:lnTo>
                    <a:pt x="126" y="14"/>
                  </a:lnTo>
                  <a:lnTo>
                    <a:pt x="132" y="14"/>
                  </a:lnTo>
                  <a:lnTo>
                    <a:pt x="139" y="14"/>
                  </a:lnTo>
                  <a:lnTo>
                    <a:pt x="145" y="12"/>
                  </a:lnTo>
                  <a:lnTo>
                    <a:pt x="151" y="12"/>
                  </a:lnTo>
                  <a:lnTo>
                    <a:pt x="154" y="12"/>
                  </a:lnTo>
                  <a:lnTo>
                    <a:pt x="160" y="12"/>
                  </a:lnTo>
                  <a:lnTo>
                    <a:pt x="166" y="10"/>
                  </a:lnTo>
                  <a:lnTo>
                    <a:pt x="170" y="10"/>
                  </a:lnTo>
                  <a:lnTo>
                    <a:pt x="175" y="10"/>
                  </a:lnTo>
                  <a:lnTo>
                    <a:pt x="179" y="10"/>
                  </a:lnTo>
                  <a:lnTo>
                    <a:pt x="183" y="10"/>
                  </a:lnTo>
                  <a:lnTo>
                    <a:pt x="189" y="10"/>
                  </a:lnTo>
                  <a:lnTo>
                    <a:pt x="193" y="10"/>
                  </a:lnTo>
                  <a:lnTo>
                    <a:pt x="196" y="10"/>
                  </a:lnTo>
                  <a:lnTo>
                    <a:pt x="202" y="10"/>
                  </a:lnTo>
                  <a:lnTo>
                    <a:pt x="206" y="12"/>
                  </a:lnTo>
                  <a:lnTo>
                    <a:pt x="210" y="12"/>
                  </a:lnTo>
                  <a:lnTo>
                    <a:pt x="215" y="12"/>
                  </a:lnTo>
                  <a:lnTo>
                    <a:pt x="219" y="12"/>
                  </a:lnTo>
                  <a:lnTo>
                    <a:pt x="225" y="14"/>
                  </a:lnTo>
                  <a:lnTo>
                    <a:pt x="229" y="14"/>
                  </a:lnTo>
                  <a:lnTo>
                    <a:pt x="234" y="16"/>
                  </a:lnTo>
                  <a:lnTo>
                    <a:pt x="238" y="17"/>
                  </a:lnTo>
                  <a:lnTo>
                    <a:pt x="244" y="19"/>
                  </a:lnTo>
                  <a:lnTo>
                    <a:pt x="250" y="21"/>
                  </a:lnTo>
                  <a:lnTo>
                    <a:pt x="255" y="23"/>
                  </a:lnTo>
                  <a:lnTo>
                    <a:pt x="263" y="25"/>
                  </a:lnTo>
                  <a:lnTo>
                    <a:pt x="269" y="29"/>
                  </a:lnTo>
                  <a:lnTo>
                    <a:pt x="274" y="29"/>
                  </a:lnTo>
                  <a:lnTo>
                    <a:pt x="280" y="31"/>
                  </a:lnTo>
                  <a:lnTo>
                    <a:pt x="286" y="35"/>
                  </a:lnTo>
                  <a:lnTo>
                    <a:pt x="293" y="37"/>
                  </a:lnTo>
                  <a:lnTo>
                    <a:pt x="299" y="40"/>
                  </a:lnTo>
                  <a:lnTo>
                    <a:pt x="307" y="44"/>
                  </a:lnTo>
                  <a:lnTo>
                    <a:pt x="312" y="48"/>
                  </a:lnTo>
                  <a:lnTo>
                    <a:pt x="320" y="52"/>
                  </a:lnTo>
                  <a:lnTo>
                    <a:pt x="328" y="56"/>
                  </a:lnTo>
                  <a:lnTo>
                    <a:pt x="333" y="61"/>
                  </a:lnTo>
                  <a:lnTo>
                    <a:pt x="339" y="65"/>
                  </a:lnTo>
                  <a:lnTo>
                    <a:pt x="345" y="71"/>
                  </a:lnTo>
                  <a:lnTo>
                    <a:pt x="350" y="75"/>
                  </a:lnTo>
                  <a:lnTo>
                    <a:pt x="354" y="80"/>
                  </a:lnTo>
                  <a:lnTo>
                    <a:pt x="356" y="84"/>
                  </a:lnTo>
                  <a:lnTo>
                    <a:pt x="360" y="88"/>
                  </a:lnTo>
                  <a:lnTo>
                    <a:pt x="356" y="84"/>
                  </a:lnTo>
                  <a:lnTo>
                    <a:pt x="350" y="80"/>
                  </a:lnTo>
                  <a:lnTo>
                    <a:pt x="347" y="76"/>
                  </a:lnTo>
                  <a:lnTo>
                    <a:pt x="343" y="73"/>
                  </a:lnTo>
                  <a:lnTo>
                    <a:pt x="339" y="67"/>
                  </a:lnTo>
                  <a:lnTo>
                    <a:pt x="333" y="65"/>
                  </a:lnTo>
                  <a:lnTo>
                    <a:pt x="328" y="61"/>
                  </a:lnTo>
                  <a:lnTo>
                    <a:pt x="324" y="57"/>
                  </a:lnTo>
                  <a:lnTo>
                    <a:pt x="318" y="54"/>
                  </a:lnTo>
                  <a:lnTo>
                    <a:pt x="312" y="50"/>
                  </a:lnTo>
                  <a:lnTo>
                    <a:pt x="307" y="48"/>
                  </a:lnTo>
                  <a:lnTo>
                    <a:pt x="301" y="44"/>
                  </a:lnTo>
                  <a:lnTo>
                    <a:pt x="293" y="40"/>
                  </a:lnTo>
                  <a:lnTo>
                    <a:pt x="288" y="38"/>
                  </a:lnTo>
                  <a:lnTo>
                    <a:pt x="282" y="37"/>
                  </a:lnTo>
                  <a:lnTo>
                    <a:pt x="276" y="35"/>
                  </a:lnTo>
                  <a:lnTo>
                    <a:pt x="270" y="31"/>
                  </a:lnTo>
                  <a:lnTo>
                    <a:pt x="263" y="29"/>
                  </a:lnTo>
                  <a:lnTo>
                    <a:pt x="257" y="27"/>
                  </a:lnTo>
                  <a:lnTo>
                    <a:pt x="250" y="25"/>
                  </a:lnTo>
                  <a:lnTo>
                    <a:pt x="244" y="23"/>
                  </a:lnTo>
                  <a:lnTo>
                    <a:pt x="238" y="23"/>
                  </a:lnTo>
                  <a:lnTo>
                    <a:pt x="231" y="21"/>
                  </a:lnTo>
                  <a:lnTo>
                    <a:pt x="225" y="21"/>
                  </a:lnTo>
                  <a:lnTo>
                    <a:pt x="217" y="19"/>
                  </a:lnTo>
                  <a:lnTo>
                    <a:pt x="212" y="17"/>
                  </a:lnTo>
                  <a:lnTo>
                    <a:pt x="206" y="17"/>
                  </a:lnTo>
                  <a:lnTo>
                    <a:pt x="200" y="17"/>
                  </a:lnTo>
                  <a:lnTo>
                    <a:pt x="193" y="17"/>
                  </a:lnTo>
                  <a:lnTo>
                    <a:pt x="189" y="17"/>
                  </a:lnTo>
                  <a:lnTo>
                    <a:pt x="181" y="17"/>
                  </a:lnTo>
                  <a:lnTo>
                    <a:pt x="177" y="17"/>
                  </a:lnTo>
                  <a:lnTo>
                    <a:pt x="173" y="17"/>
                  </a:lnTo>
                  <a:lnTo>
                    <a:pt x="170" y="17"/>
                  </a:lnTo>
                  <a:lnTo>
                    <a:pt x="164" y="17"/>
                  </a:lnTo>
                  <a:lnTo>
                    <a:pt x="156" y="17"/>
                  </a:lnTo>
                  <a:lnTo>
                    <a:pt x="153" y="17"/>
                  </a:lnTo>
                  <a:lnTo>
                    <a:pt x="149" y="19"/>
                  </a:lnTo>
                  <a:lnTo>
                    <a:pt x="143" y="19"/>
                  </a:lnTo>
                  <a:lnTo>
                    <a:pt x="139" y="21"/>
                  </a:lnTo>
                  <a:lnTo>
                    <a:pt x="134" y="21"/>
                  </a:lnTo>
                  <a:lnTo>
                    <a:pt x="130" y="23"/>
                  </a:lnTo>
                  <a:lnTo>
                    <a:pt x="126" y="23"/>
                  </a:lnTo>
                  <a:lnTo>
                    <a:pt x="122" y="25"/>
                  </a:lnTo>
                  <a:lnTo>
                    <a:pt x="116" y="25"/>
                  </a:lnTo>
                  <a:lnTo>
                    <a:pt x="113" y="27"/>
                  </a:lnTo>
                  <a:lnTo>
                    <a:pt x="107" y="27"/>
                  </a:lnTo>
                  <a:lnTo>
                    <a:pt x="103" y="29"/>
                  </a:lnTo>
                  <a:lnTo>
                    <a:pt x="99" y="29"/>
                  </a:lnTo>
                  <a:lnTo>
                    <a:pt x="94" y="31"/>
                  </a:lnTo>
                  <a:lnTo>
                    <a:pt x="90" y="33"/>
                  </a:lnTo>
                  <a:lnTo>
                    <a:pt x="88" y="33"/>
                  </a:lnTo>
                  <a:lnTo>
                    <a:pt x="80" y="35"/>
                  </a:lnTo>
                  <a:lnTo>
                    <a:pt x="75" y="37"/>
                  </a:lnTo>
                  <a:lnTo>
                    <a:pt x="73" y="38"/>
                  </a:lnTo>
                  <a:lnTo>
                    <a:pt x="71" y="40"/>
                  </a:lnTo>
                  <a:lnTo>
                    <a:pt x="75" y="38"/>
                  </a:lnTo>
                  <a:lnTo>
                    <a:pt x="78" y="38"/>
                  </a:lnTo>
                  <a:lnTo>
                    <a:pt x="82" y="38"/>
                  </a:lnTo>
                  <a:lnTo>
                    <a:pt x="86" y="38"/>
                  </a:lnTo>
                  <a:lnTo>
                    <a:pt x="90" y="38"/>
                  </a:lnTo>
                  <a:lnTo>
                    <a:pt x="94" y="38"/>
                  </a:lnTo>
                  <a:lnTo>
                    <a:pt x="97" y="38"/>
                  </a:lnTo>
                  <a:lnTo>
                    <a:pt x="101" y="38"/>
                  </a:lnTo>
                  <a:lnTo>
                    <a:pt x="109" y="37"/>
                  </a:lnTo>
                  <a:lnTo>
                    <a:pt x="116" y="37"/>
                  </a:lnTo>
                  <a:lnTo>
                    <a:pt x="124" y="35"/>
                  </a:lnTo>
                  <a:lnTo>
                    <a:pt x="132" y="35"/>
                  </a:lnTo>
                  <a:lnTo>
                    <a:pt x="139" y="33"/>
                  </a:lnTo>
                  <a:lnTo>
                    <a:pt x="147" y="33"/>
                  </a:lnTo>
                  <a:lnTo>
                    <a:pt x="153" y="33"/>
                  </a:lnTo>
                  <a:lnTo>
                    <a:pt x="160" y="31"/>
                  </a:lnTo>
                  <a:lnTo>
                    <a:pt x="166" y="31"/>
                  </a:lnTo>
                  <a:lnTo>
                    <a:pt x="173" y="31"/>
                  </a:lnTo>
                  <a:lnTo>
                    <a:pt x="181" y="31"/>
                  </a:lnTo>
                  <a:lnTo>
                    <a:pt x="189" y="31"/>
                  </a:lnTo>
                  <a:lnTo>
                    <a:pt x="194" y="29"/>
                  </a:lnTo>
                  <a:lnTo>
                    <a:pt x="202" y="29"/>
                  </a:lnTo>
                  <a:lnTo>
                    <a:pt x="208" y="29"/>
                  </a:lnTo>
                  <a:lnTo>
                    <a:pt x="215" y="31"/>
                  </a:lnTo>
                  <a:lnTo>
                    <a:pt x="221" y="31"/>
                  </a:lnTo>
                  <a:lnTo>
                    <a:pt x="229" y="33"/>
                  </a:lnTo>
                  <a:lnTo>
                    <a:pt x="236" y="35"/>
                  </a:lnTo>
                  <a:lnTo>
                    <a:pt x="244" y="37"/>
                  </a:lnTo>
                  <a:lnTo>
                    <a:pt x="250" y="38"/>
                  </a:lnTo>
                  <a:lnTo>
                    <a:pt x="259" y="40"/>
                  </a:lnTo>
                  <a:lnTo>
                    <a:pt x="265" y="42"/>
                  </a:lnTo>
                  <a:lnTo>
                    <a:pt x="274" y="46"/>
                  </a:lnTo>
                  <a:lnTo>
                    <a:pt x="276" y="48"/>
                  </a:lnTo>
                  <a:lnTo>
                    <a:pt x="282" y="50"/>
                  </a:lnTo>
                  <a:lnTo>
                    <a:pt x="286" y="52"/>
                  </a:lnTo>
                  <a:lnTo>
                    <a:pt x="289" y="54"/>
                  </a:lnTo>
                  <a:lnTo>
                    <a:pt x="293" y="56"/>
                  </a:lnTo>
                  <a:lnTo>
                    <a:pt x="297" y="59"/>
                  </a:lnTo>
                  <a:lnTo>
                    <a:pt x="303" y="61"/>
                  </a:lnTo>
                  <a:lnTo>
                    <a:pt x="307" y="65"/>
                  </a:lnTo>
                  <a:lnTo>
                    <a:pt x="280" y="59"/>
                  </a:lnTo>
                  <a:lnTo>
                    <a:pt x="274" y="56"/>
                  </a:lnTo>
                  <a:lnTo>
                    <a:pt x="267" y="54"/>
                  </a:lnTo>
                  <a:lnTo>
                    <a:pt x="261" y="50"/>
                  </a:lnTo>
                  <a:lnTo>
                    <a:pt x="253" y="48"/>
                  </a:lnTo>
                  <a:lnTo>
                    <a:pt x="246" y="46"/>
                  </a:lnTo>
                  <a:lnTo>
                    <a:pt x="238" y="44"/>
                  </a:lnTo>
                  <a:lnTo>
                    <a:pt x="234" y="44"/>
                  </a:lnTo>
                  <a:lnTo>
                    <a:pt x="231" y="42"/>
                  </a:lnTo>
                  <a:lnTo>
                    <a:pt x="227" y="42"/>
                  </a:lnTo>
                  <a:lnTo>
                    <a:pt x="223" y="42"/>
                  </a:lnTo>
                  <a:lnTo>
                    <a:pt x="217" y="40"/>
                  </a:lnTo>
                  <a:lnTo>
                    <a:pt x="213" y="40"/>
                  </a:lnTo>
                  <a:lnTo>
                    <a:pt x="210" y="40"/>
                  </a:lnTo>
                  <a:lnTo>
                    <a:pt x="206" y="40"/>
                  </a:lnTo>
                  <a:lnTo>
                    <a:pt x="200" y="38"/>
                  </a:lnTo>
                  <a:lnTo>
                    <a:pt x="196" y="38"/>
                  </a:lnTo>
                  <a:lnTo>
                    <a:pt x="193" y="38"/>
                  </a:lnTo>
                  <a:lnTo>
                    <a:pt x="189" y="38"/>
                  </a:lnTo>
                  <a:lnTo>
                    <a:pt x="183" y="38"/>
                  </a:lnTo>
                  <a:lnTo>
                    <a:pt x="179" y="38"/>
                  </a:lnTo>
                  <a:lnTo>
                    <a:pt x="173" y="38"/>
                  </a:lnTo>
                  <a:lnTo>
                    <a:pt x="170" y="38"/>
                  </a:lnTo>
                  <a:lnTo>
                    <a:pt x="166" y="38"/>
                  </a:lnTo>
                  <a:lnTo>
                    <a:pt x="160" y="38"/>
                  </a:lnTo>
                  <a:lnTo>
                    <a:pt x="156" y="38"/>
                  </a:lnTo>
                  <a:lnTo>
                    <a:pt x="153" y="38"/>
                  </a:lnTo>
                  <a:lnTo>
                    <a:pt x="149" y="38"/>
                  </a:lnTo>
                  <a:lnTo>
                    <a:pt x="145" y="38"/>
                  </a:lnTo>
                  <a:lnTo>
                    <a:pt x="141" y="38"/>
                  </a:lnTo>
                  <a:lnTo>
                    <a:pt x="135" y="38"/>
                  </a:lnTo>
                  <a:lnTo>
                    <a:pt x="132" y="38"/>
                  </a:lnTo>
                  <a:lnTo>
                    <a:pt x="128" y="40"/>
                  </a:lnTo>
                  <a:lnTo>
                    <a:pt x="124" y="40"/>
                  </a:lnTo>
                  <a:lnTo>
                    <a:pt x="120" y="40"/>
                  </a:lnTo>
                  <a:lnTo>
                    <a:pt x="113" y="42"/>
                  </a:lnTo>
                  <a:lnTo>
                    <a:pt x="105" y="44"/>
                  </a:lnTo>
                  <a:lnTo>
                    <a:pt x="99" y="44"/>
                  </a:lnTo>
                  <a:lnTo>
                    <a:pt x="94" y="48"/>
                  </a:lnTo>
                  <a:lnTo>
                    <a:pt x="86" y="48"/>
                  </a:lnTo>
                  <a:lnTo>
                    <a:pt x="80" y="50"/>
                  </a:lnTo>
                  <a:lnTo>
                    <a:pt x="75" y="54"/>
                  </a:lnTo>
                  <a:lnTo>
                    <a:pt x="71" y="56"/>
                  </a:lnTo>
                  <a:lnTo>
                    <a:pt x="63" y="59"/>
                  </a:lnTo>
                  <a:lnTo>
                    <a:pt x="59" y="65"/>
                  </a:lnTo>
                  <a:lnTo>
                    <a:pt x="65" y="65"/>
                  </a:lnTo>
                  <a:lnTo>
                    <a:pt x="71" y="65"/>
                  </a:lnTo>
                  <a:lnTo>
                    <a:pt x="77" y="63"/>
                  </a:lnTo>
                  <a:lnTo>
                    <a:pt x="82" y="63"/>
                  </a:lnTo>
                  <a:lnTo>
                    <a:pt x="86" y="63"/>
                  </a:lnTo>
                  <a:lnTo>
                    <a:pt x="92" y="61"/>
                  </a:lnTo>
                  <a:lnTo>
                    <a:pt x="96" y="61"/>
                  </a:lnTo>
                  <a:lnTo>
                    <a:pt x="101" y="61"/>
                  </a:lnTo>
                  <a:lnTo>
                    <a:pt x="107" y="61"/>
                  </a:lnTo>
                  <a:lnTo>
                    <a:pt x="111" y="59"/>
                  </a:lnTo>
                  <a:lnTo>
                    <a:pt x="116" y="59"/>
                  </a:lnTo>
                  <a:lnTo>
                    <a:pt x="122" y="59"/>
                  </a:lnTo>
                  <a:lnTo>
                    <a:pt x="126" y="59"/>
                  </a:lnTo>
                  <a:lnTo>
                    <a:pt x="132" y="57"/>
                  </a:lnTo>
                  <a:lnTo>
                    <a:pt x="137" y="57"/>
                  </a:lnTo>
                  <a:lnTo>
                    <a:pt x="141" y="57"/>
                  </a:lnTo>
                  <a:lnTo>
                    <a:pt x="147" y="57"/>
                  </a:lnTo>
                  <a:lnTo>
                    <a:pt x="151" y="56"/>
                  </a:lnTo>
                  <a:lnTo>
                    <a:pt x="156" y="56"/>
                  </a:lnTo>
                  <a:lnTo>
                    <a:pt x="160" y="56"/>
                  </a:lnTo>
                  <a:lnTo>
                    <a:pt x="166" y="56"/>
                  </a:lnTo>
                  <a:lnTo>
                    <a:pt x="170" y="56"/>
                  </a:lnTo>
                  <a:lnTo>
                    <a:pt x="175" y="56"/>
                  </a:lnTo>
                  <a:lnTo>
                    <a:pt x="181" y="56"/>
                  </a:lnTo>
                  <a:lnTo>
                    <a:pt x="185" y="56"/>
                  </a:lnTo>
                  <a:lnTo>
                    <a:pt x="191" y="56"/>
                  </a:lnTo>
                  <a:lnTo>
                    <a:pt x="196" y="57"/>
                  </a:lnTo>
                  <a:lnTo>
                    <a:pt x="202" y="57"/>
                  </a:lnTo>
                  <a:lnTo>
                    <a:pt x="208" y="57"/>
                  </a:lnTo>
                  <a:lnTo>
                    <a:pt x="213" y="59"/>
                  </a:lnTo>
                  <a:lnTo>
                    <a:pt x="219" y="59"/>
                  </a:lnTo>
                  <a:lnTo>
                    <a:pt x="227" y="61"/>
                  </a:lnTo>
                  <a:lnTo>
                    <a:pt x="250" y="69"/>
                  </a:lnTo>
                  <a:lnTo>
                    <a:pt x="213" y="65"/>
                  </a:lnTo>
                  <a:lnTo>
                    <a:pt x="229" y="73"/>
                  </a:lnTo>
                  <a:lnTo>
                    <a:pt x="234" y="75"/>
                  </a:lnTo>
                  <a:lnTo>
                    <a:pt x="242" y="78"/>
                  </a:lnTo>
                  <a:lnTo>
                    <a:pt x="250" y="82"/>
                  </a:lnTo>
                  <a:lnTo>
                    <a:pt x="253" y="84"/>
                  </a:lnTo>
                  <a:lnTo>
                    <a:pt x="257" y="86"/>
                  </a:lnTo>
                  <a:lnTo>
                    <a:pt x="261" y="88"/>
                  </a:lnTo>
                  <a:lnTo>
                    <a:pt x="265" y="90"/>
                  </a:lnTo>
                  <a:lnTo>
                    <a:pt x="270" y="92"/>
                  </a:lnTo>
                  <a:lnTo>
                    <a:pt x="274" y="95"/>
                  </a:lnTo>
                  <a:lnTo>
                    <a:pt x="280" y="97"/>
                  </a:lnTo>
                  <a:lnTo>
                    <a:pt x="284" y="101"/>
                  </a:lnTo>
                  <a:lnTo>
                    <a:pt x="288" y="103"/>
                  </a:lnTo>
                  <a:lnTo>
                    <a:pt x="293" y="105"/>
                  </a:lnTo>
                  <a:lnTo>
                    <a:pt x="297" y="109"/>
                  </a:lnTo>
                  <a:lnTo>
                    <a:pt x="303" y="113"/>
                  </a:lnTo>
                  <a:lnTo>
                    <a:pt x="307" y="115"/>
                  </a:lnTo>
                  <a:lnTo>
                    <a:pt x="312" y="118"/>
                  </a:lnTo>
                  <a:lnTo>
                    <a:pt x="316" y="122"/>
                  </a:lnTo>
                  <a:lnTo>
                    <a:pt x="322" y="126"/>
                  </a:lnTo>
                  <a:lnTo>
                    <a:pt x="326" y="128"/>
                  </a:lnTo>
                  <a:lnTo>
                    <a:pt x="329" y="132"/>
                  </a:lnTo>
                  <a:lnTo>
                    <a:pt x="333" y="135"/>
                  </a:lnTo>
                  <a:lnTo>
                    <a:pt x="339" y="139"/>
                  </a:lnTo>
                  <a:lnTo>
                    <a:pt x="341" y="143"/>
                  </a:lnTo>
                  <a:lnTo>
                    <a:pt x="347" y="149"/>
                  </a:lnTo>
                  <a:lnTo>
                    <a:pt x="350" y="153"/>
                  </a:lnTo>
                  <a:lnTo>
                    <a:pt x="354" y="156"/>
                  </a:lnTo>
                  <a:lnTo>
                    <a:pt x="358" y="160"/>
                  </a:lnTo>
                  <a:lnTo>
                    <a:pt x="362" y="166"/>
                  </a:lnTo>
                  <a:lnTo>
                    <a:pt x="366" y="170"/>
                  </a:lnTo>
                  <a:lnTo>
                    <a:pt x="367" y="175"/>
                  </a:lnTo>
                  <a:lnTo>
                    <a:pt x="371" y="179"/>
                  </a:lnTo>
                  <a:lnTo>
                    <a:pt x="375" y="185"/>
                  </a:lnTo>
                  <a:lnTo>
                    <a:pt x="377" y="191"/>
                  </a:lnTo>
                  <a:lnTo>
                    <a:pt x="381" y="196"/>
                  </a:lnTo>
                  <a:lnTo>
                    <a:pt x="383" y="200"/>
                  </a:lnTo>
                  <a:lnTo>
                    <a:pt x="385" y="206"/>
                  </a:lnTo>
                  <a:lnTo>
                    <a:pt x="386" y="210"/>
                  </a:lnTo>
                  <a:lnTo>
                    <a:pt x="388" y="217"/>
                  </a:lnTo>
                  <a:lnTo>
                    <a:pt x="388" y="223"/>
                  </a:lnTo>
                  <a:lnTo>
                    <a:pt x="390" y="229"/>
                  </a:lnTo>
                  <a:lnTo>
                    <a:pt x="390" y="234"/>
                  </a:lnTo>
                  <a:lnTo>
                    <a:pt x="392" y="240"/>
                  </a:lnTo>
                  <a:lnTo>
                    <a:pt x="390" y="246"/>
                  </a:lnTo>
                  <a:lnTo>
                    <a:pt x="390" y="253"/>
                  </a:lnTo>
                  <a:lnTo>
                    <a:pt x="390" y="259"/>
                  </a:lnTo>
                  <a:lnTo>
                    <a:pt x="388" y="267"/>
                  </a:lnTo>
                  <a:lnTo>
                    <a:pt x="388" y="272"/>
                  </a:lnTo>
                  <a:lnTo>
                    <a:pt x="386" y="280"/>
                  </a:lnTo>
                  <a:lnTo>
                    <a:pt x="385" y="288"/>
                  </a:lnTo>
                  <a:lnTo>
                    <a:pt x="383" y="295"/>
                  </a:lnTo>
                  <a:lnTo>
                    <a:pt x="383" y="288"/>
                  </a:lnTo>
                  <a:lnTo>
                    <a:pt x="383" y="282"/>
                  </a:lnTo>
                  <a:lnTo>
                    <a:pt x="383" y="276"/>
                  </a:lnTo>
                  <a:lnTo>
                    <a:pt x="385" y="271"/>
                  </a:lnTo>
                  <a:lnTo>
                    <a:pt x="383" y="265"/>
                  </a:lnTo>
                  <a:lnTo>
                    <a:pt x="383" y="259"/>
                  </a:lnTo>
                  <a:lnTo>
                    <a:pt x="383" y="252"/>
                  </a:lnTo>
                  <a:lnTo>
                    <a:pt x="383" y="246"/>
                  </a:lnTo>
                  <a:lnTo>
                    <a:pt x="383" y="240"/>
                  </a:lnTo>
                  <a:lnTo>
                    <a:pt x="381" y="234"/>
                  </a:lnTo>
                  <a:lnTo>
                    <a:pt x="379" y="227"/>
                  </a:lnTo>
                  <a:lnTo>
                    <a:pt x="379" y="221"/>
                  </a:lnTo>
                  <a:lnTo>
                    <a:pt x="377" y="213"/>
                  </a:lnTo>
                  <a:lnTo>
                    <a:pt x="375" y="208"/>
                  </a:lnTo>
                  <a:lnTo>
                    <a:pt x="373" y="202"/>
                  </a:lnTo>
                  <a:lnTo>
                    <a:pt x="371" y="196"/>
                  </a:lnTo>
                  <a:lnTo>
                    <a:pt x="367" y="189"/>
                  </a:lnTo>
                  <a:lnTo>
                    <a:pt x="364" y="183"/>
                  </a:lnTo>
                  <a:lnTo>
                    <a:pt x="360" y="175"/>
                  </a:lnTo>
                  <a:lnTo>
                    <a:pt x="356" y="170"/>
                  </a:lnTo>
                  <a:lnTo>
                    <a:pt x="352" y="164"/>
                  </a:lnTo>
                  <a:lnTo>
                    <a:pt x="348" y="158"/>
                  </a:lnTo>
                  <a:lnTo>
                    <a:pt x="343" y="153"/>
                  </a:lnTo>
                  <a:lnTo>
                    <a:pt x="339" y="147"/>
                  </a:lnTo>
                  <a:lnTo>
                    <a:pt x="333" y="141"/>
                  </a:lnTo>
                  <a:lnTo>
                    <a:pt x="328" y="135"/>
                  </a:lnTo>
                  <a:lnTo>
                    <a:pt x="320" y="130"/>
                  </a:lnTo>
                  <a:lnTo>
                    <a:pt x="314" y="126"/>
                  </a:lnTo>
                  <a:lnTo>
                    <a:pt x="308" y="120"/>
                  </a:lnTo>
                  <a:lnTo>
                    <a:pt x="301" y="116"/>
                  </a:lnTo>
                  <a:lnTo>
                    <a:pt x="293" y="111"/>
                  </a:lnTo>
                  <a:lnTo>
                    <a:pt x="286" y="107"/>
                  </a:lnTo>
                  <a:lnTo>
                    <a:pt x="289" y="111"/>
                  </a:lnTo>
                  <a:lnTo>
                    <a:pt x="293" y="116"/>
                  </a:lnTo>
                  <a:lnTo>
                    <a:pt x="297" y="120"/>
                  </a:lnTo>
                  <a:lnTo>
                    <a:pt x="297" y="122"/>
                  </a:lnTo>
                  <a:lnTo>
                    <a:pt x="305" y="126"/>
                  </a:lnTo>
                  <a:lnTo>
                    <a:pt x="312" y="132"/>
                  </a:lnTo>
                  <a:lnTo>
                    <a:pt x="318" y="137"/>
                  </a:lnTo>
                  <a:lnTo>
                    <a:pt x="326" y="143"/>
                  </a:lnTo>
                  <a:lnTo>
                    <a:pt x="331" y="149"/>
                  </a:lnTo>
                  <a:lnTo>
                    <a:pt x="337" y="156"/>
                  </a:lnTo>
                  <a:lnTo>
                    <a:pt x="343" y="162"/>
                  </a:lnTo>
                  <a:lnTo>
                    <a:pt x="348" y="170"/>
                  </a:lnTo>
                  <a:lnTo>
                    <a:pt x="352" y="175"/>
                  </a:lnTo>
                  <a:lnTo>
                    <a:pt x="356" y="183"/>
                  </a:lnTo>
                  <a:lnTo>
                    <a:pt x="360" y="191"/>
                  </a:lnTo>
                  <a:lnTo>
                    <a:pt x="364" y="198"/>
                  </a:lnTo>
                  <a:lnTo>
                    <a:pt x="367" y="206"/>
                  </a:lnTo>
                  <a:lnTo>
                    <a:pt x="369" y="213"/>
                  </a:lnTo>
                  <a:lnTo>
                    <a:pt x="371" y="219"/>
                  </a:lnTo>
                  <a:lnTo>
                    <a:pt x="375" y="229"/>
                  </a:lnTo>
                  <a:lnTo>
                    <a:pt x="375" y="236"/>
                  </a:lnTo>
                  <a:lnTo>
                    <a:pt x="377" y="244"/>
                  </a:lnTo>
                  <a:lnTo>
                    <a:pt x="377" y="252"/>
                  </a:lnTo>
                  <a:lnTo>
                    <a:pt x="379" y="261"/>
                  </a:lnTo>
                  <a:lnTo>
                    <a:pt x="379" y="269"/>
                  </a:lnTo>
                  <a:lnTo>
                    <a:pt x="379" y="276"/>
                  </a:lnTo>
                  <a:lnTo>
                    <a:pt x="377" y="284"/>
                  </a:lnTo>
                  <a:lnTo>
                    <a:pt x="377" y="293"/>
                  </a:lnTo>
                  <a:lnTo>
                    <a:pt x="377" y="301"/>
                  </a:lnTo>
                  <a:lnTo>
                    <a:pt x="375" y="309"/>
                  </a:lnTo>
                  <a:lnTo>
                    <a:pt x="373" y="316"/>
                  </a:lnTo>
                  <a:lnTo>
                    <a:pt x="371" y="324"/>
                  </a:lnTo>
                  <a:lnTo>
                    <a:pt x="367" y="333"/>
                  </a:lnTo>
                  <a:lnTo>
                    <a:pt x="366" y="341"/>
                  </a:lnTo>
                  <a:lnTo>
                    <a:pt x="362" y="349"/>
                  </a:lnTo>
                  <a:lnTo>
                    <a:pt x="360" y="356"/>
                  </a:lnTo>
                  <a:lnTo>
                    <a:pt x="356" y="364"/>
                  </a:lnTo>
                  <a:lnTo>
                    <a:pt x="350" y="371"/>
                  </a:lnTo>
                  <a:lnTo>
                    <a:pt x="347" y="379"/>
                  </a:lnTo>
                  <a:lnTo>
                    <a:pt x="343" y="387"/>
                  </a:lnTo>
                  <a:lnTo>
                    <a:pt x="337" y="392"/>
                  </a:lnTo>
                  <a:lnTo>
                    <a:pt x="331" y="400"/>
                  </a:lnTo>
                  <a:lnTo>
                    <a:pt x="328" y="408"/>
                  </a:lnTo>
                  <a:lnTo>
                    <a:pt x="322" y="413"/>
                  </a:lnTo>
                  <a:lnTo>
                    <a:pt x="314" y="419"/>
                  </a:lnTo>
                  <a:lnTo>
                    <a:pt x="308" y="427"/>
                  </a:lnTo>
                  <a:lnTo>
                    <a:pt x="303" y="432"/>
                  </a:lnTo>
                  <a:lnTo>
                    <a:pt x="295" y="438"/>
                  </a:lnTo>
                  <a:lnTo>
                    <a:pt x="288" y="444"/>
                  </a:lnTo>
                  <a:lnTo>
                    <a:pt x="280" y="449"/>
                  </a:lnTo>
                  <a:lnTo>
                    <a:pt x="274" y="453"/>
                  </a:lnTo>
                  <a:lnTo>
                    <a:pt x="267" y="459"/>
                  </a:lnTo>
                  <a:lnTo>
                    <a:pt x="257" y="463"/>
                  </a:lnTo>
                  <a:lnTo>
                    <a:pt x="250" y="467"/>
                  </a:lnTo>
                  <a:lnTo>
                    <a:pt x="240" y="470"/>
                  </a:lnTo>
                  <a:lnTo>
                    <a:pt x="232" y="476"/>
                  </a:lnTo>
                  <a:lnTo>
                    <a:pt x="223" y="478"/>
                  </a:lnTo>
                  <a:lnTo>
                    <a:pt x="213" y="482"/>
                  </a:lnTo>
                  <a:lnTo>
                    <a:pt x="204" y="484"/>
                  </a:lnTo>
                  <a:lnTo>
                    <a:pt x="194" y="486"/>
                  </a:lnTo>
                  <a:lnTo>
                    <a:pt x="185" y="487"/>
                  </a:lnTo>
                  <a:lnTo>
                    <a:pt x="175" y="489"/>
                  </a:lnTo>
                  <a:lnTo>
                    <a:pt x="164" y="489"/>
                  </a:lnTo>
                  <a:lnTo>
                    <a:pt x="154" y="491"/>
                  </a:lnTo>
                  <a:lnTo>
                    <a:pt x="143" y="491"/>
                  </a:lnTo>
                  <a:lnTo>
                    <a:pt x="132" y="491"/>
                  </a:lnTo>
                  <a:lnTo>
                    <a:pt x="122" y="491"/>
                  </a:lnTo>
                  <a:lnTo>
                    <a:pt x="111" y="489"/>
                  </a:lnTo>
                  <a:lnTo>
                    <a:pt x="105" y="487"/>
                  </a:lnTo>
                  <a:lnTo>
                    <a:pt x="99" y="486"/>
                  </a:lnTo>
                  <a:lnTo>
                    <a:pt x="96" y="484"/>
                  </a:lnTo>
                  <a:lnTo>
                    <a:pt x="90" y="482"/>
                  </a:lnTo>
                  <a:lnTo>
                    <a:pt x="84" y="480"/>
                  </a:lnTo>
                  <a:lnTo>
                    <a:pt x="78" y="478"/>
                  </a:lnTo>
                  <a:lnTo>
                    <a:pt x="75" y="474"/>
                  </a:lnTo>
                  <a:lnTo>
                    <a:pt x="69" y="472"/>
                  </a:lnTo>
                  <a:lnTo>
                    <a:pt x="63" y="468"/>
                  </a:lnTo>
                  <a:lnTo>
                    <a:pt x="58" y="467"/>
                  </a:lnTo>
                  <a:lnTo>
                    <a:pt x="52" y="463"/>
                  </a:lnTo>
                  <a:lnTo>
                    <a:pt x="48" y="459"/>
                  </a:lnTo>
                  <a:lnTo>
                    <a:pt x="42" y="455"/>
                  </a:lnTo>
                  <a:lnTo>
                    <a:pt x="37" y="451"/>
                  </a:lnTo>
                  <a:lnTo>
                    <a:pt x="31" y="449"/>
                  </a:lnTo>
                  <a:lnTo>
                    <a:pt x="27" y="446"/>
                  </a:lnTo>
                  <a:lnTo>
                    <a:pt x="0" y="487"/>
                  </a:lnTo>
                  <a:lnTo>
                    <a:pt x="0" y="4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29"/>
            <p:cNvSpPr>
              <a:spLocks/>
            </p:cNvSpPr>
            <p:nvPr/>
          </p:nvSpPr>
          <p:spPr bwMode="auto">
            <a:xfrm>
              <a:off x="1064" y="1488"/>
              <a:ext cx="108" cy="89"/>
            </a:xfrm>
            <a:custGeom>
              <a:avLst/>
              <a:gdLst>
                <a:gd name="T0" fmla="*/ 69 w 217"/>
                <a:gd name="T1" fmla="*/ 177 h 179"/>
                <a:gd name="T2" fmla="*/ 53 w 217"/>
                <a:gd name="T3" fmla="*/ 162 h 179"/>
                <a:gd name="T4" fmla="*/ 34 w 217"/>
                <a:gd name="T5" fmla="*/ 141 h 179"/>
                <a:gd name="T6" fmla="*/ 38 w 217"/>
                <a:gd name="T7" fmla="*/ 141 h 179"/>
                <a:gd name="T8" fmla="*/ 57 w 217"/>
                <a:gd name="T9" fmla="*/ 160 h 179"/>
                <a:gd name="T10" fmla="*/ 71 w 217"/>
                <a:gd name="T11" fmla="*/ 168 h 179"/>
                <a:gd name="T12" fmla="*/ 78 w 217"/>
                <a:gd name="T13" fmla="*/ 172 h 179"/>
                <a:gd name="T14" fmla="*/ 55 w 217"/>
                <a:gd name="T15" fmla="*/ 145 h 179"/>
                <a:gd name="T16" fmla="*/ 57 w 217"/>
                <a:gd name="T17" fmla="*/ 141 h 179"/>
                <a:gd name="T18" fmla="*/ 69 w 217"/>
                <a:gd name="T19" fmla="*/ 153 h 179"/>
                <a:gd name="T20" fmla="*/ 91 w 217"/>
                <a:gd name="T21" fmla="*/ 168 h 179"/>
                <a:gd name="T22" fmla="*/ 105 w 217"/>
                <a:gd name="T23" fmla="*/ 172 h 179"/>
                <a:gd name="T24" fmla="*/ 91 w 217"/>
                <a:gd name="T25" fmla="*/ 156 h 179"/>
                <a:gd name="T26" fmla="*/ 78 w 217"/>
                <a:gd name="T27" fmla="*/ 137 h 179"/>
                <a:gd name="T28" fmla="*/ 74 w 217"/>
                <a:gd name="T29" fmla="*/ 124 h 179"/>
                <a:gd name="T30" fmla="*/ 53 w 217"/>
                <a:gd name="T31" fmla="*/ 99 h 179"/>
                <a:gd name="T32" fmla="*/ 59 w 217"/>
                <a:gd name="T33" fmla="*/ 95 h 179"/>
                <a:gd name="T34" fmla="*/ 76 w 217"/>
                <a:gd name="T35" fmla="*/ 113 h 179"/>
                <a:gd name="T36" fmla="*/ 80 w 217"/>
                <a:gd name="T37" fmla="*/ 109 h 179"/>
                <a:gd name="T38" fmla="*/ 63 w 217"/>
                <a:gd name="T39" fmla="*/ 94 h 179"/>
                <a:gd name="T40" fmla="*/ 52 w 217"/>
                <a:gd name="T41" fmla="*/ 78 h 179"/>
                <a:gd name="T42" fmla="*/ 71 w 217"/>
                <a:gd name="T43" fmla="*/ 61 h 179"/>
                <a:gd name="T44" fmla="*/ 91 w 217"/>
                <a:gd name="T45" fmla="*/ 52 h 179"/>
                <a:gd name="T46" fmla="*/ 109 w 217"/>
                <a:gd name="T47" fmla="*/ 46 h 179"/>
                <a:gd name="T48" fmla="*/ 130 w 217"/>
                <a:gd name="T49" fmla="*/ 40 h 179"/>
                <a:gd name="T50" fmla="*/ 150 w 217"/>
                <a:gd name="T51" fmla="*/ 40 h 179"/>
                <a:gd name="T52" fmla="*/ 160 w 217"/>
                <a:gd name="T53" fmla="*/ 50 h 179"/>
                <a:gd name="T54" fmla="*/ 168 w 217"/>
                <a:gd name="T55" fmla="*/ 76 h 179"/>
                <a:gd name="T56" fmla="*/ 175 w 217"/>
                <a:gd name="T57" fmla="*/ 103 h 179"/>
                <a:gd name="T58" fmla="*/ 181 w 217"/>
                <a:gd name="T59" fmla="*/ 116 h 179"/>
                <a:gd name="T60" fmla="*/ 175 w 217"/>
                <a:gd name="T61" fmla="*/ 84 h 179"/>
                <a:gd name="T62" fmla="*/ 183 w 217"/>
                <a:gd name="T63" fmla="*/ 92 h 179"/>
                <a:gd name="T64" fmla="*/ 183 w 217"/>
                <a:gd name="T65" fmla="*/ 80 h 179"/>
                <a:gd name="T66" fmla="*/ 188 w 217"/>
                <a:gd name="T67" fmla="*/ 97 h 179"/>
                <a:gd name="T68" fmla="*/ 198 w 217"/>
                <a:gd name="T69" fmla="*/ 114 h 179"/>
                <a:gd name="T70" fmla="*/ 204 w 217"/>
                <a:gd name="T71" fmla="*/ 109 h 179"/>
                <a:gd name="T72" fmla="*/ 198 w 217"/>
                <a:gd name="T73" fmla="*/ 92 h 179"/>
                <a:gd name="T74" fmla="*/ 194 w 217"/>
                <a:gd name="T75" fmla="*/ 75 h 179"/>
                <a:gd name="T76" fmla="*/ 192 w 217"/>
                <a:gd name="T77" fmla="*/ 57 h 179"/>
                <a:gd name="T78" fmla="*/ 200 w 217"/>
                <a:gd name="T79" fmla="*/ 75 h 179"/>
                <a:gd name="T80" fmla="*/ 206 w 217"/>
                <a:gd name="T81" fmla="*/ 92 h 179"/>
                <a:gd name="T82" fmla="*/ 217 w 217"/>
                <a:gd name="T83" fmla="*/ 109 h 179"/>
                <a:gd name="T84" fmla="*/ 209 w 217"/>
                <a:gd name="T85" fmla="*/ 84 h 179"/>
                <a:gd name="T86" fmla="*/ 209 w 217"/>
                <a:gd name="T87" fmla="*/ 73 h 179"/>
                <a:gd name="T88" fmla="*/ 204 w 217"/>
                <a:gd name="T89" fmla="*/ 46 h 179"/>
                <a:gd name="T90" fmla="*/ 196 w 217"/>
                <a:gd name="T91" fmla="*/ 19 h 179"/>
                <a:gd name="T92" fmla="*/ 190 w 217"/>
                <a:gd name="T93" fmla="*/ 0 h 179"/>
                <a:gd name="T94" fmla="*/ 169 w 217"/>
                <a:gd name="T95" fmla="*/ 0 h 179"/>
                <a:gd name="T96" fmla="*/ 147 w 217"/>
                <a:gd name="T97" fmla="*/ 0 h 179"/>
                <a:gd name="T98" fmla="*/ 120 w 217"/>
                <a:gd name="T99" fmla="*/ 4 h 179"/>
                <a:gd name="T100" fmla="*/ 93 w 217"/>
                <a:gd name="T101" fmla="*/ 10 h 179"/>
                <a:gd name="T102" fmla="*/ 67 w 217"/>
                <a:gd name="T103" fmla="*/ 19 h 179"/>
                <a:gd name="T104" fmla="*/ 42 w 217"/>
                <a:gd name="T105" fmla="*/ 33 h 179"/>
                <a:gd name="T106" fmla="*/ 19 w 217"/>
                <a:gd name="T107" fmla="*/ 54 h 179"/>
                <a:gd name="T108" fmla="*/ 4 w 217"/>
                <a:gd name="T109" fmla="*/ 73 h 179"/>
                <a:gd name="T110" fmla="*/ 4 w 217"/>
                <a:gd name="T111" fmla="*/ 92 h 179"/>
                <a:gd name="T112" fmla="*/ 15 w 217"/>
                <a:gd name="T113" fmla="*/ 118 h 179"/>
                <a:gd name="T114" fmla="*/ 33 w 217"/>
                <a:gd name="T115" fmla="*/ 145 h 179"/>
                <a:gd name="T116" fmla="*/ 52 w 217"/>
                <a:gd name="T117" fmla="*/ 16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7" h="179">
                  <a:moveTo>
                    <a:pt x="63" y="177"/>
                  </a:moveTo>
                  <a:lnTo>
                    <a:pt x="65" y="177"/>
                  </a:lnTo>
                  <a:lnTo>
                    <a:pt x="67" y="177"/>
                  </a:lnTo>
                  <a:lnTo>
                    <a:pt x="69" y="177"/>
                  </a:lnTo>
                  <a:lnTo>
                    <a:pt x="69" y="175"/>
                  </a:lnTo>
                  <a:lnTo>
                    <a:pt x="63" y="172"/>
                  </a:lnTo>
                  <a:lnTo>
                    <a:pt x="59" y="166"/>
                  </a:lnTo>
                  <a:lnTo>
                    <a:pt x="53" y="162"/>
                  </a:lnTo>
                  <a:lnTo>
                    <a:pt x="50" y="156"/>
                  </a:lnTo>
                  <a:lnTo>
                    <a:pt x="44" y="153"/>
                  </a:lnTo>
                  <a:lnTo>
                    <a:pt x="40" y="147"/>
                  </a:lnTo>
                  <a:lnTo>
                    <a:pt x="34" y="141"/>
                  </a:lnTo>
                  <a:lnTo>
                    <a:pt x="31" y="137"/>
                  </a:lnTo>
                  <a:lnTo>
                    <a:pt x="31" y="135"/>
                  </a:lnTo>
                  <a:lnTo>
                    <a:pt x="34" y="137"/>
                  </a:lnTo>
                  <a:lnTo>
                    <a:pt x="38" y="141"/>
                  </a:lnTo>
                  <a:lnTo>
                    <a:pt x="44" y="147"/>
                  </a:lnTo>
                  <a:lnTo>
                    <a:pt x="50" y="151"/>
                  </a:lnTo>
                  <a:lnTo>
                    <a:pt x="53" y="156"/>
                  </a:lnTo>
                  <a:lnTo>
                    <a:pt x="57" y="160"/>
                  </a:lnTo>
                  <a:lnTo>
                    <a:pt x="59" y="162"/>
                  </a:lnTo>
                  <a:lnTo>
                    <a:pt x="61" y="162"/>
                  </a:lnTo>
                  <a:lnTo>
                    <a:pt x="67" y="164"/>
                  </a:lnTo>
                  <a:lnTo>
                    <a:pt x="71" y="168"/>
                  </a:lnTo>
                  <a:lnTo>
                    <a:pt x="72" y="173"/>
                  </a:lnTo>
                  <a:lnTo>
                    <a:pt x="84" y="179"/>
                  </a:lnTo>
                  <a:lnTo>
                    <a:pt x="82" y="175"/>
                  </a:lnTo>
                  <a:lnTo>
                    <a:pt x="78" y="172"/>
                  </a:lnTo>
                  <a:lnTo>
                    <a:pt x="72" y="164"/>
                  </a:lnTo>
                  <a:lnTo>
                    <a:pt x="67" y="156"/>
                  </a:lnTo>
                  <a:lnTo>
                    <a:pt x="61" y="151"/>
                  </a:lnTo>
                  <a:lnTo>
                    <a:pt x="55" y="145"/>
                  </a:lnTo>
                  <a:lnTo>
                    <a:pt x="52" y="139"/>
                  </a:lnTo>
                  <a:lnTo>
                    <a:pt x="52" y="137"/>
                  </a:lnTo>
                  <a:lnTo>
                    <a:pt x="55" y="139"/>
                  </a:lnTo>
                  <a:lnTo>
                    <a:pt x="57" y="141"/>
                  </a:lnTo>
                  <a:lnTo>
                    <a:pt x="59" y="141"/>
                  </a:lnTo>
                  <a:lnTo>
                    <a:pt x="61" y="145"/>
                  </a:lnTo>
                  <a:lnTo>
                    <a:pt x="65" y="149"/>
                  </a:lnTo>
                  <a:lnTo>
                    <a:pt x="69" y="153"/>
                  </a:lnTo>
                  <a:lnTo>
                    <a:pt x="74" y="156"/>
                  </a:lnTo>
                  <a:lnTo>
                    <a:pt x="80" y="158"/>
                  </a:lnTo>
                  <a:lnTo>
                    <a:pt x="86" y="162"/>
                  </a:lnTo>
                  <a:lnTo>
                    <a:pt x="91" y="168"/>
                  </a:lnTo>
                  <a:lnTo>
                    <a:pt x="93" y="170"/>
                  </a:lnTo>
                  <a:lnTo>
                    <a:pt x="97" y="172"/>
                  </a:lnTo>
                  <a:lnTo>
                    <a:pt x="101" y="172"/>
                  </a:lnTo>
                  <a:lnTo>
                    <a:pt x="105" y="172"/>
                  </a:lnTo>
                  <a:lnTo>
                    <a:pt x="103" y="170"/>
                  </a:lnTo>
                  <a:lnTo>
                    <a:pt x="101" y="166"/>
                  </a:lnTo>
                  <a:lnTo>
                    <a:pt x="95" y="160"/>
                  </a:lnTo>
                  <a:lnTo>
                    <a:pt x="91" y="156"/>
                  </a:lnTo>
                  <a:lnTo>
                    <a:pt x="86" y="151"/>
                  </a:lnTo>
                  <a:lnTo>
                    <a:pt x="82" y="145"/>
                  </a:lnTo>
                  <a:lnTo>
                    <a:pt x="78" y="139"/>
                  </a:lnTo>
                  <a:lnTo>
                    <a:pt x="78" y="137"/>
                  </a:lnTo>
                  <a:lnTo>
                    <a:pt x="88" y="141"/>
                  </a:lnTo>
                  <a:lnTo>
                    <a:pt x="88" y="135"/>
                  </a:lnTo>
                  <a:lnTo>
                    <a:pt x="80" y="130"/>
                  </a:lnTo>
                  <a:lnTo>
                    <a:pt x="74" y="124"/>
                  </a:lnTo>
                  <a:lnTo>
                    <a:pt x="67" y="118"/>
                  </a:lnTo>
                  <a:lnTo>
                    <a:pt x="63" y="113"/>
                  </a:lnTo>
                  <a:lnTo>
                    <a:pt x="59" y="105"/>
                  </a:lnTo>
                  <a:lnTo>
                    <a:pt x="53" y="99"/>
                  </a:lnTo>
                  <a:lnTo>
                    <a:pt x="50" y="92"/>
                  </a:lnTo>
                  <a:lnTo>
                    <a:pt x="46" y="84"/>
                  </a:lnTo>
                  <a:lnTo>
                    <a:pt x="52" y="88"/>
                  </a:lnTo>
                  <a:lnTo>
                    <a:pt x="59" y="95"/>
                  </a:lnTo>
                  <a:lnTo>
                    <a:pt x="65" y="103"/>
                  </a:lnTo>
                  <a:lnTo>
                    <a:pt x="67" y="107"/>
                  </a:lnTo>
                  <a:lnTo>
                    <a:pt x="71" y="109"/>
                  </a:lnTo>
                  <a:lnTo>
                    <a:pt x="76" y="113"/>
                  </a:lnTo>
                  <a:lnTo>
                    <a:pt x="82" y="118"/>
                  </a:lnTo>
                  <a:lnTo>
                    <a:pt x="86" y="120"/>
                  </a:lnTo>
                  <a:lnTo>
                    <a:pt x="86" y="114"/>
                  </a:lnTo>
                  <a:lnTo>
                    <a:pt x="80" y="109"/>
                  </a:lnTo>
                  <a:lnTo>
                    <a:pt x="76" y="105"/>
                  </a:lnTo>
                  <a:lnTo>
                    <a:pt x="71" y="101"/>
                  </a:lnTo>
                  <a:lnTo>
                    <a:pt x="67" y="97"/>
                  </a:lnTo>
                  <a:lnTo>
                    <a:pt x="63" y="94"/>
                  </a:lnTo>
                  <a:lnTo>
                    <a:pt x="59" y="90"/>
                  </a:lnTo>
                  <a:lnTo>
                    <a:pt x="55" y="84"/>
                  </a:lnTo>
                  <a:lnTo>
                    <a:pt x="52" y="80"/>
                  </a:lnTo>
                  <a:lnTo>
                    <a:pt x="52" y="78"/>
                  </a:lnTo>
                  <a:lnTo>
                    <a:pt x="57" y="73"/>
                  </a:lnTo>
                  <a:lnTo>
                    <a:pt x="61" y="69"/>
                  </a:lnTo>
                  <a:lnTo>
                    <a:pt x="65" y="65"/>
                  </a:lnTo>
                  <a:lnTo>
                    <a:pt x="71" y="61"/>
                  </a:lnTo>
                  <a:lnTo>
                    <a:pt x="78" y="57"/>
                  </a:lnTo>
                  <a:lnTo>
                    <a:pt x="82" y="55"/>
                  </a:lnTo>
                  <a:lnTo>
                    <a:pt x="86" y="54"/>
                  </a:lnTo>
                  <a:lnTo>
                    <a:pt x="91" y="52"/>
                  </a:lnTo>
                  <a:lnTo>
                    <a:pt x="95" y="50"/>
                  </a:lnTo>
                  <a:lnTo>
                    <a:pt x="99" y="48"/>
                  </a:lnTo>
                  <a:lnTo>
                    <a:pt x="103" y="46"/>
                  </a:lnTo>
                  <a:lnTo>
                    <a:pt x="109" y="46"/>
                  </a:lnTo>
                  <a:lnTo>
                    <a:pt x="114" y="44"/>
                  </a:lnTo>
                  <a:lnTo>
                    <a:pt x="118" y="42"/>
                  </a:lnTo>
                  <a:lnTo>
                    <a:pt x="124" y="42"/>
                  </a:lnTo>
                  <a:lnTo>
                    <a:pt x="130" y="40"/>
                  </a:lnTo>
                  <a:lnTo>
                    <a:pt x="135" y="40"/>
                  </a:lnTo>
                  <a:lnTo>
                    <a:pt x="139" y="40"/>
                  </a:lnTo>
                  <a:lnTo>
                    <a:pt x="145" y="40"/>
                  </a:lnTo>
                  <a:lnTo>
                    <a:pt x="150" y="40"/>
                  </a:lnTo>
                  <a:lnTo>
                    <a:pt x="156" y="42"/>
                  </a:lnTo>
                  <a:lnTo>
                    <a:pt x="156" y="42"/>
                  </a:lnTo>
                  <a:lnTo>
                    <a:pt x="158" y="46"/>
                  </a:lnTo>
                  <a:lnTo>
                    <a:pt x="160" y="50"/>
                  </a:lnTo>
                  <a:lnTo>
                    <a:pt x="162" y="57"/>
                  </a:lnTo>
                  <a:lnTo>
                    <a:pt x="162" y="63"/>
                  </a:lnTo>
                  <a:lnTo>
                    <a:pt x="166" y="69"/>
                  </a:lnTo>
                  <a:lnTo>
                    <a:pt x="168" y="76"/>
                  </a:lnTo>
                  <a:lnTo>
                    <a:pt x="169" y="84"/>
                  </a:lnTo>
                  <a:lnTo>
                    <a:pt x="171" y="90"/>
                  </a:lnTo>
                  <a:lnTo>
                    <a:pt x="173" y="95"/>
                  </a:lnTo>
                  <a:lnTo>
                    <a:pt x="175" y="103"/>
                  </a:lnTo>
                  <a:lnTo>
                    <a:pt x="177" y="109"/>
                  </a:lnTo>
                  <a:lnTo>
                    <a:pt x="179" y="111"/>
                  </a:lnTo>
                  <a:lnTo>
                    <a:pt x="181" y="114"/>
                  </a:lnTo>
                  <a:lnTo>
                    <a:pt x="181" y="116"/>
                  </a:lnTo>
                  <a:lnTo>
                    <a:pt x="183" y="116"/>
                  </a:lnTo>
                  <a:lnTo>
                    <a:pt x="181" y="105"/>
                  </a:lnTo>
                  <a:lnTo>
                    <a:pt x="173" y="84"/>
                  </a:lnTo>
                  <a:lnTo>
                    <a:pt x="175" y="84"/>
                  </a:lnTo>
                  <a:lnTo>
                    <a:pt x="177" y="88"/>
                  </a:lnTo>
                  <a:lnTo>
                    <a:pt x="179" y="92"/>
                  </a:lnTo>
                  <a:lnTo>
                    <a:pt x="179" y="94"/>
                  </a:lnTo>
                  <a:lnTo>
                    <a:pt x="183" y="92"/>
                  </a:lnTo>
                  <a:lnTo>
                    <a:pt x="177" y="78"/>
                  </a:lnTo>
                  <a:lnTo>
                    <a:pt x="175" y="71"/>
                  </a:lnTo>
                  <a:lnTo>
                    <a:pt x="179" y="73"/>
                  </a:lnTo>
                  <a:lnTo>
                    <a:pt x="183" y="80"/>
                  </a:lnTo>
                  <a:lnTo>
                    <a:pt x="183" y="84"/>
                  </a:lnTo>
                  <a:lnTo>
                    <a:pt x="185" y="88"/>
                  </a:lnTo>
                  <a:lnTo>
                    <a:pt x="187" y="94"/>
                  </a:lnTo>
                  <a:lnTo>
                    <a:pt x="188" y="97"/>
                  </a:lnTo>
                  <a:lnTo>
                    <a:pt x="190" y="103"/>
                  </a:lnTo>
                  <a:lnTo>
                    <a:pt x="192" y="107"/>
                  </a:lnTo>
                  <a:lnTo>
                    <a:pt x="194" y="111"/>
                  </a:lnTo>
                  <a:lnTo>
                    <a:pt x="198" y="114"/>
                  </a:lnTo>
                  <a:lnTo>
                    <a:pt x="202" y="118"/>
                  </a:lnTo>
                  <a:lnTo>
                    <a:pt x="207" y="120"/>
                  </a:lnTo>
                  <a:lnTo>
                    <a:pt x="206" y="114"/>
                  </a:lnTo>
                  <a:lnTo>
                    <a:pt x="204" y="109"/>
                  </a:lnTo>
                  <a:lnTo>
                    <a:pt x="202" y="105"/>
                  </a:lnTo>
                  <a:lnTo>
                    <a:pt x="200" y="99"/>
                  </a:lnTo>
                  <a:lnTo>
                    <a:pt x="200" y="95"/>
                  </a:lnTo>
                  <a:lnTo>
                    <a:pt x="198" y="92"/>
                  </a:lnTo>
                  <a:lnTo>
                    <a:pt x="198" y="86"/>
                  </a:lnTo>
                  <a:lnTo>
                    <a:pt x="196" y="82"/>
                  </a:lnTo>
                  <a:lnTo>
                    <a:pt x="194" y="76"/>
                  </a:lnTo>
                  <a:lnTo>
                    <a:pt x="194" y="75"/>
                  </a:lnTo>
                  <a:lnTo>
                    <a:pt x="190" y="67"/>
                  </a:lnTo>
                  <a:lnTo>
                    <a:pt x="190" y="67"/>
                  </a:lnTo>
                  <a:lnTo>
                    <a:pt x="190" y="55"/>
                  </a:lnTo>
                  <a:lnTo>
                    <a:pt x="192" y="57"/>
                  </a:lnTo>
                  <a:lnTo>
                    <a:pt x="196" y="63"/>
                  </a:lnTo>
                  <a:lnTo>
                    <a:pt x="196" y="67"/>
                  </a:lnTo>
                  <a:lnTo>
                    <a:pt x="198" y="71"/>
                  </a:lnTo>
                  <a:lnTo>
                    <a:pt x="200" y="75"/>
                  </a:lnTo>
                  <a:lnTo>
                    <a:pt x="202" y="78"/>
                  </a:lnTo>
                  <a:lnTo>
                    <a:pt x="204" y="84"/>
                  </a:lnTo>
                  <a:lnTo>
                    <a:pt x="206" y="88"/>
                  </a:lnTo>
                  <a:lnTo>
                    <a:pt x="206" y="92"/>
                  </a:lnTo>
                  <a:lnTo>
                    <a:pt x="209" y="95"/>
                  </a:lnTo>
                  <a:lnTo>
                    <a:pt x="211" y="103"/>
                  </a:lnTo>
                  <a:lnTo>
                    <a:pt x="213" y="107"/>
                  </a:lnTo>
                  <a:lnTo>
                    <a:pt x="217" y="109"/>
                  </a:lnTo>
                  <a:lnTo>
                    <a:pt x="217" y="103"/>
                  </a:lnTo>
                  <a:lnTo>
                    <a:pt x="215" y="95"/>
                  </a:lnTo>
                  <a:lnTo>
                    <a:pt x="211" y="90"/>
                  </a:lnTo>
                  <a:lnTo>
                    <a:pt x="209" y="84"/>
                  </a:lnTo>
                  <a:lnTo>
                    <a:pt x="209" y="82"/>
                  </a:lnTo>
                  <a:lnTo>
                    <a:pt x="209" y="80"/>
                  </a:lnTo>
                  <a:lnTo>
                    <a:pt x="209" y="76"/>
                  </a:lnTo>
                  <a:lnTo>
                    <a:pt x="209" y="73"/>
                  </a:lnTo>
                  <a:lnTo>
                    <a:pt x="207" y="65"/>
                  </a:lnTo>
                  <a:lnTo>
                    <a:pt x="206" y="59"/>
                  </a:lnTo>
                  <a:lnTo>
                    <a:pt x="204" y="52"/>
                  </a:lnTo>
                  <a:lnTo>
                    <a:pt x="204" y="46"/>
                  </a:lnTo>
                  <a:lnTo>
                    <a:pt x="200" y="38"/>
                  </a:lnTo>
                  <a:lnTo>
                    <a:pt x="200" y="31"/>
                  </a:lnTo>
                  <a:lnTo>
                    <a:pt x="198" y="25"/>
                  </a:lnTo>
                  <a:lnTo>
                    <a:pt x="196" y="19"/>
                  </a:lnTo>
                  <a:lnTo>
                    <a:pt x="194" y="12"/>
                  </a:lnTo>
                  <a:lnTo>
                    <a:pt x="192" y="8"/>
                  </a:lnTo>
                  <a:lnTo>
                    <a:pt x="190" y="4"/>
                  </a:lnTo>
                  <a:lnTo>
                    <a:pt x="190" y="0"/>
                  </a:lnTo>
                  <a:lnTo>
                    <a:pt x="187" y="0"/>
                  </a:lnTo>
                  <a:lnTo>
                    <a:pt x="181" y="0"/>
                  </a:lnTo>
                  <a:lnTo>
                    <a:pt x="175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8" y="0"/>
                  </a:lnTo>
                  <a:lnTo>
                    <a:pt x="152" y="0"/>
                  </a:lnTo>
                  <a:lnTo>
                    <a:pt x="147" y="0"/>
                  </a:lnTo>
                  <a:lnTo>
                    <a:pt x="139" y="0"/>
                  </a:lnTo>
                  <a:lnTo>
                    <a:pt x="133" y="0"/>
                  </a:lnTo>
                  <a:lnTo>
                    <a:pt x="126" y="2"/>
                  </a:lnTo>
                  <a:lnTo>
                    <a:pt x="120" y="4"/>
                  </a:lnTo>
                  <a:lnTo>
                    <a:pt x="112" y="4"/>
                  </a:lnTo>
                  <a:lnTo>
                    <a:pt x="107" y="6"/>
                  </a:lnTo>
                  <a:lnTo>
                    <a:pt x="101" y="8"/>
                  </a:lnTo>
                  <a:lnTo>
                    <a:pt x="93" y="10"/>
                  </a:lnTo>
                  <a:lnTo>
                    <a:pt x="86" y="10"/>
                  </a:lnTo>
                  <a:lnTo>
                    <a:pt x="80" y="14"/>
                  </a:lnTo>
                  <a:lnTo>
                    <a:pt x="72" y="16"/>
                  </a:lnTo>
                  <a:lnTo>
                    <a:pt x="67" y="19"/>
                  </a:lnTo>
                  <a:lnTo>
                    <a:pt x="61" y="21"/>
                  </a:lnTo>
                  <a:lnTo>
                    <a:pt x="53" y="25"/>
                  </a:lnTo>
                  <a:lnTo>
                    <a:pt x="48" y="29"/>
                  </a:lnTo>
                  <a:lnTo>
                    <a:pt x="42" y="33"/>
                  </a:lnTo>
                  <a:lnTo>
                    <a:pt x="36" y="36"/>
                  </a:lnTo>
                  <a:lnTo>
                    <a:pt x="29" y="42"/>
                  </a:lnTo>
                  <a:lnTo>
                    <a:pt x="23" y="46"/>
                  </a:lnTo>
                  <a:lnTo>
                    <a:pt x="19" y="54"/>
                  </a:lnTo>
                  <a:lnTo>
                    <a:pt x="14" y="59"/>
                  </a:lnTo>
                  <a:lnTo>
                    <a:pt x="8" y="67"/>
                  </a:lnTo>
                  <a:lnTo>
                    <a:pt x="6" y="69"/>
                  </a:lnTo>
                  <a:lnTo>
                    <a:pt x="4" y="73"/>
                  </a:lnTo>
                  <a:lnTo>
                    <a:pt x="2" y="78"/>
                  </a:lnTo>
                  <a:lnTo>
                    <a:pt x="0" y="82"/>
                  </a:lnTo>
                  <a:lnTo>
                    <a:pt x="2" y="86"/>
                  </a:lnTo>
                  <a:lnTo>
                    <a:pt x="4" y="92"/>
                  </a:lnTo>
                  <a:lnTo>
                    <a:pt x="6" y="97"/>
                  </a:lnTo>
                  <a:lnTo>
                    <a:pt x="10" y="105"/>
                  </a:lnTo>
                  <a:lnTo>
                    <a:pt x="12" y="111"/>
                  </a:lnTo>
                  <a:lnTo>
                    <a:pt x="15" y="118"/>
                  </a:lnTo>
                  <a:lnTo>
                    <a:pt x="19" y="124"/>
                  </a:lnTo>
                  <a:lnTo>
                    <a:pt x="23" y="132"/>
                  </a:lnTo>
                  <a:lnTo>
                    <a:pt x="29" y="137"/>
                  </a:lnTo>
                  <a:lnTo>
                    <a:pt x="33" y="145"/>
                  </a:lnTo>
                  <a:lnTo>
                    <a:pt x="36" y="151"/>
                  </a:lnTo>
                  <a:lnTo>
                    <a:pt x="42" y="158"/>
                  </a:lnTo>
                  <a:lnTo>
                    <a:pt x="46" y="162"/>
                  </a:lnTo>
                  <a:lnTo>
                    <a:pt x="52" y="168"/>
                  </a:lnTo>
                  <a:lnTo>
                    <a:pt x="57" y="173"/>
                  </a:lnTo>
                  <a:lnTo>
                    <a:pt x="63" y="177"/>
                  </a:lnTo>
                  <a:lnTo>
                    <a:pt x="63" y="1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30"/>
            <p:cNvSpPr>
              <a:spLocks/>
            </p:cNvSpPr>
            <p:nvPr/>
          </p:nvSpPr>
          <p:spPr bwMode="auto">
            <a:xfrm>
              <a:off x="1259" y="1738"/>
              <a:ext cx="10" cy="12"/>
            </a:xfrm>
            <a:custGeom>
              <a:avLst/>
              <a:gdLst>
                <a:gd name="T0" fmla="*/ 21 w 21"/>
                <a:gd name="T1" fmla="*/ 0 h 24"/>
                <a:gd name="T2" fmla="*/ 15 w 21"/>
                <a:gd name="T3" fmla="*/ 5 h 24"/>
                <a:gd name="T4" fmla="*/ 10 w 21"/>
                <a:gd name="T5" fmla="*/ 13 h 24"/>
                <a:gd name="T6" fmla="*/ 2 w 21"/>
                <a:gd name="T7" fmla="*/ 19 h 24"/>
                <a:gd name="T8" fmla="*/ 0 w 21"/>
                <a:gd name="T9" fmla="*/ 24 h 24"/>
                <a:gd name="T10" fmla="*/ 6 w 21"/>
                <a:gd name="T11" fmla="*/ 21 h 24"/>
                <a:gd name="T12" fmla="*/ 11 w 21"/>
                <a:gd name="T13" fmla="*/ 15 h 24"/>
                <a:gd name="T14" fmla="*/ 17 w 21"/>
                <a:gd name="T15" fmla="*/ 9 h 24"/>
                <a:gd name="T16" fmla="*/ 21 w 21"/>
                <a:gd name="T17" fmla="*/ 4 h 24"/>
                <a:gd name="T18" fmla="*/ 21 w 21"/>
                <a:gd name="T19" fmla="*/ 4 h 24"/>
                <a:gd name="T20" fmla="*/ 21 w 21"/>
                <a:gd name="T21" fmla="*/ 2 h 24"/>
                <a:gd name="T22" fmla="*/ 21 w 21"/>
                <a:gd name="T23" fmla="*/ 0 h 24"/>
                <a:gd name="T24" fmla="*/ 21 w 21"/>
                <a:gd name="T25" fmla="*/ 0 h 24"/>
                <a:gd name="T26" fmla="*/ 21 w 21"/>
                <a:gd name="T2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4">
                  <a:moveTo>
                    <a:pt x="21" y="0"/>
                  </a:moveTo>
                  <a:lnTo>
                    <a:pt x="15" y="5"/>
                  </a:lnTo>
                  <a:lnTo>
                    <a:pt x="10" y="13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6" y="21"/>
                  </a:lnTo>
                  <a:lnTo>
                    <a:pt x="11" y="15"/>
                  </a:lnTo>
                  <a:lnTo>
                    <a:pt x="17" y="9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31"/>
            <p:cNvSpPr>
              <a:spLocks/>
            </p:cNvSpPr>
            <p:nvPr/>
          </p:nvSpPr>
          <p:spPr bwMode="auto">
            <a:xfrm>
              <a:off x="1273" y="1702"/>
              <a:ext cx="15" cy="32"/>
            </a:xfrm>
            <a:custGeom>
              <a:avLst/>
              <a:gdLst>
                <a:gd name="T0" fmla="*/ 30 w 30"/>
                <a:gd name="T1" fmla="*/ 2 h 65"/>
                <a:gd name="T2" fmla="*/ 30 w 30"/>
                <a:gd name="T3" fmla="*/ 4 h 65"/>
                <a:gd name="T4" fmla="*/ 30 w 30"/>
                <a:gd name="T5" fmla="*/ 8 h 65"/>
                <a:gd name="T6" fmla="*/ 30 w 30"/>
                <a:gd name="T7" fmla="*/ 12 h 65"/>
                <a:gd name="T8" fmla="*/ 30 w 30"/>
                <a:gd name="T9" fmla="*/ 16 h 65"/>
                <a:gd name="T10" fmla="*/ 28 w 30"/>
                <a:gd name="T11" fmla="*/ 19 h 65"/>
                <a:gd name="T12" fmla="*/ 26 w 30"/>
                <a:gd name="T13" fmla="*/ 25 h 65"/>
                <a:gd name="T14" fmla="*/ 24 w 30"/>
                <a:gd name="T15" fmla="*/ 29 h 65"/>
                <a:gd name="T16" fmla="*/ 20 w 30"/>
                <a:gd name="T17" fmla="*/ 35 h 65"/>
                <a:gd name="T18" fmla="*/ 19 w 30"/>
                <a:gd name="T19" fmla="*/ 40 h 65"/>
                <a:gd name="T20" fmla="*/ 15 w 30"/>
                <a:gd name="T21" fmla="*/ 44 h 65"/>
                <a:gd name="T22" fmla="*/ 13 w 30"/>
                <a:gd name="T23" fmla="*/ 50 h 65"/>
                <a:gd name="T24" fmla="*/ 9 w 30"/>
                <a:gd name="T25" fmla="*/ 54 h 65"/>
                <a:gd name="T26" fmla="*/ 5 w 30"/>
                <a:gd name="T27" fmla="*/ 58 h 65"/>
                <a:gd name="T28" fmla="*/ 3 w 30"/>
                <a:gd name="T29" fmla="*/ 59 h 65"/>
                <a:gd name="T30" fmla="*/ 1 w 30"/>
                <a:gd name="T31" fmla="*/ 61 h 65"/>
                <a:gd name="T32" fmla="*/ 0 w 30"/>
                <a:gd name="T33" fmla="*/ 65 h 65"/>
                <a:gd name="T34" fmla="*/ 1 w 30"/>
                <a:gd name="T35" fmla="*/ 61 h 65"/>
                <a:gd name="T36" fmla="*/ 3 w 30"/>
                <a:gd name="T37" fmla="*/ 58 h 65"/>
                <a:gd name="T38" fmla="*/ 5 w 30"/>
                <a:gd name="T39" fmla="*/ 52 h 65"/>
                <a:gd name="T40" fmla="*/ 9 w 30"/>
                <a:gd name="T41" fmla="*/ 48 h 65"/>
                <a:gd name="T42" fmla="*/ 11 w 30"/>
                <a:gd name="T43" fmla="*/ 42 h 65"/>
                <a:gd name="T44" fmla="*/ 15 w 30"/>
                <a:gd name="T45" fmla="*/ 37 h 65"/>
                <a:gd name="T46" fmla="*/ 17 w 30"/>
                <a:gd name="T47" fmla="*/ 31 h 65"/>
                <a:gd name="T48" fmla="*/ 20 w 30"/>
                <a:gd name="T49" fmla="*/ 25 h 65"/>
                <a:gd name="T50" fmla="*/ 20 w 30"/>
                <a:gd name="T51" fmla="*/ 19 h 65"/>
                <a:gd name="T52" fmla="*/ 24 w 30"/>
                <a:gd name="T53" fmla="*/ 14 h 65"/>
                <a:gd name="T54" fmla="*/ 26 w 30"/>
                <a:gd name="T55" fmla="*/ 10 h 65"/>
                <a:gd name="T56" fmla="*/ 28 w 30"/>
                <a:gd name="T57" fmla="*/ 6 h 65"/>
                <a:gd name="T58" fmla="*/ 30 w 30"/>
                <a:gd name="T59" fmla="*/ 0 h 65"/>
                <a:gd name="T60" fmla="*/ 30 w 30"/>
                <a:gd name="T61" fmla="*/ 2 h 65"/>
                <a:gd name="T62" fmla="*/ 30 w 30"/>
                <a:gd name="T6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" h="65">
                  <a:moveTo>
                    <a:pt x="30" y="2"/>
                  </a:moveTo>
                  <a:lnTo>
                    <a:pt x="30" y="4"/>
                  </a:lnTo>
                  <a:lnTo>
                    <a:pt x="30" y="8"/>
                  </a:lnTo>
                  <a:lnTo>
                    <a:pt x="30" y="12"/>
                  </a:lnTo>
                  <a:lnTo>
                    <a:pt x="30" y="16"/>
                  </a:lnTo>
                  <a:lnTo>
                    <a:pt x="28" y="19"/>
                  </a:lnTo>
                  <a:lnTo>
                    <a:pt x="26" y="25"/>
                  </a:lnTo>
                  <a:lnTo>
                    <a:pt x="24" y="29"/>
                  </a:lnTo>
                  <a:lnTo>
                    <a:pt x="20" y="35"/>
                  </a:lnTo>
                  <a:lnTo>
                    <a:pt x="19" y="40"/>
                  </a:lnTo>
                  <a:lnTo>
                    <a:pt x="15" y="44"/>
                  </a:lnTo>
                  <a:lnTo>
                    <a:pt x="13" y="50"/>
                  </a:lnTo>
                  <a:lnTo>
                    <a:pt x="9" y="54"/>
                  </a:lnTo>
                  <a:lnTo>
                    <a:pt x="5" y="58"/>
                  </a:lnTo>
                  <a:lnTo>
                    <a:pt x="3" y="59"/>
                  </a:lnTo>
                  <a:lnTo>
                    <a:pt x="1" y="61"/>
                  </a:lnTo>
                  <a:lnTo>
                    <a:pt x="0" y="65"/>
                  </a:lnTo>
                  <a:lnTo>
                    <a:pt x="1" y="61"/>
                  </a:lnTo>
                  <a:lnTo>
                    <a:pt x="3" y="58"/>
                  </a:lnTo>
                  <a:lnTo>
                    <a:pt x="5" y="52"/>
                  </a:lnTo>
                  <a:lnTo>
                    <a:pt x="9" y="48"/>
                  </a:lnTo>
                  <a:lnTo>
                    <a:pt x="11" y="42"/>
                  </a:lnTo>
                  <a:lnTo>
                    <a:pt x="15" y="37"/>
                  </a:lnTo>
                  <a:lnTo>
                    <a:pt x="17" y="31"/>
                  </a:lnTo>
                  <a:lnTo>
                    <a:pt x="20" y="25"/>
                  </a:lnTo>
                  <a:lnTo>
                    <a:pt x="20" y="19"/>
                  </a:lnTo>
                  <a:lnTo>
                    <a:pt x="24" y="14"/>
                  </a:lnTo>
                  <a:lnTo>
                    <a:pt x="26" y="10"/>
                  </a:lnTo>
                  <a:lnTo>
                    <a:pt x="28" y="6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32"/>
            <p:cNvSpPr>
              <a:spLocks/>
            </p:cNvSpPr>
            <p:nvPr/>
          </p:nvSpPr>
          <p:spPr bwMode="auto">
            <a:xfrm>
              <a:off x="1187" y="1719"/>
              <a:ext cx="111" cy="82"/>
            </a:xfrm>
            <a:custGeom>
              <a:avLst/>
              <a:gdLst>
                <a:gd name="T0" fmla="*/ 6 w 223"/>
                <a:gd name="T1" fmla="*/ 161 h 163"/>
                <a:gd name="T2" fmla="*/ 14 w 223"/>
                <a:gd name="T3" fmla="*/ 161 h 163"/>
                <a:gd name="T4" fmla="*/ 21 w 223"/>
                <a:gd name="T5" fmla="*/ 161 h 163"/>
                <a:gd name="T6" fmla="*/ 31 w 223"/>
                <a:gd name="T7" fmla="*/ 160 h 163"/>
                <a:gd name="T8" fmla="*/ 39 w 223"/>
                <a:gd name="T9" fmla="*/ 158 h 163"/>
                <a:gd name="T10" fmla="*/ 46 w 223"/>
                <a:gd name="T11" fmla="*/ 156 h 163"/>
                <a:gd name="T12" fmla="*/ 54 w 223"/>
                <a:gd name="T13" fmla="*/ 154 h 163"/>
                <a:gd name="T14" fmla="*/ 63 w 223"/>
                <a:gd name="T15" fmla="*/ 150 h 163"/>
                <a:gd name="T16" fmla="*/ 71 w 223"/>
                <a:gd name="T17" fmla="*/ 148 h 163"/>
                <a:gd name="T18" fmla="*/ 78 w 223"/>
                <a:gd name="T19" fmla="*/ 142 h 163"/>
                <a:gd name="T20" fmla="*/ 86 w 223"/>
                <a:gd name="T21" fmla="*/ 140 h 163"/>
                <a:gd name="T22" fmla="*/ 94 w 223"/>
                <a:gd name="T23" fmla="*/ 135 h 163"/>
                <a:gd name="T24" fmla="*/ 107 w 223"/>
                <a:gd name="T25" fmla="*/ 129 h 163"/>
                <a:gd name="T26" fmla="*/ 118 w 223"/>
                <a:gd name="T27" fmla="*/ 121 h 163"/>
                <a:gd name="T28" fmla="*/ 126 w 223"/>
                <a:gd name="T29" fmla="*/ 116 h 163"/>
                <a:gd name="T30" fmla="*/ 135 w 223"/>
                <a:gd name="T31" fmla="*/ 108 h 163"/>
                <a:gd name="T32" fmla="*/ 151 w 223"/>
                <a:gd name="T33" fmla="*/ 97 h 163"/>
                <a:gd name="T34" fmla="*/ 164 w 223"/>
                <a:gd name="T35" fmla="*/ 83 h 163"/>
                <a:gd name="T36" fmla="*/ 175 w 223"/>
                <a:gd name="T37" fmla="*/ 70 h 163"/>
                <a:gd name="T38" fmla="*/ 187 w 223"/>
                <a:gd name="T39" fmla="*/ 57 h 163"/>
                <a:gd name="T40" fmla="*/ 198 w 223"/>
                <a:gd name="T41" fmla="*/ 43 h 163"/>
                <a:gd name="T42" fmla="*/ 208 w 223"/>
                <a:gd name="T43" fmla="*/ 30 h 163"/>
                <a:gd name="T44" fmla="*/ 215 w 223"/>
                <a:gd name="T45" fmla="*/ 17 h 163"/>
                <a:gd name="T46" fmla="*/ 221 w 223"/>
                <a:gd name="T47" fmla="*/ 7 h 163"/>
                <a:gd name="T48" fmla="*/ 223 w 223"/>
                <a:gd name="T49" fmla="*/ 0 h 163"/>
                <a:gd name="T50" fmla="*/ 196 w 223"/>
                <a:gd name="T51" fmla="*/ 43 h 163"/>
                <a:gd name="T52" fmla="*/ 191 w 223"/>
                <a:gd name="T53" fmla="*/ 49 h 163"/>
                <a:gd name="T54" fmla="*/ 185 w 223"/>
                <a:gd name="T55" fmla="*/ 59 h 163"/>
                <a:gd name="T56" fmla="*/ 175 w 223"/>
                <a:gd name="T57" fmla="*/ 66 h 163"/>
                <a:gd name="T58" fmla="*/ 166 w 223"/>
                <a:gd name="T59" fmla="*/ 76 h 163"/>
                <a:gd name="T60" fmla="*/ 155 w 223"/>
                <a:gd name="T61" fmla="*/ 83 h 163"/>
                <a:gd name="T62" fmla="*/ 143 w 223"/>
                <a:gd name="T63" fmla="*/ 93 h 163"/>
                <a:gd name="T64" fmla="*/ 130 w 223"/>
                <a:gd name="T65" fmla="*/ 102 h 163"/>
                <a:gd name="T66" fmla="*/ 118 w 223"/>
                <a:gd name="T67" fmla="*/ 112 h 163"/>
                <a:gd name="T68" fmla="*/ 103 w 223"/>
                <a:gd name="T69" fmla="*/ 120 h 163"/>
                <a:gd name="T70" fmla="*/ 90 w 223"/>
                <a:gd name="T71" fmla="*/ 127 h 163"/>
                <a:gd name="T72" fmla="*/ 77 w 223"/>
                <a:gd name="T73" fmla="*/ 135 h 163"/>
                <a:gd name="T74" fmla="*/ 61 w 223"/>
                <a:gd name="T75" fmla="*/ 142 h 163"/>
                <a:gd name="T76" fmla="*/ 46 w 223"/>
                <a:gd name="T77" fmla="*/ 148 h 163"/>
                <a:gd name="T78" fmla="*/ 33 w 223"/>
                <a:gd name="T79" fmla="*/ 154 h 163"/>
                <a:gd name="T80" fmla="*/ 18 w 223"/>
                <a:gd name="T81" fmla="*/ 158 h 163"/>
                <a:gd name="T82" fmla="*/ 6 w 223"/>
                <a:gd name="T83" fmla="*/ 160 h 163"/>
                <a:gd name="T84" fmla="*/ 0 w 223"/>
                <a:gd name="T85" fmla="*/ 161 h 163"/>
                <a:gd name="T86" fmla="*/ 2 w 223"/>
                <a:gd name="T8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3" h="163">
                  <a:moveTo>
                    <a:pt x="2" y="163"/>
                  </a:moveTo>
                  <a:lnTo>
                    <a:pt x="6" y="161"/>
                  </a:lnTo>
                  <a:lnTo>
                    <a:pt x="10" y="161"/>
                  </a:lnTo>
                  <a:lnTo>
                    <a:pt x="14" y="161"/>
                  </a:lnTo>
                  <a:lnTo>
                    <a:pt x="18" y="161"/>
                  </a:lnTo>
                  <a:lnTo>
                    <a:pt x="21" y="161"/>
                  </a:lnTo>
                  <a:lnTo>
                    <a:pt x="27" y="160"/>
                  </a:lnTo>
                  <a:lnTo>
                    <a:pt x="31" y="160"/>
                  </a:lnTo>
                  <a:lnTo>
                    <a:pt x="35" y="160"/>
                  </a:lnTo>
                  <a:lnTo>
                    <a:pt x="39" y="158"/>
                  </a:lnTo>
                  <a:lnTo>
                    <a:pt x="42" y="158"/>
                  </a:lnTo>
                  <a:lnTo>
                    <a:pt x="46" y="156"/>
                  </a:lnTo>
                  <a:lnTo>
                    <a:pt x="50" y="154"/>
                  </a:lnTo>
                  <a:lnTo>
                    <a:pt x="54" y="154"/>
                  </a:lnTo>
                  <a:lnTo>
                    <a:pt x="59" y="152"/>
                  </a:lnTo>
                  <a:lnTo>
                    <a:pt x="63" y="150"/>
                  </a:lnTo>
                  <a:lnTo>
                    <a:pt x="67" y="150"/>
                  </a:lnTo>
                  <a:lnTo>
                    <a:pt x="71" y="148"/>
                  </a:lnTo>
                  <a:lnTo>
                    <a:pt x="75" y="146"/>
                  </a:lnTo>
                  <a:lnTo>
                    <a:pt x="78" y="142"/>
                  </a:lnTo>
                  <a:lnTo>
                    <a:pt x="82" y="142"/>
                  </a:lnTo>
                  <a:lnTo>
                    <a:pt x="86" y="140"/>
                  </a:lnTo>
                  <a:lnTo>
                    <a:pt x="92" y="137"/>
                  </a:lnTo>
                  <a:lnTo>
                    <a:pt x="94" y="135"/>
                  </a:lnTo>
                  <a:lnTo>
                    <a:pt x="99" y="133"/>
                  </a:lnTo>
                  <a:lnTo>
                    <a:pt x="107" y="129"/>
                  </a:lnTo>
                  <a:lnTo>
                    <a:pt x="115" y="125"/>
                  </a:lnTo>
                  <a:lnTo>
                    <a:pt x="118" y="121"/>
                  </a:lnTo>
                  <a:lnTo>
                    <a:pt x="122" y="120"/>
                  </a:lnTo>
                  <a:lnTo>
                    <a:pt x="126" y="116"/>
                  </a:lnTo>
                  <a:lnTo>
                    <a:pt x="130" y="114"/>
                  </a:lnTo>
                  <a:lnTo>
                    <a:pt x="135" y="108"/>
                  </a:lnTo>
                  <a:lnTo>
                    <a:pt x="143" y="102"/>
                  </a:lnTo>
                  <a:lnTo>
                    <a:pt x="151" y="97"/>
                  </a:lnTo>
                  <a:lnTo>
                    <a:pt x="156" y="91"/>
                  </a:lnTo>
                  <a:lnTo>
                    <a:pt x="164" y="83"/>
                  </a:lnTo>
                  <a:lnTo>
                    <a:pt x="170" y="78"/>
                  </a:lnTo>
                  <a:lnTo>
                    <a:pt x="175" y="70"/>
                  </a:lnTo>
                  <a:lnTo>
                    <a:pt x="183" y="64"/>
                  </a:lnTo>
                  <a:lnTo>
                    <a:pt x="187" y="57"/>
                  </a:lnTo>
                  <a:lnTo>
                    <a:pt x="193" y="51"/>
                  </a:lnTo>
                  <a:lnTo>
                    <a:pt x="198" y="43"/>
                  </a:lnTo>
                  <a:lnTo>
                    <a:pt x="204" y="38"/>
                  </a:lnTo>
                  <a:lnTo>
                    <a:pt x="208" y="30"/>
                  </a:lnTo>
                  <a:lnTo>
                    <a:pt x="212" y="23"/>
                  </a:lnTo>
                  <a:lnTo>
                    <a:pt x="215" y="17"/>
                  </a:lnTo>
                  <a:lnTo>
                    <a:pt x="219" y="9"/>
                  </a:lnTo>
                  <a:lnTo>
                    <a:pt x="221" y="7"/>
                  </a:lnTo>
                  <a:lnTo>
                    <a:pt x="223" y="3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196" y="43"/>
                  </a:lnTo>
                  <a:lnTo>
                    <a:pt x="194" y="45"/>
                  </a:lnTo>
                  <a:lnTo>
                    <a:pt x="191" y="49"/>
                  </a:lnTo>
                  <a:lnTo>
                    <a:pt x="187" y="53"/>
                  </a:lnTo>
                  <a:lnTo>
                    <a:pt x="185" y="59"/>
                  </a:lnTo>
                  <a:lnTo>
                    <a:pt x="179" y="62"/>
                  </a:lnTo>
                  <a:lnTo>
                    <a:pt x="175" y="66"/>
                  </a:lnTo>
                  <a:lnTo>
                    <a:pt x="172" y="70"/>
                  </a:lnTo>
                  <a:lnTo>
                    <a:pt x="166" y="76"/>
                  </a:lnTo>
                  <a:lnTo>
                    <a:pt x="160" y="80"/>
                  </a:lnTo>
                  <a:lnTo>
                    <a:pt x="155" y="83"/>
                  </a:lnTo>
                  <a:lnTo>
                    <a:pt x="149" y="89"/>
                  </a:lnTo>
                  <a:lnTo>
                    <a:pt x="143" y="93"/>
                  </a:lnTo>
                  <a:lnTo>
                    <a:pt x="137" y="99"/>
                  </a:lnTo>
                  <a:lnTo>
                    <a:pt x="130" y="102"/>
                  </a:lnTo>
                  <a:lnTo>
                    <a:pt x="124" y="106"/>
                  </a:lnTo>
                  <a:lnTo>
                    <a:pt x="118" y="112"/>
                  </a:lnTo>
                  <a:lnTo>
                    <a:pt x="111" y="116"/>
                  </a:lnTo>
                  <a:lnTo>
                    <a:pt x="103" y="120"/>
                  </a:lnTo>
                  <a:lnTo>
                    <a:pt x="97" y="123"/>
                  </a:lnTo>
                  <a:lnTo>
                    <a:pt x="90" y="127"/>
                  </a:lnTo>
                  <a:lnTo>
                    <a:pt x="82" y="131"/>
                  </a:lnTo>
                  <a:lnTo>
                    <a:pt x="77" y="135"/>
                  </a:lnTo>
                  <a:lnTo>
                    <a:pt x="67" y="139"/>
                  </a:lnTo>
                  <a:lnTo>
                    <a:pt x="61" y="142"/>
                  </a:lnTo>
                  <a:lnTo>
                    <a:pt x="54" y="146"/>
                  </a:lnTo>
                  <a:lnTo>
                    <a:pt x="46" y="148"/>
                  </a:lnTo>
                  <a:lnTo>
                    <a:pt x="39" y="150"/>
                  </a:lnTo>
                  <a:lnTo>
                    <a:pt x="33" y="154"/>
                  </a:lnTo>
                  <a:lnTo>
                    <a:pt x="25" y="154"/>
                  </a:lnTo>
                  <a:lnTo>
                    <a:pt x="18" y="158"/>
                  </a:lnTo>
                  <a:lnTo>
                    <a:pt x="12" y="158"/>
                  </a:lnTo>
                  <a:lnTo>
                    <a:pt x="6" y="160"/>
                  </a:lnTo>
                  <a:lnTo>
                    <a:pt x="2" y="160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2" y="163"/>
                  </a:lnTo>
                  <a:lnTo>
                    <a:pt x="2" y="1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33"/>
            <p:cNvSpPr>
              <a:spLocks/>
            </p:cNvSpPr>
            <p:nvPr/>
          </p:nvSpPr>
          <p:spPr bwMode="auto">
            <a:xfrm>
              <a:off x="1175" y="1799"/>
              <a:ext cx="10" cy="2"/>
            </a:xfrm>
            <a:custGeom>
              <a:avLst/>
              <a:gdLst>
                <a:gd name="T0" fmla="*/ 0 w 19"/>
                <a:gd name="T1" fmla="*/ 3 h 3"/>
                <a:gd name="T2" fmla="*/ 3 w 19"/>
                <a:gd name="T3" fmla="*/ 3 h 3"/>
                <a:gd name="T4" fmla="*/ 9 w 19"/>
                <a:gd name="T5" fmla="*/ 3 h 3"/>
                <a:gd name="T6" fmla="*/ 13 w 19"/>
                <a:gd name="T7" fmla="*/ 1 h 3"/>
                <a:gd name="T8" fmla="*/ 19 w 19"/>
                <a:gd name="T9" fmla="*/ 1 h 3"/>
                <a:gd name="T10" fmla="*/ 13 w 19"/>
                <a:gd name="T11" fmla="*/ 0 h 3"/>
                <a:gd name="T12" fmla="*/ 9 w 19"/>
                <a:gd name="T13" fmla="*/ 0 h 3"/>
                <a:gd name="T14" fmla="*/ 3 w 19"/>
                <a:gd name="T15" fmla="*/ 0 h 3"/>
                <a:gd name="T16" fmla="*/ 0 w 19"/>
                <a:gd name="T17" fmla="*/ 3 h 3"/>
                <a:gd name="T18" fmla="*/ 0 w 19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">
                  <a:moveTo>
                    <a:pt x="0" y="3"/>
                  </a:moveTo>
                  <a:lnTo>
                    <a:pt x="3" y="3"/>
                  </a:lnTo>
                  <a:lnTo>
                    <a:pt x="9" y="3"/>
                  </a:lnTo>
                  <a:lnTo>
                    <a:pt x="13" y="1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34"/>
            <p:cNvSpPr>
              <a:spLocks/>
            </p:cNvSpPr>
            <p:nvPr/>
          </p:nvSpPr>
          <p:spPr bwMode="auto">
            <a:xfrm>
              <a:off x="1137" y="1769"/>
              <a:ext cx="36" cy="11"/>
            </a:xfrm>
            <a:custGeom>
              <a:avLst/>
              <a:gdLst>
                <a:gd name="T0" fmla="*/ 72 w 72"/>
                <a:gd name="T1" fmla="*/ 20 h 20"/>
                <a:gd name="T2" fmla="*/ 66 w 72"/>
                <a:gd name="T3" fmla="*/ 19 h 20"/>
                <a:gd name="T4" fmla="*/ 62 w 72"/>
                <a:gd name="T5" fmla="*/ 19 h 20"/>
                <a:gd name="T6" fmla="*/ 57 w 72"/>
                <a:gd name="T7" fmla="*/ 17 h 20"/>
                <a:gd name="T8" fmla="*/ 53 w 72"/>
                <a:gd name="T9" fmla="*/ 15 h 20"/>
                <a:gd name="T10" fmla="*/ 49 w 72"/>
                <a:gd name="T11" fmla="*/ 15 h 20"/>
                <a:gd name="T12" fmla="*/ 43 w 72"/>
                <a:gd name="T13" fmla="*/ 13 h 20"/>
                <a:gd name="T14" fmla="*/ 40 w 72"/>
                <a:gd name="T15" fmla="*/ 11 h 20"/>
                <a:gd name="T16" fmla="*/ 36 w 72"/>
                <a:gd name="T17" fmla="*/ 11 h 20"/>
                <a:gd name="T18" fmla="*/ 30 w 72"/>
                <a:gd name="T19" fmla="*/ 9 h 20"/>
                <a:gd name="T20" fmla="*/ 26 w 72"/>
                <a:gd name="T21" fmla="*/ 7 h 20"/>
                <a:gd name="T22" fmla="*/ 22 w 72"/>
                <a:gd name="T23" fmla="*/ 5 h 20"/>
                <a:gd name="T24" fmla="*/ 19 w 72"/>
                <a:gd name="T25" fmla="*/ 5 h 20"/>
                <a:gd name="T26" fmla="*/ 13 w 72"/>
                <a:gd name="T27" fmla="*/ 3 h 20"/>
                <a:gd name="T28" fmla="*/ 9 w 72"/>
                <a:gd name="T29" fmla="*/ 1 h 20"/>
                <a:gd name="T30" fmla="*/ 3 w 72"/>
                <a:gd name="T31" fmla="*/ 0 h 20"/>
                <a:gd name="T32" fmla="*/ 0 w 72"/>
                <a:gd name="T33" fmla="*/ 0 h 20"/>
                <a:gd name="T34" fmla="*/ 3 w 72"/>
                <a:gd name="T35" fmla="*/ 1 h 20"/>
                <a:gd name="T36" fmla="*/ 7 w 72"/>
                <a:gd name="T37" fmla="*/ 5 h 20"/>
                <a:gd name="T38" fmla="*/ 11 w 72"/>
                <a:gd name="T39" fmla="*/ 7 h 20"/>
                <a:gd name="T40" fmla="*/ 15 w 72"/>
                <a:gd name="T41" fmla="*/ 9 h 20"/>
                <a:gd name="T42" fmla="*/ 21 w 72"/>
                <a:gd name="T43" fmla="*/ 11 h 20"/>
                <a:gd name="T44" fmla="*/ 24 w 72"/>
                <a:gd name="T45" fmla="*/ 11 h 20"/>
                <a:gd name="T46" fmla="*/ 28 w 72"/>
                <a:gd name="T47" fmla="*/ 13 h 20"/>
                <a:gd name="T48" fmla="*/ 34 w 72"/>
                <a:gd name="T49" fmla="*/ 15 h 20"/>
                <a:gd name="T50" fmla="*/ 38 w 72"/>
                <a:gd name="T51" fmla="*/ 15 h 20"/>
                <a:gd name="T52" fmla="*/ 43 w 72"/>
                <a:gd name="T53" fmla="*/ 17 h 20"/>
                <a:gd name="T54" fmla="*/ 47 w 72"/>
                <a:gd name="T55" fmla="*/ 17 h 20"/>
                <a:gd name="T56" fmla="*/ 53 w 72"/>
                <a:gd name="T57" fmla="*/ 19 h 20"/>
                <a:gd name="T58" fmla="*/ 57 w 72"/>
                <a:gd name="T59" fmla="*/ 19 h 20"/>
                <a:gd name="T60" fmla="*/ 62 w 72"/>
                <a:gd name="T61" fmla="*/ 19 h 20"/>
                <a:gd name="T62" fmla="*/ 66 w 72"/>
                <a:gd name="T63" fmla="*/ 19 h 20"/>
                <a:gd name="T64" fmla="*/ 72 w 72"/>
                <a:gd name="T65" fmla="*/ 20 h 20"/>
                <a:gd name="T66" fmla="*/ 72 w 72"/>
                <a:gd name="T6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20">
                  <a:moveTo>
                    <a:pt x="72" y="20"/>
                  </a:moveTo>
                  <a:lnTo>
                    <a:pt x="66" y="19"/>
                  </a:lnTo>
                  <a:lnTo>
                    <a:pt x="62" y="19"/>
                  </a:lnTo>
                  <a:lnTo>
                    <a:pt x="57" y="17"/>
                  </a:lnTo>
                  <a:lnTo>
                    <a:pt x="53" y="15"/>
                  </a:lnTo>
                  <a:lnTo>
                    <a:pt x="49" y="15"/>
                  </a:lnTo>
                  <a:lnTo>
                    <a:pt x="43" y="13"/>
                  </a:lnTo>
                  <a:lnTo>
                    <a:pt x="40" y="11"/>
                  </a:lnTo>
                  <a:lnTo>
                    <a:pt x="36" y="11"/>
                  </a:lnTo>
                  <a:lnTo>
                    <a:pt x="30" y="9"/>
                  </a:lnTo>
                  <a:lnTo>
                    <a:pt x="26" y="7"/>
                  </a:lnTo>
                  <a:lnTo>
                    <a:pt x="22" y="5"/>
                  </a:lnTo>
                  <a:lnTo>
                    <a:pt x="19" y="5"/>
                  </a:lnTo>
                  <a:lnTo>
                    <a:pt x="13" y="3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1"/>
                  </a:lnTo>
                  <a:lnTo>
                    <a:pt x="7" y="5"/>
                  </a:lnTo>
                  <a:lnTo>
                    <a:pt x="11" y="7"/>
                  </a:lnTo>
                  <a:lnTo>
                    <a:pt x="15" y="9"/>
                  </a:lnTo>
                  <a:lnTo>
                    <a:pt x="21" y="11"/>
                  </a:lnTo>
                  <a:lnTo>
                    <a:pt x="24" y="11"/>
                  </a:lnTo>
                  <a:lnTo>
                    <a:pt x="28" y="13"/>
                  </a:lnTo>
                  <a:lnTo>
                    <a:pt x="34" y="15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7" y="17"/>
                  </a:lnTo>
                  <a:lnTo>
                    <a:pt x="53" y="19"/>
                  </a:lnTo>
                  <a:lnTo>
                    <a:pt x="57" y="19"/>
                  </a:lnTo>
                  <a:lnTo>
                    <a:pt x="62" y="19"/>
                  </a:lnTo>
                  <a:lnTo>
                    <a:pt x="66" y="19"/>
                  </a:lnTo>
                  <a:lnTo>
                    <a:pt x="72" y="20"/>
                  </a:lnTo>
                  <a:lnTo>
                    <a:pt x="7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35"/>
            <p:cNvSpPr>
              <a:spLocks/>
            </p:cNvSpPr>
            <p:nvPr/>
          </p:nvSpPr>
          <p:spPr bwMode="auto">
            <a:xfrm>
              <a:off x="1049" y="1652"/>
              <a:ext cx="25" cy="90"/>
            </a:xfrm>
            <a:custGeom>
              <a:avLst/>
              <a:gdLst>
                <a:gd name="T0" fmla="*/ 47 w 49"/>
                <a:gd name="T1" fmla="*/ 176 h 179"/>
                <a:gd name="T2" fmla="*/ 42 w 49"/>
                <a:gd name="T3" fmla="*/ 166 h 179"/>
                <a:gd name="T4" fmla="*/ 36 w 49"/>
                <a:gd name="T5" fmla="*/ 157 h 179"/>
                <a:gd name="T6" fmla="*/ 32 w 49"/>
                <a:gd name="T7" fmla="*/ 147 h 179"/>
                <a:gd name="T8" fmla="*/ 26 w 49"/>
                <a:gd name="T9" fmla="*/ 137 h 179"/>
                <a:gd name="T10" fmla="*/ 23 w 49"/>
                <a:gd name="T11" fmla="*/ 128 h 179"/>
                <a:gd name="T12" fmla="*/ 17 w 49"/>
                <a:gd name="T13" fmla="*/ 118 h 179"/>
                <a:gd name="T14" fmla="*/ 15 w 49"/>
                <a:gd name="T15" fmla="*/ 107 h 179"/>
                <a:gd name="T16" fmla="*/ 11 w 49"/>
                <a:gd name="T17" fmla="*/ 98 h 179"/>
                <a:gd name="T18" fmla="*/ 7 w 49"/>
                <a:gd name="T19" fmla="*/ 86 h 179"/>
                <a:gd name="T20" fmla="*/ 4 w 49"/>
                <a:gd name="T21" fmla="*/ 77 h 179"/>
                <a:gd name="T22" fmla="*/ 2 w 49"/>
                <a:gd name="T23" fmla="*/ 65 h 179"/>
                <a:gd name="T24" fmla="*/ 0 w 49"/>
                <a:gd name="T25" fmla="*/ 56 h 179"/>
                <a:gd name="T26" fmla="*/ 0 w 49"/>
                <a:gd name="T27" fmla="*/ 44 h 179"/>
                <a:gd name="T28" fmla="*/ 0 w 49"/>
                <a:gd name="T29" fmla="*/ 35 h 179"/>
                <a:gd name="T30" fmla="*/ 0 w 49"/>
                <a:gd name="T31" fmla="*/ 23 h 179"/>
                <a:gd name="T32" fmla="*/ 2 w 49"/>
                <a:gd name="T33" fmla="*/ 18 h 179"/>
                <a:gd name="T34" fmla="*/ 2 w 49"/>
                <a:gd name="T35" fmla="*/ 12 h 179"/>
                <a:gd name="T36" fmla="*/ 4 w 49"/>
                <a:gd name="T37" fmla="*/ 0 h 179"/>
                <a:gd name="T38" fmla="*/ 6 w 49"/>
                <a:gd name="T39" fmla="*/ 6 h 179"/>
                <a:gd name="T40" fmla="*/ 4 w 49"/>
                <a:gd name="T41" fmla="*/ 18 h 179"/>
                <a:gd name="T42" fmla="*/ 4 w 49"/>
                <a:gd name="T43" fmla="*/ 29 h 179"/>
                <a:gd name="T44" fmla="*/ 4 w 49"/>
                <a:gd name="T45" fmla="*/ 42 h 179"/>
                <a:gd name="T46" fmla="*/ 6 w 49"/>
                <a:gd name="T47" fmla="*/ 54 h 179"/>
                <a:gd name="T48" fmla="*/ 6 w 49"/>
                <a:gd name="T49" fmla="*/ 65 h 179"/>
                <a:gd name="T50" fmla="*/ 9 w 49"/>
                <a:gd name="T51" fmla="*/ 77 h 179"/>
                <a:gd name="T52" fmla="*/ 11 w 49"/>
                <a:gd name="T53" fmla="*/ 88 h 179"/>
                <a:gd name="T54" fmla="*/ 15 w 49"/>
                <a:gd name="T55" fmla="*/ 98 h 179"/>
                <a:gd name="T56" fmla="*/ 17 w 49"/>
                <a:gd name="T57" fmla="*/ 109 h 179"/>
                <a:gd name="T58" fmla="*/ 23 w 49"/>
                <a:gd name="T59" fmla="*/ 118 h 179"/>
                <a:gd name="T60" fmla="*/ 26 w 49"/>
                <a:gd name="T61" fmla="*/ 130 h 179"/>
                <a:gd name="T62" fmla="*/ 32 w 49"/>
                <a:gd name="T63" fmla="*/ 141 h 179"/>
                <a:gd name="T64" fmla="*/ 36 w 49"/>
                <a:gd name="T65" fmla="*/ 151 h 179"/>
                <a:gd name="T66" fmla="*/ 42 w 49"/>
                <a:gd name="T67" fmla="*/ 162 h 179"/>
                <a:gd name="T68" fmla="*/ 47 w 49"/>
                <a:gd name="T69" fmla="*/ 174 h 179"/>
                <a:gd name="T70" fmla="*/ 49 w 49"/>
                <a:gd name="T71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" h="179">
                  <a:moveTo>
                    <a:pt x="49" y="179"/>
                  </a:moveTo>
                  <a:lnTo>
                    <a:pt x="47" y="176"/>
                  </a:lnTo>
                  <a:lnTo>
                    <a:pt x="44" y="170"/>
                  </a:lnTo>
                  <a:lnTo>
                    <a:pt x="42" y="166"/>
                  </a:lnTo>
                  <a:lnTo>
                    <a:pt x="40" y="162"/>
                  </a:lnTo>
                  <a:lnTo>
                    <a:pt x="36" y="157"/>
                  </a:lnTo>
                  <a:lnTo>
                    <a:pt x="34" y="153"/>
                  </a:lnTo>
                  <a:lnTo>
                    <a:pt x="32" y="147"/>
                  </a:lnTo>
                  <a:lnTo>
                    <a:pt x="28" y="143"/>
                  </a:lnTo>
                  <a:lnTo>
                    <a:pt x="26" y="137"/>
                  </a:lnTo>
                  <a:lnTo>
                    <a:pt x="25" y="134"/>
                  </a:lnTo>
                  <a:lnTo>
                    <a:pt x="23" y="128"/>
                  </a:lnTo>
                  <a:lnTo>
                    <a:pt x="21" y="122"/>
                  </a:lnTo>
                  <a:lnTo>
                    <a:pt x="17" y="118"/>
                  </a:lnTo>
                  <a:lnTo>
                    <a:pt x="15" y="113"/>
                  </a:lnTo>
                  <a:lnTo>
                    <a:pt x="15" y="107"/>
                  </a:lnTo>
                  <a:lnTo>
                    <a:pt x="13" y="103"/>
                  </a:lnTo>
                  <a:lnTo>
                    <a:pt x="11" y="98"/>
                  </a:lnTo>
                  <a:lnTo>
                    <a:pt x="9" y="92"/>
                  </a:lnTo>
                  <a:lnTo>
                    <a:pt x="7" y="86"/>
                  </a:lnTo>
                  <a:lnTo>
                    <a:pt x="6" y="82"/>
                  </a:lnTo>
                  <a:lnTo>
                    <a:pt x="4" y="77"/>
                  </a:lnTo>
                  <a:lnTo>
                    <a:pt x="2" y="71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8"/>
                  </a:lnTo>
                  <a:lnTo>
                    <a:pt x="4" y="0"/>
                  </a:lnTo>
                  <a:lnTo>
                    <a:pt x="7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4" y="23"/>
                  </a:lnTo>
                  <a:lnTo>
                    <a:pt x="4" y="29"/>
                  </a:lnTo>
                  <a:lnTo>
                    <a:pt x="4" y="37"/>
                  </a:lnTo>
                  <a:lnTo>
                    <a:pt x="4" y="42"/>
                  </a:lnTo>
                  <a:lnTo>
                    <a:pt x="6" y="48"/>
                  </a:lnTo>
                  <a:lnTo>
                    <a:pt x="6" y="54"/>
                  </a:lnTo>
                  <a:lnTo>
                    <a:pt x="6" y="59"/>
                  </a:lnTo>
                  <a:lnTo>
                    <a:pt x="6" y="65"/>
                  </a:lnTo>
                  <a:lnTo>
                    <a:pt x="7" y="71"/>
                  </a:lnTo>
                  <a:lnTo>
                    <a:pt x="9" y="77"/>
                  </a:lnTo>
                  <a:lnTo>
                    <a:pt x="9" y="82"/>
                  </a:lnTo>
                  <a:lnTo>
                    <a:pt x="11" y="88"/>
                  </a:lnTo>
                  <a:lnTo>
                    <a:pt x="13" y="94"/>
                  </a:lnTo>
                  <a:lnTo>
                    <a:pt x="15" y="98"/>
                  </a:lnTo>
                  <a:lnTo>
                    <a:pt x="17" y="103"/>
                  </a:lnTo>
                  <a:lnTo>
                    <a:pt x="17" y="109"/>
                  </a:lnTo>
                  <a:lnTo>
                    <a:pt x="21" y="115"/>
                  </a:lnTo>
                  <a:lnTo>
                    <a:pt x="23" y="118"/>
                  </a:lnTo>
                  <a:lnTo>
                    <a:pt x="25" y="124"/>
                  </a:lnTo>
                  <a:lnTo>
                    <a:pt x="26" y="130"/>
                  </a:lnTo>
                  <a:lnTo>
                    <a:pt x="28" y="136"/>
                  </a:lnTo>
                  <a:lnTo>
                    <a:pt x="32" y="141"/>
                  </a:lnTo>
                  <a:lnTo>
                    <a:pt x="34" y="147"/>
                  </a:lnTo>
                  <a:lnTo>
                    <a:pt x="36" y="151"/>
                  </a:lnTo>
                  <a:lnTo>
                    <a:pt x="40" y="158"/>
                  </a:lnTo>
                  <a:lnTo>
                    <a:pt x="42" y="162"/>
                  </a:lnTo>
                  <a:lnTo>
                    <a:pt x="44" y="168"/>
                  </a:lnTo>
                  <a:lnTo>
                    <a:pt x="47" y="174"/>
                  </a:lnTo>
                  <a:lnTo>
                    <a:pt x="49" y="179"/>
                  </a:lnTo>
                  <a:lnTo>
                    <a:pt x="49" y="1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636"/>
            <p:cNvSpPr>
              <a:spLocks/>
            </p:cNvSpPr>
            <p:nvPr/>
          </p:nvSpPr>
          <p:spPr bwMode="auto">
            <a:xfrm>
              <a:off x="1053" y="1629"/>
              <a:ext cx="4" cy="14"/>
            </a:xfrm>
            <a:custGeom>
              <a:avLst/>
              <a:gdLst>
                <a:gd name="T0" fmla="*/ 2 w 8"/>
                <a:gd name="T1" fmla="*/ 26 h 26"/>
                <a:gd name="T2" fmla="*/ 2 w 8"/>
                <a:gd name="T3" fmla="*/ 23 h 26"/>
                <a:gd name="T4" fmla="*/ 4 w 8"/>
                <a:gd name="T5" fmla="*/ 17 h 26"/>
                <a:gd name="T6" fmla="*/ 6 w 8"/>
                <a:gd name="T7" fmla="*/ 11 h 26"/>
                <a:gd name="T8" fmla="*/ 8 w 8"/>
                <a:gd name="T9" fmla="*/ 7 h 26"/>
                <a:gd name="T10" fmla="*/ 8 w 8"/>
                <a:gd name="T11" fmla="*/ 0 h 26"/>
                <a:gd name="T12" fmla="*/ 6 w 8"/>
                <a:gd name="T13" fmla="*/ 6 h 26"/>
                <a:gd name="T14" fmla="*/ 4 w 8"/>
                <a:gd name="T15" fmla="*/ 9 h 26"/>
                <a:gd name="T16" fmla="*/ 2 w 8"/>
                <a:gd name="T17" fmla="*/ 17 h 26"/>
                <a:gd name="T18" fmla="*/ 0 w 8"/>
                <a:gd name="T19" fmla="*/ 23 h 26"/>
                <a:gd name="T20" fmla="*/ 2 w 8"/>
                <a:gd name="T21" fmla="*/ 26 h 26"/>
                <a:gd name="T22" fmla="*/ 2 w 8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6">
                  <a:moveTo>
                    <a:pt x="2" y="26"/>
                  </a:moveTo>
                  <a:lnTo>
                    <a:pt x="2" y="23"/>
                  </a:lnTo>
                  <a:lnTo>
                    <a:pt x="4" y="17"/>
                  </a:lnTo>
                  <a:lnTo>
                    <a:pt x="6" y="11"/>
                  </a:lnTo>
                  <a:lnTo>
                    <a:pt x="8" y="7"/>
                  </a:lnTo>
                  <a:lnTo>
                    <a:pt x="8" y="0"/>
                  </a:lnTo>
                  <a:lnTo>
                    <a:pt x="6" y="6"/>
                  </a:lnTo>
                  <a:lnTo>
                    <a:pt x="4" y="9"/>
                  </a:lnTo>
                  <a:lnTo>
                    <a:pt x="2" y="17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637"/>
            <p:cNvSpPr>
              <a:spLocks/>
            </p:cNvSpPr>
            <p:nvPr/>
          </p:nvSpPr>
          <p:spPr bwMode="auto">
            <a:xfrm>
              <a:off x="1083" y="1718"/>
              <a:ext cx="9" cy="14"/>
            </a:xfrm>
            <a:custGeom>
              <a:avLst/>
              <a:gdLst>
                <a:gd name="T0" fmla="*/ 0 w 17"/>
                <a:gd name="T1" fmla="*/ 0 h 28"/>
                <a:gd name="T2" fmla="*/ 2 w 17"/>
                <a:gd name="T3" fmla="*/ 7 h 28"/>
                <a:gd name="T4" fmla="*/ 8 w 17"/>
                <a:gd name="T5" fmla="*/ 15 h 28"/>
                <a:gd name="T6" fmla="*/ 12 w 17"/>
                <a:gd name="T7" fmla="*/ 23 h 28"/>
                <a:gd name="T8" fmla="*/ 17 w 17"/>
                <a:gd name="T9" fmla="*/ 28 h 28"/>
                <a:gd name="T10" fmla="*/ 15 w 17"/>
                <a:gd name="T11" fmla="*/ 25 h 28"/>
                <a:gd name="T12" fmla="*/ 14 w 17"/>
                <a:gd name="T13" fmla="*/ 21 h 28"/>
                <a:gd name="T14" fmla="*/ 12 w 17"/>
                <a:gd name="T15" fmla="*/ 17 h 28"/>
                <a:gd name="T16" fmla="*/ 10 w 17"/>
                <a:gd name="T17" fmla="*/ 13 h 28"/>
                <a:gd name="T18" fmla="*/ 4 w 17"/>
                <a:gd name="T19" fmla="*/ 5 h 28"/>
                <a:gd name="T20" fmla="*/ 0 w 17"/>
                <a:gd name="T21" fmla="*/ 0 h 28"/>
                <a:gd name="T22" fmla="*/ 0 w 17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28">
                  <a:moveTo>
                    <a:pt x="0" y="0"/>
                  </a:moveTo>
                  <a:lnTo>
                    <a:pt x="2" y="7"/>
                  </a:lnTo>
                  <a:lnTo>
                    <a:pt x="8" y="15"/>
                  </a:lnTo>
                  <a:lnTo>
                    <a:pt x="12" y="23"/>
                  </a:lnTo>
                  <a:lnTo>
                    <a:pt x="17" y="28"/>
                  </a:lnTo>
                  <a:lnTo>
                    <a:pt x="15" y="25"/>
                  </a:lnTo>
                  <a:lnTo>
                    <a:pt x="14" y="21"/>
                  </a:lnTo>
                  <a:lnTo>
                    <a:pt x="12" y="17"/>
                  </a:lnTo>
                  <a:lnTo>
                    <a:pt x="10" y="13"/>
                  </a:lnTo>
                  <a:lnTo>
                    <a:pt x="4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638"/>
            <p:cNvSpPr>
              <a:spLocks/>
            </p:cNvSpPr>
            <p:nvPr/>
          </p:nvSpPr>
          <p:spPr bwMode="auto">
            <a:xfrm>
              <a:off x="1072" y="1693"/>
              <a:ext cx="8" cy="22"/>
            </a:xfrm>
            <a:custGeom>
              <a:avLst/>
              <a:gdLst>
                <a:gd name="T0" fmla="*/ 0 w 18"/>
                <a:gd name="T1" fmla="*/ 0 h 44"/>
                <a:gd name="T2" fmla="*/ 2 w 18"/>
                <a:gd name="T3" fmla="*/ 4 h 44"/>
                <a:gd name="T4" fmla="*/ 4 w 18"/>
                <a:gd name="T5" fmla="*/ 10 h 44"/>
                <a:gd name="T6" fmla="*/ 6 w 18"/>
                <a:gd name="T7" fmla="*/ 16 h 44"/>
                <a:gd name="T8" fmla="*/ 8 w 18"/>
                <a:gd name="T9" fmla="*/ 21 h 44"/>
                <a:gd name="T10" fmla="*/ 10 w 18"/>
                <a:gd name="T11" fmla="*/ 27 h 44"/>
                <a:gd name="T12" fmla="*/ 12 w 18"/>
                <a:gd name="T13" fmla="*/ 33 h 44"/>
                <a:gd name="T14" fmla="*/ 14 w 18"/>
                <a:gd name="T15" fmla="*/ 38 h 44"/>
                <a:gd name="T16" fmla="*/ 18 w 18"/>
                <a:gd name="T17" fmla="*/ 44 h 44"/>
                <a:gd name="T18" fmla="*/ 16 w 18"/>
                <a:gd name="T19" fmla="*/ 40 h 44"/>
                <a:gd name="T20" fmla="*/ 14 w 18"/>
                <a:gd name="T21" fmla="*/ 35 h 44"/>
                <a:gd name="T22" fmla="*/ 12 w 18"/>
                <a:gd name="T23" fmla="*/ 27 h 44"/>
                <a:gd name="T24" fmla="*/ 10 w 18"/>
                <a:gd name="T25" fmla="*/ 19 h 44"/>
                <a:gd name="T26" fmla="*/ 6 w 18"/>
                <a:gd name="T27" fmla="*/ 14 h 44"/>
                <a:gd name="T28" fmla="*/ 4 w 18"/>
                <a:gd name="T29" fmla="*/ 6 h 44"/>
                <a:gd name="T30" fmla="*/ 2 w 18"/>
                <a:gd name="T31" fmla="*/ 2 h 44"/>
                <a:gd name="T32" fmla="*/ 0 w 18"/>
                <a:gd name="T33" fmla="*/ 0 h 44"/>
                <a:gd name="T34" fmla="*/ 0 w 18"/>
                <a:gd name="T3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44">
                  <a:moveTo>
                    <a:pt x="0" y="0"/>
                  </a:moveTo>
                  <a:lnTo>
                    <a:pt x="2" y="4"/>
                  </a:lnTo>
                  <a:lnTo>
                    <a:pt x="4" y="10"/>
                  </a:lnTo>
                  <a:lnTo>
                    <a:pt x="6" y="16"/>
                  </a:lnTo>
                  <a:lnTo>
                    <a:pt x="8" y="21"/>
                  </a:lnTo>
                  <a:lnTo>
                    <a:pt x="10" y="27"/>
                  </a:lnTo>
                  <a:lnTo>
                    <a:pt x="12" y="33"/>
                  </a:lnTo>
                  <a:lnTo>
                    <a:pt x="14" y="38"/>
                  </a:lnTo>
                  <a:lnTo>
                    <a:pt x="18" y="44"/>
                  </a:lnTo>
                  <a:lnTo>
                    <a:pt x="16" y="40"/>
                  </a:lnTo>
                  <a:lnTo>
                    <a:pt x="14" y="35"/>
                  </a:lnTo>
                  <a:lnTo>
                    <a:pt x="12" y="27"/>
                  </a:lnTo>
                  <a:lnTo>
                    <a:pt x="10" y="19"/>
                  </a:lnTo>
                  <a:lnTo>
                    <a:pt x="6" y="14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639"/>
            <p:cNvSpPr>
              <a:spLocks/>
            </p:cNvSpPr>
            <p:nvPr/>
          </p:nvSpPr>
          <p:spPr bwMode="auto">
            <a:xfrm>
              <a:off x="1138" y="1494"/>
              <a:ext cx="18" cy="9"/>
            </a:xfrm>
            <a:custGeom>
              <a:avLst/>
              <a:gdLst>
                <a:gd name="T0" fmla="*/ 30 w 36"/>
                <a:gd name="T1" fmla="*/ 5 h 17"/>
                <a:gd name="T2" fmla="*/ 28 w 36"/>
                <a:gd name="T3" fmla="*/ 5 h 17"/>
                <a:gd name="T4" fmla="*/ 24 w 36"/>
                <a:gd name="T5" fmla="*/ 5 h 17"/>
                <a:gd name="T6" fmla="*/ 19 w 36"/>
                <a:gd name="T7" fmla="*/ 3 h 17"/>
                <a:gd name="T8" fmla="*/ 15 w 36"/>
                <a:gd name="T9" fmla="*/ 3 h 17"/>
                <a:gd name="T10" fmla="*/ 11 w 36"/>
                <a:gd name="T11" fmla="*/ 2 h 17"/>
                <a:gd name="T12" fmla="*/ 5 w 36"/>
                <a:gd name="T13" fmla="*/ 2 h 17"/>
                <a:gd name="T14" fmla="*/ 1 w 36"/>
                <a:gd name="T15" fmla="*/ 2 h 17"/>
                <a:gd name="T16" fmla="*/ 0 w 36"/>
                <a:gd name="T17" fmla="*/ 0 h 17"/>
                <a:gd name="T18" fmla="*/ 3 w 36"/>
                <a:gd name="T19" fmla="*/ 0 h 17"/>
                <a:gd name="T20" fmla="*/ 11 w 36"/>
                <a:gd name="T21" fmla="*/ 0 h 17"/>
                <a:gd name="T22" fmla="*/ 17 w 36"/>
                <a:gd name="T23" fmla="*/ 0 h 17"/>
                <a:gd name="T24" fmla="*/ 24 w 36"/>
                <a:gd name="T25" fmla="*/ 0 h 17"/>
                <a:gd name="T26" fmla="*/ 30 w 36"/>
                <a:gd name="T27" fmla="*/ 0 h 17"/>
                <a:gd name="T28" fmla="*/ 34 w 36"/>
                <a:gd name="T29" fmla="*/ 3 h 17"/>
                <a:gd name="T30" fmla="*/ 34 w 36"/>
                <a:gd name="T31" fmla="*/ 5 h 17"/>
                <a:gd name="T32" fmla="*/ 36 w 36"/>
                <a:gd name="T33" fmla="*/ 7 h 17"/>
                <a:gd name="T34" fmla="*/ 34 w 36"/>
                <a:gd name="T35" fmla="*/ 11 h 17"/>
                <a:gd name="T36" fmla="*/ 34 w 36"/>
                <a:gd name="T37" fmla="*/ 17 h 17"/>
                <a:gd name="T38" fmla="*/ 30 w 36"/>
                <a:gd name="T39" fmla="*/ 5 h 17"/>
                <a:gd name="T40" fmla="*/ 30 w 36"/>
                <a:gd name="T41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17">
                  <a:moveTo>
                    <a:pt x="30" y="5"/>
                  </a:moveTo>
                  <a:lnTo>
                    <a:pt x="28" y="5"/>
                  </a:lnTo>
                  <a:lnTo>
                    <a:pt x="24" y="5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1" y="2"/>
                  </a:lnTo>
                  <a:lnTo>
                    <a:pt x="5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4" y="3"/>
                  </a:lnTo>
                  <a:lnTo>
                    <a:pt x="34" y="5"/>
                  </a:lnTo>
                  <a:lnTo>
                    <a:pt x="36" y="7"/>
                  </a:lnTo>
                  <a:lnTo>
                    <a:pt x="34" y="11"/>
                  </a:lnTo>
                  <a:lnTo>
                    <a:pt x="34" y="17"/>
                  </a:lnTo>
                  <a:lnTo>
                    <a:pt x="30" y="5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640"/>
            <p:cNvSpPr>
              <a:spLocks/>
            </p:cNvSpPr>
            <p:nvPr/>
          </p:nvSpPr>
          <p:spPr bwMode="auto">
            <a:xfrm>
              <a:off x="1094" y="1548"/>
              <a:ext cx="7" cy="8"/>
            </a:xfrm>
            <a:custGeom>
              <a:avLst/>
              <a:gdLst>
                <a:gd name="T0" fmla="*/ 8 w 15"/>
                <a:gd name="T1" fmla="*/ 12 h 17"/>
                <a:gd name="T2" fmla="*/ 15 w 15"/>
                <a:gd name="T3" fmla="*/ 17 h 17"/>
                <a:gd name="T4" fmla="*/ 13 w 15"/>
                <a:gd name="T5" fmla="*/ 12 h 17"/>
                <a:gd name="T6" fmla="*/ 12 w 15"/>
                <a:gd name="T7" fmla="*/ 12 h 17"/>
                <a:gd name="T8" fmla="*/ 8 w 15"/>
                <a:gd name="T9" fmla="*/ 6 h 17"/>
                <a:gd name="T10" fmla="*/ 0 w 15"/>
                <a:gd name="T11" fmla="*/ 0 h 17"/>
                <a:gd name="T12" fmla="*/ 2 w 15"/>
                <a:gd name="T13" fmla="*/ 2 h 17"/>
                <a:gd name="T14" fmla="*/ 4 w 15"/>
                <a:gd name="T15" fmla="*/ 6 h 17"/>
                <a:gd name="T16" fmla="*/ 6 w 15"/>
                <a:gd name="T17" fmla="*/ 8 h 17"/>
                <a:gd name="T18" fmla="*/ 8 w 15"/>
                <a:gd name="T19" fmla="*/ 12 h 17"/>
                <a:gd name="T20" fmla="*/ 8 w 15"/>
                <a:gd name="T21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7">
                  <a:moveTo>
                    <a:pt x="8" y="12"/>
                  </a:moveTo>
                  <a:lnTo>
                    <a:pt x="15" y="17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8" y="6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6"/>
                  </a:lnTo>
                  <a:lnTo>
                    <a:pt x="6" y="8"/>
                  </a:lnTo>
                  <a:lnTo>
                    <a:pt x="8" y="12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641"/>
            <p:cNvSpPr>
              <a:spLocks/>
            </p:cNvSpPr>
            <p:nvPr/>
          </p:nvSpPr>
          <p:spPr bwMode="auto">
            <a:xfrm>
              <a:off x="1090" y="1520"/>
              <a:ext cx="5" cy="7"/>
            </a:xfrm>
            <a:custGeom>
              <a:avLst/>
              <a:gdLst>
                <a:gd name="T0" fmla="*/ 0 w 9"/>
                <a:gd name="T1" fmla="*/ 13 h 13"/>
                <a:gd name="T2" fmla="*/ 0 w 9"/>
                <a:gd name="T3" fmla="*/ 10 h 13"/>
                <a:gd name="T4" fmla="*/ 3 w 9"/>
                <a:gd name="T5" fmla="*/ 4 h 13"/>
                <a:gd name="T6" fmla="*/ 7 w 9"/>
                <a:gd name="T7" fmla="*/ 2 h 13"/>
                <a:gd name="T8" fmla="*/ 9 w 9"/>
                <a:gd name="T9" fmla="*/ 0 h 13"/>
                <a:gd name="T10" fmla="*/ 0 w 9"/>
                <a:gd name="T11" fmla="*/ 13 h 13"/>
                <a:gd name="T12" fmla="*/ 0 w 9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3">
                  <a:moveTo>
                    <a:pt x="0" y="13"/>
                  </a:moveTo>
                  <a:lnTo>
                    <a:pt x="0" y="10"/>
                  </a:lnTo>
                  <a:lnTo>
                    <a:pt x="3" y="4"/>
                  </a:lnTo>
                  <a:lnTo>
                    <a:pt x="7" y="2"/>
                  </a:lnTo>
                  <a:lnTo>
                    <a:pt x="9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642"/>
            <p:cNvSpPr>
              <a:spLocks/>
            </p:cNvSpPr>
            <p:nvPr/>
          </p:nvSpPr>
          <p:spPr bwMode="auto">
            <a:xfrm>
              <a:off x="1083" y="1497"/>
              <a:ext cx="26" cy="18"/>
            </a:xfrm>
            <a:custGeom>
              <a:avLst/>
              <a:gdLst>
                <a:gd name="T0" fmla="*/ 0 w 52"/>
                <a:gd name="T1" fmla="*/ 33 h 36"/>
                <a:gd name="T2" fmla="*/ 0 w 52"/>
                <a:gd name="T3" fmla="*/ 36 h 36"/>
                <a:gd name="T4" fmla="*/ 40 w 52"/>
                <a:gd name="T5" fmla="*/ 8 h 36"/>
                <a:gd name="T6" fmla="*/ 44 w 52"/>
                <a:gd name="T7" fmla="*/ 8 h 36"/>
                <a:gd name="T8" fmla="*/ 50 w 52"/>
                <a:gd name="T9" fmla="*/ 6 h 36"/>
                <a:gd name="T10" fmla="*/ 52 w 52"/>
                <a:gd name="T11" fmla="*/ 2 h 36"/>
                <a:gd name="T12" fmla="*/ 52 w 52"/>
                <a:gd name="T13" fmla="*/ 0 h 36"/>
                <a:gd name="T14" fmla="*/ 50 w 52"/>
                <a:gd name="T15" fmla="*/ 0 h 36"/>
                <a:gd name="T16" fmla="*/ 44 w 52"/>
                <a:gd name="T17" fmla="*/ 2 h 36"/>
                <a:gd name="T18" fmla="*/ 40 w 52"/>
                <a:gd name="T19" fmla="*/ 4 h 36"/>
                <a:gd name="T20" fmla="*/ 36 w 52"/>
                <a:gd name="T21" fmla="*/ 6 h 36"/>
                <a:gd name="T22" fmla="*/ 33 w 52"/>
                <a:gd name="T23" fmla="*/ 8 h 36"/>
                <a:gd name="T24" fmla="*/ 29 w 52"/>
                <a:gd name="T25" fmla="*/ 12 h 36"/>
                <a:gd name="T26" fmla="*/ 23 w 52"/>
                <a:gd name="T27" fmla="*/ 14 h 36"/>
                <a:gd name="T28" fmla="*/ 19 w 52"/>
                <a:gd name="T29" fmla="*/ 17 h 36"/>
                <a:gd name="T30" fmla="*/ 14 w 52"/>
                <a:gd name="T31" fmla="*/ 19 h 36"/>
                <a:gd name="T32" fmla="*/ 12 w 52"/>
                <a:gd name="T33" fmla="*/ 23 h 36"/>
                <a:gd name="T34" fmla="*/ 4 w 52"/>
                <a:gd name="T35" fmla="*/ 27 h 36"/>
                <a:gd name="T36" fmla="*/ 0 w 52"/>
                <a:gd name="T37" fmla="*/ 33 h 36"/>
                <a:gd name="T38" fmla="*/ 0 w 52"/>
                <a:gd name="T39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36">
                  <a:moveTo>
                    <a:pt x="0" y="33"/>
                  </a:moveTo>
                  <a:lnTo>
                    <a:pt x="0" y="36"/>
                  </a:lnTo>
                  <a:lnTo>
                    <a:pt x="40" y="8"/>
                  </a:lnTo>
                  <a:lnTo>
                    <a:pt x="44" y="8"/>
                  </a:lnTo>
                  <a:lnTo>
                    <a:pt x="50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4" y="2"/>
                  </a:lnTo>
                  <a:lnTo>
                    <a:pt x="40" y="4"/>
                  </a:lnTo>
                  <a:lnTo>
                    <a:pt x="36" y="6"/>
                  </a:lnTo>
                  <a:lnTo>
                    <a:pt x="33" y="8"/>
                  </a:lnTo>
                  <a:lnTo>
                    <a:pt x="29" y="12"/>
                  </a:lnTo>
                  <a:lnTo>
                    <a:pt x="23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23"/>
                  </a:lnTo>
                  <a:lnTo>
                    <a:pt x="4" y="27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643"/>
            <p:cNvSpPr>
              <a:spLocks/>
            </p:cNvSpPr>
            <p:nvPr/>
          </p:nvSpPr>
          <p:spPr bwMode="auto">
            <a:xfrm>
              <a:off x="1119" y="1512"/>
              <a:ext cx="8" cy="1"/>
            </a:xfrm>
            <a:custGeom>
              <a:avLst/>
              <a:gdLst>
                <a:gd name="T0" fmla="*/ 15 w 15"/>
                <a:gd name="T1" fmla="*/ 0 h 2"/>
                <a:gd name="T2" fmla="*/ 15 w 15"/>
                <a:gd name="T3" fmla="*/ 0 h 2"/>
                <a:gd name="T4" fmla="*/ 13 w 15"/>
                <a:gd name="T5" fmla="*/ 0 h 2"/>
                <a:gd name="T6" fmla="*/ 7 w 15"/>
                <a:gd name="T7" fmla="*/ 0 h 2"/>
                <a:gd name="T8" fmla="*/ 5 w 15"/>
                <a:gd name="T9" fmla="*/ 0 h 2"/>
                <a:gd name="T10" fmla="*/ 1 w 15"/>
                <a:gd name="T11" fmla="*/ 0 h 2"/>
                <a:gd name="T12" fmla="*/ 0 w 15"/>
                <a:gd name="T13" fmla="*/ 0 h 2"/>
                <a:gd name="T14" fmla="*/ 0 w 15"/>
                <a:gd name="T15" fmla="*/ 0 h 2"/>
                <a:gd name="T16" fmla="*/ 3 w 15"/>
                <a:gd name="T17" fmla="*/ 2 h 2"/>
                <a:gd name="T18" fmla="*/ 7 w 15"/>
                <a:gd name="T19" fmla="*/ 0 h 2"/>
                <a:gd name="T20" fmla="*/ 9 w 15"/>
                <a:gd name="T21" fmla="*/ 0 h 2"/>
                <a:gd name="T22" fmla="*/ 13 w 15"/>
                <a:gd name="T23" fmla="*/ 0 h 2"/>
                <a:gd name="T24" fmla="*/ 15 w 15"/>
                <a:gd name="T25" fmla="*/ 0 h 2"/>
                <a:gd name="T26" fmla="*/ 15 w 15"/>
                <a:gd name="T2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2">
                  <a:moveTo>
                    <a:pt x="15" y="0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644"/>
            <p:cNvSpPr>
              <a:spLocks/>
            </p:cNvSpPr>
            <p:nvPr/>
          </p:nvSpPr>
          <p:spPr bwMode="auto">
            <a:xfrm>
              <a:off x="883" y="1411"/>
              <a:ext cx="129" cy="118"/>
            </a:xfrm>
            <a:custGeom>
              <a:avLst/>
              <a:gdLst>
                <a:gd name="T0" fmla="*/ 150 w 257"/>
                <a:gd name="T1" fmla="*/ 116 h 236"/>
                <a:gd name="T2" fmla="*/ 150 w 257"/>
                <a:gd name="T3" fmla="*/ 109 h 236"/>
                <a:gd name="T4" fmla="*/ 156 w 257"/>
                <a:gd name="T5" fmla="*/ 103 h 236"/>
                <a:gd name="T6" fmla="*/ 164 w 257"/>
                <a:gd name="T7" fmla="*/ 126 h 236"/>
                <a:gd name="T8" fmla="*/ 175 w 257"/>
                <a:gd name="T9" fmla="*/ 151 h 236"/>
                <a:gd name="T10" fmla="*/ 173 w 257"/>
                <a:gd name="T11" fmla="*/ 141 h 236"/>
                <a:gd name="T12" fmla="*/ 162 w 257"/>
                <a:gd name="T13" fmla="*/ 114 h 236"/>
                <a:gd name="T14" fmla="*/ 181 w 257"/>
                <a:gd name="T15" fmla="*/ 97 h 236"/>
                <a:gd name="T16" fmla="*/ 167 w 257"/>
                <a:gd name="T17" fmla="*/ 114 h 236"/>
                <a:gd name="T18" fmla="*/ 181 w 257"/>
                <a:gd name="T19" fmla="*/ 141 h 236"/>
                <a:gd name="T20" fmla="*/ 194 w 257"/>
                <a:gd name="T21" fmla="*/ 168 h 236"/>
                <a:gd name="T22" fmla="*/ 205 w 257"/>
                <a:gd name="T23" fmla="*/ 192 h 236"/>
                <a:gd name="T24" fmla="*/ 196 w 257"/>
                <a:gd name="T25" fmla="*/ 162 h 236"/>
                <a:gd name="T26" fmla="*/ 186 w 257"/>
                <a:gd name="T27" fmla="*/ 139 h 236"/>
                <a:gd name="T28" fmla="*/ 181 w 257"/>
                <a:gd name="T29" fmla="*/ 118 h 236"/>
                <a:gd name="T30" fmla="*/ 202 w 257"/>
                <a:gd name="T31" fmla="*/ 101 h 236"/>
                <a:gd name="T32" fmla="*/ 215 w 257"/>
                <a:gd name="T33" fmla="*/ 97 h 236"/>
                <a:gd name="T34" fmla="*/ 228 w 257"/>
                <a:gd name="T35" fmla="*/ 76 h 236"/>
                <a:gd name="T36" fmla="*/ 198 w 257"/>
                <a:gd name="T37" fmla="*/ 74 h 236"/>
                <a:gd name="T38" fmla="*/ 169 w 257"/>
                <a:gd name="T39" fmla="*/ 71 h 236"/>
                <a:gd name="T40" fmla="*/ 158 w 257"/>
                <a:gd name="T41" fmla="*/ 50 h 236"/>
                <a:gd name="T42" fmla="*/ 162 w 257"/>
                <a:gd name="T43" fmla="*/ 40 h 236"/>
                <a:gd name="T44" fmla="*/ 165 w 257"/>
                <a:gd name="T45" fmla="*/ 65 h 236"/>
                <a:gd name="T46" fmla="*/ 198 w 257"/>
                <a:gd name="T47" fmla="*/ 67 h 236"/>
                <a:gd name="T48" fmla="*/ 238 w 257"/>
                <a:gd name="T49" fmla="*/ 71 h 236"/>
                <a:gd name="T50" fmla="*/ 251 w 257"/>
                <a:gd name="T51" fmla="*/ 67 h 236"/>
                <a:gd name="T52" fmla="*/ 215 w 257"/>
                <a:gd name="T53" fmla="*/ 63 h 236"/>
                <a:gd name="T54" fmla="*/ 177 w 257"/>
                <a:gd name="T55" fmla="*/ 61 h 236"/>
                <a:gd name="T56" fmla="*/ 162 w 257"/>
                <a:gd name="T57" fmla="*/ 31 h 236"/>
                <a:gd name="T58" fmla="*/ 53 w 257"/>
                <a:gd name="T59" fmla="*/ 23 h 236"/>
                <a:gd name="T60" fmla="*/ 67 w 257"/>
                <a:gd name="T61" fmla="*/ 69 h 236"/>
                <a:gd name="T62" fmla="*/ 51 w 257"/>
                <a:gd name="T63" fmla="*/ 92 h 236"/>
                <a:gd name="T64" fmla="*/ 25 w 257"/>
                <a:gd name="T65" fmla="*/ 109 h 236"/>
                <a:gd name="T66" fmla="*/ 0 w 257"/>
                <a:gd name="T67" fmla="*/ 126 h 236"/>
                <a:gd name="T68" fmla="*/ 27 w 257"/>
                <a:gd name="T69" fmla="*/ 131 h 236"/>
                <a:gd name="T70" fmla="*/ 48 w 257"/>
                <a:gd name="T71" fmla="*/ 139 h 236"/>
                <a:gd name="T72" fmla="*/ 19 w 257"/>
                <a:gd name="T73" fmla="*/ 135 h 236"/>
                <a:gd name="T74" fmla="*/ 154 w 257"/>
                <a:gd name="T75" fmla="*/ 177 h 236"/>
                <a:gd name="T76" fmla="*/ 179 w 257"/>
                <a:gd name="T77" fmla="*/ 185 h 236"/>
                <a:gd name="T78" fmla="*/ 152 w 257"/>
                <a:gd name="T79" fmla="*/ 173 h 236"/>
                <a:gd name="T80" fmla="*/ 124 w 257"/>
                <a:gd name="T81" fmla="*/ 177 h 236"/>
                <a:gd name="T82" fmla="*/ 105 w 257"/>
                <a:gd name="T83" fmla="*/ 189 h 236"/>
                <a:gd name="T84" fmla="*/ 181 w 257"/>
                <a:gd name="T85" fmla="*/ 173 h 236"/>
                <a:gd name="T86" fmla="*/ 171 w 257"/>
                <a:gd name="T87" fmla="*/ 166 h 236"/>
                <a:gd name="T88" fmla="*/ 131 w 257"/>
                <a:gd name="T89" fmla="*/ 147 h 236"/>
                <a:gd name="T90" fmla="*/ 112 w 257"/>
                <a:gd name="T91" fmla="*/ 168 h 236"/>
                <a:gd name="T92" fmla="*/ 91 w 257"/>
                <a:gd name="T93" fmla="*/ 192 h 236"/>
                <a:gd name="T94" fmla="*/ 122 w 257"/>
                <a:gd name="T95" fmla="*/ 152 h 236"/>
                <a:gd name="T96" fmla="*/ 156 w 257"/>
                <a:gd name="T97" fmla="*/ 151 h 236"/>
                <a:gd name="T98" fmla="*/ 133 w 257"/>
                <a:gd name="T99" fmla="*/ 137 h 236"/>
                <a:gd name="T100" fmla="*/ 110 w 257"/>
                <a:gd name="T101" fmla="*/ 152 h 236"/>
                <a:gd name="T102" fmla="*/ 103 w 257"/>
                <a:gd name="T103" fmla="*/ 93 h 236"/>
                <a:gd name="T104" fmla="*/ 105 w 257"/>
                <a:gd name="T105" fmla="*/ 76 h 236"/>
                <a:gd name="T106" fmla="*/ 124 w 257"/>
                <a:gd name="T107" fmla="*/ 8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7" h="236">
                  <a:moveTo>
                    <a:pt x="131" y="90"/>
                  </a:moveTo>
                  <a:lnTo>
                    <a:pt x="156" y="95"/>
                  </a:lnTo>
                  <a:lnTo>
                    <a:pt x="144" y="107"/>
                  </a:lnTo>
                  <a:lnTo>
                    <a:pt x="146" y="109"/>
                  </a:lnTo>
                  <a:lnTo>
                    <a:pt x="148" y="112"/>
                  </a:lnTo>
                  <a:lnTo>
                    <a:pt x="150" y="116"/>
                  </a:lnTo>
                  <a:lnTo>
                    <a:pt x="154" y="122"/>
                  </a:lnTo>
                  <a:lnTo>
                    <a:pt x="156" y="128"/>
                  </a:lnTo>
                  <a:lnTo>
                    <a:pt x="160" y="131"/>
                  </a:lnTo>
                  <a:lnTo>
                    <a:pt x="162" y="135"/>
                  </a:lnTo>
                  <a:lnTo>
                    <a:pt x="162" y="137"/>
                  </a:lnTo>
                  <a:lnTo>
                    <a:pt x="150" y="109"/>
                  </a:lnTo>
                  <a:lnTo>
                    <a:pt x="152" y="107"/>
                  </a:lnTo>
                  <a:lnTo>
                    <a:pt x="154" y="101"/>
                  </a:lnTo>
                  <a:lnTo>
                    <a:pt x="156" y="95"/>
                  </a:lnTo>
                  <a:lnTo>
                    <a:pt x="158" y="92"/>
                  </a:lnTo>
                  <a:lnTo>
                    <a:pt x="156" y="97"/>
                  </a:lnTo>
                  <a:lnTo>
                    <a:pt x="156" y="103"/>
                  </a:lnTo>
                  <a:lnTo>
                    <a:pt x="156" y="107"/>
                  </a:lnTo>
                  <a:lnTo>
                    <a:pt x="156" y="111"/>
                  </a:lnTo>
                  <a:lnTo>
                    <a:pt x="156" y="114"/>
                  </a:lnTo>
                  <a:lnTo>
                    <a:pt x="160" y="120"/>
                  </a:lnTo>
                  <a:lnTo>
                    <a:pt x="162" y="122"/>
                  </a:lnTo>
                  <a:lnTo>
                    <a:pt x="164" y="126"/>
                  </a:lnTo>
                  <a:lnTo>
                    <a:pt x="165" y="130"/>
                  </a:lnTo>
                  <a:lnTo>
                    <a:pt x="167" y="133"/>
                  </a:lnTo>
                  <a:lnTo>
                    <a:pt x="169" y="137"/>
                  </a:lnTo>
                  <a:lnTo>
                    <a:pt x="171" y="143"/>
                  </a:lnTo>
                  <a:lnTo>
                    <a:pt x="173" y="147"/>
                  </a:lnTo>
                  <a:lnTo>
                    <a:pt x="175" y="151"/>
                  </a:lnTo>
                  <a:lnTo>
                    <a:pt x="179" y="156"/>
                  </a:lnTo>
                  <a:lnTo>
                    <a:pt x="181" y="162"/>
                  </a:lnTo>
                  <a:lnTo>
                    <a:pt x="181" y="160"/>
                  </a:lnTo>
                  <a:lnTo>
                    <a:pt x="179" y="154"/>
                  </a:lnTo>
                  <a:lnTo>
                    <a:pt x="177" y="147"/>
                  </a:lnTo>
                  <a:lnTo>
                    <a:pt x="173" y="141"/>
                  </a:lnTo>
                  <a:lnTo>
                    <a:pt x="171" y="135"/>
                  </a:lnTo>
                  <a:lnTo>
                    <a:pt x="169" y="131"/>
                  </a:lnTo>
                  <a:lnTo>
                    <a:pt x="167" y="128"/>
                  </a:lnTo>
                  <a:lnTo>
                    <a:pt x="165" y="124"/>
                  </a:lnTo>
                  <a:lnTo>
                    <a:pt x="162" y="118"/>
                  </a:lnTo>
                  <a:lnTo>
                    <a:pt x="162" y="114"/>
                  </a:lnTo>
                  <a:lnTo>
                    <a:pt x="162" y="111"/>
                  </a:lnTo>
                  <a:lnTo>
                    <a:pt x="165" y="109"/>
                  </a:lnTo>
                  <a:lnTo>
                    <a:pt x="169" y="105"/>
                  </a:lnTo>
                  <a:lnTo>
                    <a:pt x="173" y="101"/>
                  </a:lnTo>
                  <a:lnTo>
                    <a:pt x="177" y="99"/>
                  </a:lnTo>
                  <a:lnTo>
                    <a:pt x="181" y="97"/>
                  </a:lnTo>
                  <a:lnTo>
                    <a:pt x="184" y="95"/>
                  </a:lnTo>
                  <a:lnTo>
                    <a:pt x="186" y="95"/>
                  </a:lnTo>
                  <a:lnTo>
                    <a:pt x="181" y="99"/>
                  </a:lnTo>
                  <a:lnTo>
                    <a:pt x="175" y="105"/>
                  </a:lnTo>
                  <a:lnTo>
                    <a:pt x="169" y="111"/>
                  </a:lnTo>
                  <a:lnTo>
                    <a:pt x="167" y="114"/>
                  </a:lnTo>
                  <a:lnTo>
                    <a:pt x="169" y="118"/>
                  </a:lnTo>
                  <a:lnTo>
                    <a:pt x="171" y="122"/>
                  </a:lnTo>
                  <a:lnTo>
                    <a:pt x="173" y="128"/>
                  </a:lnTo>
                  <a:lnTo>
                    <a:pt x="177" y="131"/>
                  </a:lnTo>
                  <a:lnTo>
                    <a:pt x="179" y="135"/>
                  </a:lnTo>
                  <a:lnTo>
                    <a:pt x="181" y="141"/>
                  </a:lnTo>
                  <a:lnTo>
                    <a:pt x="183" y="145"/>
                  </a:lnTo>
                  <a:lnTo>
                    <a:pt x="184" y="149"/>
                  </a:lnTo>
                  <a:lnTo>
                    <a:pt x="186" y="154"/>
                  </a:lnTo>
                  <a:lnTo>
                    <a:pt x="188" y="158"/>
                  </a:lnTo>
                  <a:lnTo>
                    <a:pt x="192" y="162"/>
                  </a:lnTo>
                  <a:lnTo>
                    <a:pt x="194" y="168"/>
                  </a:lnTo>
                  <a:lnTo>
                    <a:pt x="196" y="171"/>
                  </a:lnTo>
                  <a:lnTo>
                    <a:pt x="198" y="175"/>
                  </a:lnTo>
                  <a:lnTo>
                    <a:pt x="200" y="181"/>
                  </a:lnTo>
                  <a:lnTo>
                    <a:pt x="203" y="185"/>
                  </a:lnTo>
                  <a:lnTo>
                    <a:pt x="205" y="190"/>
                  </a:lnTo>
                  <a:lnTo>
                    <a:pt x="205" y="192"/>
                  </a:lnTo>
                  <a:lnTo>
                    <a:pt x="207" y="190"/>
                  </a:lnTo>
                  <a:lnTo>
                    <a:pt x="205" y="185"/>
                  </a:lnTo>
                  <a:lnTo>
                    <a:pt x="203" y="181"/>
                  </a:lnTo>
                  <a:lnTo>
                    <a:pt x="200" y="173"/>
                  </a:lnTo>
                  <a:lnTo>
                    <a:pt x="198" y="168"/>
                  </a:lnTo>
                  <a:lnTo>
                    <a:pt x="196" y="162"/>
                  </a:lnTo>
                  <a:lnTo>
                    <a:pt x="194" y="158"/>
                  </a:lnTo>
                  <a:lnTo>
                    <a:pt x="194" y="154"/>
                  </a:lnTo>
                  <a:lnTo>
                    <a:pt x="192" y="151"/>
                  </a:lnTo>
                  <a:lnTo>
                    <a:pt x="190" y="147"/>
                  </a:lnTo>
                  <a:lnTo>
                    <a:pt x="188" y="143"/>
                  </a:lnTo>
                  <a:lnTo>
                    <a:pt x="186" y="139"/>
                  </a:lnTo>
                  <a:lnTo>
                    <a:pt x="186" y="135"/>
                  </a:lnTo>
                  <a:lnTo>
                    <a:pt x="183" y="130"/>
                  </a:lnTo>
                  <a:lnTo>
                    <a:pt x="181" y="124"/>
                  </a:lnTo>
                  <a:lnTo>
                    <a:pt x="179" y="120"/>
                  </a:lnTo>
                  <a:lnTo>
                    <a:pt x="179" y="120"/>
                  </a:lnTo>
                  <a:lnTo>
                    <a:pt x="181" y="118"/>
                  </a:lnTo>
                  <a:lnTo>
                    <a:pt x="183" y="116"/>
                  </a:lnTo>
                  <a:lnTo>
                    <a:pt x="186" y="112"/>
                  </a:lnTo>
                  <a:lnTo>
                    <a:pt x="192" y="109"/>
                  </a:lnTo>
                  <a:lnTo>
                    <a:pt x="194" y="105"/>
                  </a:lnTo>
                  <a:lnTo>
                    <a:pt x="200" y="103"/>
                  </a:lnTo>
                  <a:lnTo>
                    <a:pt x="202" y="101"/>
                  </a:lnTo>
                  <a:lnTo>
                    <a:pt x="203" y="101"/>
                  </a:lnTo>
                  <a:lnTo>
                    <a:pt x="194" y="112"/>
                  </a:lnTo>
                  <a:lnTo>
                    <a:pt x="198" y="111"/>
                  </a:lnTo>
                  <a:lnTo>
                    <a:pt x="203" y="107"/>
                  </a:lnTo>
                  <a:lnTo>
                    <a:pt x="209" y="101"/>
                  </a:lnTo>
                  <a:lnTo>
                    <a:pt x="215" y="97"/>
                  </a:lnTo>
                  <a:lnTo>
                    <a:pt x="221" y="92"/>
                  </a:lnTo>
                  <a:lnTo>
                    <a:pt x="228" y="86"/>
                  </a:lnTo>
                  <a:lnTo>
                    <a:pt x="232" y="80"/>
                  </a:lnTo>
                  <a:lnTo>
                    <a:pt x="238" y="78"/>
                  </a:lnTo>
                  <a:lnTo>
                    <a:pt x="232" y="76"/>
                  </a:lnTo>
                  <a:lnTo>
                    <a:pt x="228" y="76"/>
                  </a:lnTo>
                  <a:lnTo>
                    <a:pt x="222" y="76"/>
                  </a:lnTo>
                  <a:lnTo>
                    <a:pt x="219" y="76"/>
                  </a:lnTo>
                  <a:lnTo>
                    <a:pt x="213" y="74"/>
                  </a:lnTo>
                  <a:lnTo>
                    <a:pt x="207" y="74"/>
                  </a:lnTo>
                  <a:lnTo>
                    <a:pt x="203" y="74"/>
                  </a:lnTo>
                  <a:lnTo>
                    <a:pt x="198" y="74"/>
                  </a:lnTo>
                  <a:lnTo>
                    <a:pt x="194" y="72"/>
                  </a:lnTo>
                  <a:lnTo>
                    <a:pt x="188" y="72"/>
                  </a:lnTo>
                  <a:lnTo>
                    <a:pt x="183" y="72"/>
                  </a:lnTo>
                  <a:lnTo>
                    <a:pt x="179" y="72"/>
                  </a:lnTo>
                  <a:lnTo>
                    <a:pt x="173" y="71"/>
                  </a:lnTo>
                  <a:lnTo>
                    <a:pt x="169" y="71"/>
                  </a:lnTo>
                  <a:lnTo>
                    <a:pt x="165" y="69"/>
                  </a:lnTo>
                  <a:lnTo>
                    <a:pt x="162" y="69"/>
                  </a:lnTo>
                  <a:lnTo>
                    <a:pt x="160" y="63"/>
                  </a:lnTo>
                  <a:lnTo>
                    <a:pt x="160" y="59"/>
                  </a:lnTo>
                  <a:lnTo>
                    <a:pt x="158" y="53"/>
                  </a:lnTo>
                  <a:lnTo>
                    <a:pt x="158" y="50"/>
                  </a:lnTo>
                  <a:lnTo>
                    <a:pt x="158" y="46"/>
                  </a:lnTo>
                  <a:lnTo>
                    <a:pt x="158" y="42"/>
                  </a:lnTo>
                  <a:lnTo>
                    <a:pt x="158" y="36"/>
                  </a:lnTo>
                  <a:lnTo>
                    <a:pt x="160" y="33"/>
                  </a:lnTo>
                  <a:lnTo>
                    <a:pt x="160" y="36"/>
                  </a:lnTo>
                  <a:lnTo>
                    <a:pt x="162" y="40"/>
                  </a:lnTo>
                  <a:lnTo>
                    <a:pt x="162" y="44"/>
                  </a:lnTo>
                  <a:lnTo>
                    <a:pt x="162" y="48"/>
                  </a:lnTo>
                  <a:lnTo>
                    <a:pt x="164" y="53"/>
                  </a:lnTo>
                  <a:lnTo>
                    <a:pt x="164" y="57"/>
                  </a:lnTo>
                  <a:lnTo>
                    <a:pt x="165" y="61"/>
                  </a:lnTo>
                  <a:lnTo>
                    <a:pt x="165" y="65"/>
                  </a:lnTo>
                  <a:lnTo>
                    <a:pt x="169" y="65"/>
                  </a:lnTo>
                  <a:lnTo>
                    <a:pt x="173" y="65"/>
                  </a:lnTo>
                  <a:lnTo>
                    <a:pt x="179" y="65"/>
                  </a:lnTo>
                  <a:lnTo>
                    <a:pt x="184" y="67"/>
                  </a:lnTo>
                  <a:lnTo>
                    <a:pt x="192" y="67"/>
                  </a:lnTo>
                  <a:lnTo>
                    <a:pt x="198" y="67"/>
                  </a:lnTo>
                  <a:lnTo>
                    <a:pt x="203" y="69"/>
                  </a:lnTo>
                  <a:lnTo>
                    <a:pt x="211" y="69"/>
                  </a:lnTo>
                  <a:lnTo>
                    <a:pt x="219" y="69"/>
                  </a:lnTo>
                  <a:lnTo>
                    <a:pt x="224" y="69"/>
                  </a:lnTo>
                  <a:lnTo>
                    <a:pt x="230" y="71"/>
                  </a:lnTo>
                  <a:lnTo>
                    <a:pt x="238" y="71"/>
                  </a:lnTo>
                  <a:lnTo>
                    <a:pt x="243" y="71"/>
                  </a:lnTo>
                  <a:lnTo>
                    <a:pt x="247" y="71"/>
                  </a:lnTo>
                  <a:lnTo>
                    <a:pt x="253" y="71"/>
                  </a:lnTo>
                  <a:lnTo>
                    <a:pt x="257" y="72"/>
                  </a:lnTo>
                  <a:lnTo>
                    <a:pt x="253" y="69"/>
                  </a:lnTo>
                  <a:lnTo>
                    <a:pt x="251" y="67"/>
                  </a:lnTo>
                  <a:lnTo>
                    <a:pt x="245" y="65"/>
                  </a:lnTo>
                  <a:lnTo>
                    <a:pt x="240" y="65"/>
                  </a:lnTo>
                  <a:lnTo>
                    <a:pt x="234" y="63"/>
                  </a:lnTo>
                  <a:lnTo>
                    <a:pt x="228" y="63"/>
                  </a:lnTo>
                  <a:lnTo>
                    <a:pt x="221" y="63"/>
                  </a:lnTo>
                  <a:lnTo>
                    <a:pt x="215" y="63"/>
                  </a:lnTo>
                  <a:lnTo>
                    <a:pt x="207" y="63"/>
                  </a:lnTo>
                  <a:lnTo>
                    <a:pt x="200" y="63"/>
                  </a:lnTo>
                  <a:lnTo>
                    <a:pt x="194" y="63"/>
                  </a:lnTo>
                  <a:lnTo>
                    <a:pt x="188" y="63"/>
                  </a:lnTo>
                  <a:lnTo>
                    <a:pt x="183" y="61"/>
                  </a:lnTo>
                  <a:lnTo>
                    <a:pt x="177" y="61"/>
                  </a:lnTo>
                  <a:lnTo>
                    <a:pt x="171" y="61"/>
                  </a:lnTo>
                  <a:lnTo>
                    <a:pt x="167" y="61"/>
                  </a:lnTo>
                  <a:lnTo>
                    <a:pt x="165" y="53"/>
                  </a:lnTo>
                  <a:lnTo>
                    <a:pt x="164" y="46"/>
                  </a:lnTo>
                  <a:lnTo>
                    <a:pt x="162" y="38"/>
                  </a:lnTo>
                  <a:lnTo>
                    <a:pt x="162" y="31"/>
                  </a:lnTo>
                  <a:lnTo>
                    <a:pt x="160" y="23"/>
                  </a:lnTo>
                  <a:lnTo>
                    <a:pt x="160" y="15"/>
                  </a:lnTo>
                  <a:lnTo>
                    <a:pt x="158" y="8"/>
                  </a:lnTo>
                  <a:lnTo>
                    <a:pt x="158" y="0"/>
                  </a:lnTo>
                  <a:lnTo>
                    <a:pt x="114" y="50"/>
                  </a:lnTo>
                  <a:lnTo>
                    <a:pt x="53" y="23"/>
                  </a:lnTo>
                  <a:lnTo>
                    <a:pt x="55" y="31"/>
                  </a:lnTo>
                  <a:lnTo>
                    <a:pt x="57" y="38"/>
                  </a:lnTo>
                  <a:lnTo>
                    <a:pt x="59" y="46"/>
                  </a:lnTo>
                  <a:lnTo>
                    <a:pt x="63" y="53"/>
                  </a:lnTo>
                  <a:lnTo>
                    <a:pt x="65" y="61"/>
                  </a:lnTo>
                  <a:lnTo>
                    <a:pt x="67" y="69"/>
                  </a:lnTo>
                  <a:lnTo>
                    <a:pt x="68" y="74"/>
                  </a:lnTo>
                  <a:lnTo>
                    <a:pt x="70" y="84"/>
                  </a:lnTo>
                  <a:lnTo>
                    <a:pt x="65" y="86"/>
                  </a:lnTo>
                  <a:lnTo>
                    <a:pt x="61" y="88"/>
                  </a:lnTo>
                  <a:lnTo>
                    <a:pt x="55" y="90"/>
                  </a:lnTo>
                  <a:lnTo>
                    <a:pt x="51" y="92"/>
                  </a:lnTo>
                  <a:lnTo>
                    <a:pt x="46" y="95"/>
                  </a:lnTo>
                  <a:lnTo>
                    <a:pt x="42" y="97"/>
                  </a:lnTo>
                  <a:lnTo>
                    <a:pt x="38" y="101"/>
                  </a:lnTo>
                  <a:lnTo>
                    <a:pt x="34" y="103"/>
                  </a:lnTo>
                  <a:lnTo>
                    <a:pt x="29" y="105"/>
                  </a:lnTo>
                  <a:lnTo>
                    <a:pt x="25" y="109"/>
                  </a:lnTo>
                  <a:lnTo>
                    <a:pt x="21" y="111"/>
                  </a:lnTo>
                  <a:lnTo>
                    <a:pt x="17" y="114"/>
                  </a:lnTo>
                  <a:lnTo>
                    <a:pt x="11" y="116"/>
                  </a:lnTo>
                  <a:lnTo>
                    <a:pt x="8" y="120"/>
                  </a:lnTo>
                  <a:lnTo>
                    <a:pt x="4" y="122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4" y="126"/>
                  </a:lnTo>
                  <a:lnTo>
                    <a:pt x="8" y="128"/>
                  </a:lnTo>
                  <a:lnTo>
                    <a:pt x="13" y="130"/>
                  </a:lnTo>
                  <a:lnTo>
                    <a:pt x="19" y="130"/>
                  </a:lnTo>
                  <a:lnTo>
                    <a:pt x="27" y="131"/>
                  </a:lnTo>
                  <a:lnTo>
                    <a:pt x="32" y="133"/>
                  </a:lnTo>
                  <a:lnTo>
                    <a:pt x="38" y="135"/>
                  </a:lnTo>
                  <a:lnTo>
                    <a:pt x="42" y="135"/>
                  </a:lnTo>
                  <a:lnTo>
                    <a:pt x="46" y="137"/>
                  </a:lnTo>
                  <a:lnTo>
                    <a:pt x="48" y="137"/>
                  </a:lnTo>
                  <a:lnTo>
                    <a:pt x="48" y="139"/>
                  </a:lnTo>
                  <a:lnTo>
                    <a:pt x="44" y="137"/>
                  </a:lnTo>
                  <a:lnTo>
                    <a:pt x="40" y="137"/>
                  </a:lnTo>
                  <a:lnTo>
                    <a:pt x="34" y="137"/>
                  </a:lnTo>
                  <a:lnTo>
                    <a:pt x="30" y="137"/>
                  </a:lnTo>
                  <a:lnTo>
                    <a:pt x="27" y="135"/>
                  </a:lnTo>
                  <a:lnTo>
                    <a:pt x="19" y="135"/>
                  </a:lnTo>
                  <a:lnTo>
                    <a:pt x="70" y="147"/>
                  </a:lnTo>
                  <a:lnTo>
                    <a:pt x="78" y="236"/>
                  </a:lnTo>
                  <a:lnTo>
                    <a:pt x="139" y="171"/>
                  </a:lnTo>
                  <a:lnTo>
                    <a:pt x="144" y="173"/>
                  </a:lnTo>
                  <a:lnTo>
                    <a:pt x="150" y="175"/>
                  </a:lnTo>
                  <a:lnTo>
                    <a:pt x="154" y="177"/>
                  </a:lnTo>
                  <a:lnTo>
                    <a:pt x="158" y="179"/>
                  </a:lnTo>
                  <a:lnTo>
                    <a:pt x="162" y="181"/>
                  </a:lnTo>
                  <a:lnTo>
                    <a:pt x="167" y="181"/>
                  </a:lnTo>
                  <a:lnTo>
                    <a:pt x="173" y="183"/>
                  </a:lnTo>
                  <a:lnTo>
                    <a:pt x="177" y="185"/>
                  </a:lnTo>
                  <a:lnTo>
                    <a:pt x="179" y="185"/>
                  </a:lnTo>
                  <a:lnTo>
                    <a:pt x="179" y="185"/>
                  </a:lnTo>
                  <a:lnTo>
                    <a:pt x="173" y="181"/>
                  </a:lnTo>
                  <a:lnTo>
                    <a:pt x="167" y="179"/>
                  </a:lnTo>
                  <a:lnTo>
                    <a:pt x="162" y="177"/>
                  </a:lnTo>
                  <a:lnTo>
                    <a:pt x="158" y="175"/>
                  </a:lnTo>
                  <a:lnTo>
                    <a:pt x="152" y="173"/>
                  </a:lnTo>
                  <a:lnTo>
                    <a:pt x="146" y="170"/>
                  </a:lnTo>
                  <a:lnTo>
                    <a:pt x="141" y="168"/>
                  </a:lnTo>
                  <a:lnTo>
                    <a:pt x="137" y="168"/>
                  </a:lnTo>
                  <a:lnTo>
                    <a:pt x="135" y="168"/>
                  </a:lnTo>
                  <a:lnTo>
                    <a:pt x="129" y="173"/>
                  </a:lnTo>
                  <a:lnTo>
                    <a:pt x="124" y="177"/>
                  </a:lnTo>
                  <a:lnTo>
                    <a:pt x="120" y="185"/>
                  </a:lnTo>
                  <a:lnTo>
                    <a:pt x="89" y="209"/>
                  </a:lnTo>
                  <a:lnTo>
                    <a:pt x="91" y="206"/>
                  </a:lnTo>
                  <a:lnTo>
                    <a:pt x="97" y="196"/>
                  </a:lnTo>
                  <a:lnTo>
                    <a:pt x="101" y="194"/>
                  </a:lnTo>
                  <a:lnTo>
                    <a:pt x="105" y="189"/>
                  </a:lnTo>
                  <a:lnTo>
                    <a:pt x="108" y="185"/>
                  </a:lnTo>
                  <a:lnTo>
                    <a:pt x="114" y="177"/>
                  </a:lnTo>
                  <a:lnTo>
                    <a:pt x="120" y="170"/>
                  </a:lnTo>
                  <a:lnTo>
                    <a:pt x="127" y="164"/>
                  </a:lnTo>
                  <a:lnTo>
                    <a:pt x="135" y="158"/>
                  </a:lnTo>
                  <a:lnTo>
                    <a:pt x="181" y="173"/>
                  </a:lnTo>
                  <a:lnTo>
                    <a:pt x="184" y="173"/>
                  </a:lnTo>
                  <a:lnTo>
                    <a:pt x="186" y="173"/>
                  </a:lnTo>
                  <a:lnTo>
                    <a:pt x="186" y="173"/>
                  </a:lnTo>
                  <a:lnTo>
                    <a:pt x="184" y="171"/>
                  </a:lnTo>
                  <a:lnTo>
                    <a:pt x="177" y="168"/>
                  </a:lnTo>
                  <a:lnTo>
                    <a:pt x="171" y="166"/>
                  </a:lnTo>
                  <a:lnTo>
                    <a:pt x="164" y="162"/>
                  </a:lnTo>
                  <a:lnTo>
                    <a:pt x="158" y="160"/>
                  </a:lnTo>
                  <a:lnTo>
                    <a:pt x="150" y="156"/>
                  </a:lnTo>
                  <a:lnTo>
                    <a:pt x="144" y="152"/>
                  </a:lnTo>
                  <a:lnTo>
                    <a:pt x="139" y="149"/>
                  </a:lnTo>
                  <a:lnTo>
                    <a:pt x="131" y="147"/>
                  </a:lnTo>
                  <a:lnTo>
                    <a:pt x="129" y="149"/>
                  </a:lnTo>
                  <a:lnTo>
                    <a:pt x="125" y="152"/>
                  </a:lnTo>
                  <a:lnTo>
                    <a:pt x="122" y="154"/>
                  </a:lnTo>
                  <a:lnTo>
                    <a:pt x="120" y="158"/>
                  </a:lnTo>
                  <a:lnTo>
                    <a:pt x="116" y="164"/>
                  </a:lnTo>
                  <a:lnTo>
                    <a:pt x="112" y="168"/>
                  </a:lnTo>
                  <a:lnTo>
                    <a:pt x="108" y="171"/>
                  </a:lnTo>
                  <a:lnTo>
                    <a:pt x="106" y="175"/>
                  </a:lnTo>
                  <a:lnTo>
                    <a:pt x="103" y="179"/>
                  </a:lnTo>
                  <a:lnTo>
                    <a:pt x="99" y="183"/>
                  </a:lnTo>
                  <a:lnTo>
                    <a:pt x="93" y="189"/>
                  </a:lnTo>
                  <a:lnTo>
                    <a:pt x="91" y="192"/>
                  </a:lnTo>
                  <a:lnTo>
                    <a:pt x="93" y="185"/>
                  </a:lnTo>
                  <a:lnTo>
                    <a:pt x="97" y="179"/>
                  </a:lnTo>
                  <a:lnTo>
                    <a:pt x="101" y="171"/>
                  </a:lnTo>
                  <a:lnTo>
                    <a:pt x="108" y="166"/>
                  </a:lnTo>
                  <a:lnTo>
                    <a:pt x="114" y="158"/>
                  </a:lnTo>
                  <a:lnTo>
                    <a:pt x="122" y="152"/>
                  </a:lnTo>
                  <a:lnTo>
                    <a:pt x="127" y="147"/>
                  </a:lnTo>
                  <a:lnTo>
                    <a:pt x="131" y="143"/>
                  </a:lnTo>
                  <a:lnTo>
                    <a:pt x="148" y="149"/>
                  </a:lnTo>
                  <a:lnTo>
                    <a:pt x="152" y="151"/>
                  </a:lnTo>
                  <a:lnTo>
                    <a:pt x="154" y="151"/>
                  </a:lnTo>
                  <a:lnTo>
                    <a:pt x="156" y="151"/>
                  </a:lnTo>
                  <a:lnTo>
                    <a:pt x="158" y="151"/>
                  </a:lnTo>
                  <a:lnTo>
                    <a:pt x="156" y="149"/>
                  </a:lnTo>
                  <a:lnTo>
                    <a:pt x="152" y="145"/>
                  </a:lnTo>
                  <a:lnTo>
                    <a:pt x="144" y="141"/>
                  </a:lnTo>
                  <a:lnTo>
                    <a:pt x="139" y="139"/>
                  </a:lnTo>
                  <a:lnTo>
                    <a:pt x="133" y="137"/>
                  </a:lnTo>
                  <a:lnTo>
                    <a:pt x="131" y="137"/>
                  </a:lnTo>
                  <a:lnTo>
                    <a:pt x="127" y="137"/>
                  </a:lnTo>
                  <a:lnTo>
                    <a:pt x="122" y="141"/>
                  </a:lnTo>
                  <a:lnTo>
                    <a:pt x="118" y="145"/>
                  </a:lnTo>
                  <a:lnTo>
                    <a:pt x="114" y="149"/>
                  </a:lnTo>
                  <a:lnTo>
                    <a:pt x="110" y="152"/>
                  </a:lnTo>
                  <a:lnTo>
                    <a:pt x="106" y="158"/>
                  </a:lnTo>
                  <a:lnTo>
                    <a:pt x="103" y="162"/>
                  </a:lnTo>
                  <a:lnTo>
                    <a:pt x="101" y="166"/>
                  </a:lnTo>
                  <a:lnTo>
                    <a:pt x="99" y="122"/>
                  </a:lnTo>
                  <a:lnTo>
                    <a:pt x="68" y="112"/>
                  </a:lnTo>
                  <a:lnTo>
                    <a:pt x="103" y="93"/>
                  </a:lnTo>
                  <a:lnTo>
                    <a:pt x="103" y="90"/>
                  </a:lnTo>
                  <a:lnTo>
                    <a:pt x="103" y="86"/>
                  </a:lnTo>
                  <a:lnTo>
                    <a:pt x="103" y="84"/>
                  </a:lnTo>
                  <a:lnTo>
                    <a:pt x="103" y="80"/>
                  </a:lnTo>
                  <a:lnTo>
                    <a:pt x="103" y="78"/>
                  </a:lnTo>
                  <a:lnTo>
                    <a:pt x="105" y="76"/>
                  </a:lnTo>
                  <a:lnTo>
                    <a:pt x="106" y="76"/>
                  </a:lnTo>
                  <a:lnTo>
                    <a:pt x="108" y="80"/>
                  </a:lnTo>
                  <a:lnTo>
                    <a:pt x="112" y="82"/>
                  </a:lnTo>
                  <a:lnTo>
                    <a:pt x="118" y="86"/>
                  </a:lnTo>
                  <a:lnTo>
                    <a:pt x="120" y="84"/>
                  </a:lnTo>
                  <a:lnTo>
                    <a:pt x="124" y="84"/>
                  </a:lnTo>
                  <a:lnTo>
                    <a:pt x="127" y="80"/>
                  </a:lnTo>
                  <a:lnTo>
                    <a:pt x="131" y="78"/>
                  </a:lnTo>
                  <a:lnTo>
                    <a:pt x="131" y="90"/>
                  </a:lnTo>
                  <a:lnTo>
                    <a:pt x="131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645"/>
            <p:cNvSpPr>
              <a:spLocks/>
            </p:cNvSpPr>
            <p:nvPr/>
          </p:nvSpPr>
          <p:spPr bwMode="auto">
            <a:xfrm>
              <a:off x="839" y="1360"/>
              <a:ext cx="217" cy="219"/>
            </a:xfrm>
            <a:custGeom>
              <a:avLst/>
              <a:gdLst>
                <a:gd name="T0" fmla="*/ 279 w 433"/>
                <a:gd name="T1" fmla="*/ 71 h 438"/>
                <a:gd name="T2" fmla="*/ 344 w 433"/>
                <a:gd name="T3" fmla="*/ 223 h 438"/>
                <a:gd name="T4" fmla="*/ 355 w 433"/>
                <a:gd name="T5" fmla="*/ 172 h 438"/>
                <a:gd name="T6" fmla="*/ 317 w 433"/>
                <a:gd name="T7" fmla="*/ 135 h 438"/>
                <a:gd name="T8" fmla="*/ 355 w 433"/>
                <a:gd name="T9" fmla="*/ 143 h 438"/>
                <a:gd name="T10" fmla="*/ 359 w 433"/>
                <a:gd name="T11" fmla="*/ 170 h 438"/>
                <a:gd name="T12" fmla="*/ 387 w 433"/>
                <a:gd name="T13" fmla="*/ 272 h 438"/>
                <a:gd name="T14" fmla="*/ 367 w 433"/>
                <a:gd name="T15" fmla="*/ 234 h 438"/>
                <a:gd name="T16" fmla="*/ 361 w 433"/>
                <a:gd name="T17" fmla="*/ 189 h 438"/>
                <a:gd name="T18" fmla="*/ 384 w 433"/>
                <a:gd name="T19" fmla="*/ 151 h 438"/>
                <a:gd name="T20" fmla="*/ 386 w 433"/>
                <a:gd name="T21" fmla="*/ 158 h 438"/>
                <a:gd name="T22" fmla="*/ 367 w 433"/>
                <a:gd name="T23" fmla="*/ 196 h 438"/>
                <a:gd name="T24" fmla="*/ 386 w 433"/>
                <a:gd name="T25" fmla="*/ 244 h 438"/>
                <a:gd name="T26" fmla="*/ 416 w 433"/>
                <a:gd name="T27" fmla="*/ 290 h 438"/>
                <a:gd name="T28" fmla="*/ 387 w 433"/>
                <a:gd name="T29" fmla="*/ 185 h 438"/>
                <a:gd name="T30" fmla="*/ 412 w 433"/>
                <a:gd name="T31" fmla="*/ 143 h 438"/>
                <a:gd name="T32" fmla="*/ 416 w 433"/>
                <a:gd name="T33" fmla="*/ 154 h 438"/>
                <a:gd name="T34" fmla="*/ 325 w 433"/>
                <a:gd name="T35" fmla="*/ 90 h 438"/>
                <a:gd name="T36" fmla="*/ 311 w 433"/>
                <a:gd name="T37" fmla="*/ 42 h 438"/>
                <a:gd name="T38" fmla="*/ 291 w 433"/>
                <a:gd name="T39" fmla="*/ 23 h 438"/>
                <a:gd name="T40" fmla="*/ 251 w 433"/>
                <a:gd name="T41" fmla="*/ 38 h 438"/>
                <a:gd name="T42" fmla="*/ 292 w 433"/>
                <a:gd name="T43" fmla="*/ 16 h 438"/>
                <a:gd name="T44" fmla="*/ 315 w 433"/>
                <a:gd name="T45" fmla="*/ 35 h 438"/>
                <a:gd name="T46" fmla="*/ 330 w 433"/>
                <a:gd name="T47" fmla="*/ 86 h 438"/>
                <a:gd name="T48" fmla="*/ 353 w 433"/>
                <a:gd name="T49" fmla="*/ 95 h 438"/>
                <a:gd name="T50" fmla="*/ 327 w 433"/>
                <a:gd name="T51" fmla="*/ 54 h 438"/>
                <a:gd name="T52" fmla="*/ 313 w 433"/>
                <a:gd name="T53" fmla="*/ 0 h 438"/>
                <a:gd name="T54" fmla="*/ 91 w 433"/>
                <a:gd name="T55" fmla="*/ 320 h 438"/>
                <a:gd name="T56" fmla="*/ 97 w 433"/>
                <a:gd name="T57" fmla="*/ 360 h 438"/>
                <a:gd name="T58" fmla="*/ 95 w 433"/>
                <a:gd name="T59" fmla="*/ 358 h 438"/>
                <a:gd name="T60" fmla="*/ 95 w 433"/>
                <a:gd name="T61" fmla="*/ 362 h 438"/>
                <a:gd name="T62" fmla="*/ 102 w 433"/>
                <a:gd name="T63" fmla="*/ 411 h 438"/>
                <a:gd name="T64" fmla="*/ 323 w 433"/>
                <a:gd name="T65" fmla="*/ 331 h 438"/>
                <a:gd name="T66" fmla="*/ 304 w 433"/>
                <a:gd name="T67" fmla="*/ 389 h 438"/>
                <a:gd name="T68" fmla="*/ 285 w 433"/>
                <a:gd name="T69" fmla="*/ 425 h 438"/>
                <a:gd name="T70" fmla="*/ 300 w 433"/>
                <a:gd name="T71" fmla="*/ 385 h 438"/>
                <a:gd name="T72" fmla="*/ 272 w 433"/>
                <a:gd name="T73" fmla="*/ 413 h 438"/>
                <a:gd name="T74" fmla="*/ 243 w 433"/>
                <a:gd name="T75" fmla="*/ 394 h 438"/>
                <a:gd name="T76" fmla="*/ 283 w 433"/>
                <a:gd name="T77" fmla="*/ 413 h 438"/>
                <a:gd name="T78" fmla="*/ 302 w 433"/>
                <a:gd name="T79" fmla="*/ 364 h 438"/>
                <a:gd name="T80" fmla="*/ 382 w 433"/>
                <a:gd name="T81" fmla="*/ 303 h 438"/>
                <a:gd name="T82" fmla="*/ 382 w 433"/>
                <a:gd name="T83" fmla="*/ 297 h 438"/>
                <a:gd name="T84" fmla="*/ 340 w 433"/>
                <a:gd name="T85" fmla="*/ 305 h 438"/>
                <a:gd name="T86" fmla="*/ 308 w 433"/>
                <a:gd name="T87" fmla="*/ 316 h 438"/>
                <a:gd name="T88" fmla="*/ 291 w 433"/>
                <a:gd name="T89" fmla="*/ 366 h 438"/>
                <a:gd name="T90" fmla="*/ 272 w 433"/>
                <a:gd name="T91" fmla="*/ 392 h 438"/>
                <a:gd name="T92" fmla="*/ 218 w 433"/>
                <a:gd name="T93" fmla="*/ 356 h 438"/>
                <a:gd name="T94" fmla="*/ 232 w 433"/>
                <a:gd name="T95" fmla="*/ 360 h 438"/>
                <a:gd name="T96" fmla="*/ 270 w 433"/>
                <a:gd name="T97" fmla="*/ 385 h 438"/>
                <a:gd name="T98" fmla="*/ 291 w 433"/>
                <a:gd name="T99" fmla="*/ 352 h 438"/>
                <a:gd name="T100" fmla="*/ 306 w 433"/>
                <a:gd name="T101" fmla="*/ 307 h 438"/>
                <a:gd name="T102" fmla="*/ 334 w 433"/>
                <a:gd name="T103" fmla="*/ 293 h 438"/>
                <a:gd name="T104" fmla="*/ 298 w 433"/>
                <a:gd name="T105" fmla="*/ 305 h 438"/>
                <a:gd name="T106" fmla="*/ 285 w 433"/>
                <a:gd name="T107" fmla="*/ 347 h 438"/>
                <a:gd name="T108" fmla="*/ 258 w 433"/>
                <a:gd name="T109" fmla="*/ 364 h 438"/>
                <a:gd name="T110" fmla="*/ 220 w 433"/>
                <a:gd name="T111" fmla="*/ 341 h 438"/>
                <a:gd name="T112" fmla="*/ 100 w 433"/>
                <a:gd name="T113" fmla="*/ 189 h 438"/>
                <a:gd name="T114" fmla="*/ 85 w 433"/>
                <a:gd name="T115" fmla="*/ 134 h 438"/>
                <a:gd name="T116" fmla="*/ 123 w 433"/>
                <a:gd name="T117" fmla="*/ 128 h 438"/>
                <a:gd name="T118" fmla="*/ 154 w 433"/>
                <a:gd name="T119" fmla="*/ 103 h 438"/>
                <a:gd name="T120" fmla="*/ 173 w 433"/>
                <a:gd name="T121" fmla="*/ 69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3" h="438">
                  <a:moveTo>
                    <a:pt x="220" y="101"/>
                  </a:moveTo>
                  <a:lnTo>
                    <a:pt x="228" y="97"/>
                  </a:lnTo>
                  <a:lnTo>
                    <a:pt x="233" y="94"/>
                  </a:lnTo>
                  <a:lnTo>
                    <a:pt x="241" y="90"/>
                  </a:lnTo>
                  <a:lnTo>
                    <a:pt x="249" y="86"/>
                  </a:lnTo>
                  <a:lnTo>
                    <a:pt x="256" y="80"/>
                  </a:lnTo>
                  <a:lnTo>
                    <a:pt x="264" y="76"/>
                  </a:lnTo>
                  <a:lnTo>
                    <a:pt x="272" y="73"/>
                  </a:lnTo>
                  <a:lnTo>
                    <a:pt x="279" y="71"/>
                  </a:lnTo>
                  <a:lnTo>
                    <a:pt x="292" y="134"/>
                  </a:lnTo>
                  <a:lnTo>
                    <a:pt x="363" y="153"/>
                  </a:lnTo>
                  <a:lnTo>
                    <a:pt x="330" y="210"/>
                  </a:lnTo>
                  <a:lnTo>
                    <a:pt x="359" y="250"/>
                  </a:lnTo>
                  <a:lnTo>
                    <a:pt x="357" y="246"/>
                  </a:lnTo>
                  <a:lnTo>
                    <a:pt x="355" y="242"/>
                  </a:lnTo>
                  <a:lnTo>
                    <a:pt x="351" y="234"/>
                  </a:lnTo>
                  <a:lnTo>
                    <a:pt x="348" y="229"/>
                  </a:lnTo>
                  <a:lnTo>
                    <a:pt x="344" y="223"/>
                  </a:lnTo>
                  <a:lnTo>
                    <a:pt x="340" y="217"/>
                  </a:lnTo>
                  <a:lnTo>
                    <a:pt x="336" y="213"/>
                  </a:lnTo>
                  <a:lnTo>
                    <a:pt x="334" y="210"/>
                  </a:lnTo>
                  <a:lnTo>
                    <a:pt x="336" y="202"/>
                  </a:lnTo>
                  <a:lnTo>
                    <a:pt x="342" y="194"/>
                  </a:lnTo>
                  <a:lnTo>
                    <a:pt x="346" y="187"/>
                  </a:lnTo>
                  <a:lnTo>
                    <a:pt x="349" y="179"/>
                  </a:lnTo>
                  <a:lnTo>
                    <a:pt x="351" y="175"/>
                  </a:lnTo>
                  <a:lnTo>
                    <a:pt x="355" y="172"/>
                  </a:lnTo>
                  <a:lnTo>
                    <a:pt x="357" y="168"/>
                  </a:lnTo>
                  <a:lnTo>
                    <a:pt x="359" y="164"/>
                  </a:lnTo>
                  <a:lnTo>
                    <a:pt x="363" y="156"/>
                  </a:lnTo>
                  <a:lnTo>
                    <a:pt x="368" y="149"/>
                  </a:lnTo>
                  <a:lnTo>
                    <a:pt x="311" y="137"/>
                  </a:lnTo>
                  <a:lnTo>
                    <a:pt x="304" y="132"/>
                  </a:lnTo>
                  <a:lnTo>
                    <a:pt x="308" y="134"/>
                  </a:lnTo>
                  <a:lnTo>
                    <a:pt x="313" y="134"/>
                  </a:lnTo>
                  <a:lnTo>
                    <a:pt x="317" y="135"/>
                  </a:lnTo>
                  <a:lnTo>
                    <a:pt x="321" y="137"/>
                  </a:lnTo>
                  <a:lnTo>
                    <a:pt x="325" y="137"/>
                  </a:lnTo>
                  <a:lnTo>
                    <a:pt x="330" y="137"/>
                  </a:lnTo>
                  <a:lnTo>
                    <a:pt x="334" y="139"/>
                  </a:lnTo>
                  <a:lnTo>
                    <a:pt x="338" y="139"/>
                  </a:lnTo>
                  <a:lnTo>
                    <a:pt x="342" y="139"/>
                  </a:lnTo>
                  <a:lnTo>
                    <a:pt x="346" y="141"/>
                  </a:lnTo>
                  <a:lnTo>
                    <a:pt x="351" y="141"/>
                  </a:lnTo>
                  <a:lnTo>
                    <a:pt x="355" y="143"/>
                  </a:lnTo>
                  <a:lnTo>
                    <a:pt x="359" y="143"/>
                  </a:lnTo>
                  <a:lnTo>
                    <a:pt x="363" y="145"/>
                  </a:lnTo>
                  <a:lnTo>
                    <a:pt x="368" y="147"/>
                  </a:lnTo>
                  <a:lnTo>
                    <a:pt x="372" y="149"/>
                  </a:lnTo>
                  <a:lnTo>
                    <a:pt x="368" y="153"/>
                  </a:lnTo>
                  <a:lnTo>
                    <a:pt x="367" y="158"/>
                  </a:lnTo>
                  <a:lnTo>
                    <a:pt x="363" y="162"/>
                  </a:lnTo>
                  <a:lnTo>
                    <a:pt x="361" y="166"/>
                  </a:lnTo>
                  <a:lnTo>
                    <a:pt x="359" y="170"/>
                  </a:lnTo>
                  <a:lnTo>
                    <a:pt x="357" y="175"/>
                  </a:lnTo>
                  <a:lnTo>
                    <a:pt x="355" y="179"/>
                  </a:lnTo>
                  <a:lnTo>
                    <a:pt x="355" y="181"/>
                  </a:lnTo>
                  <a:lnTo>
                    <a:pt x="351" y="189"/>
                  </a:lnTo>
                  <a:lnTo>
                    <a:pt x="348" y="194"/>
                  </a:lnTo>
                  <a:lnTo>
                    <a:pt x="346" y="200"/>
                  </a:lnTo>
                  <a:lnTo>
                    <a:pt x="342" y="208"/>
                  </a:lnTo>
                  <a:lnTo>
                    <a:pt x="389" y="278"/>
                  </a:lnTo>
                  <a:lnTo>
                    <a:pt x="387" y="272"/>
                  </a:lnTo>
                  <a:lnTo>
                    <a:pt x="386" y="269"/>
                  </a:lnTo>
                  <a:lnTo>
                    <a:pt x="384" y="263"/>
                  </a:lnTo>
                  <a:lnTo>
                    <a:pt x="382" y="259"/>
                  </a:lnTo>
                  <a:lnTo>
                    <a:pt x="380" y="255"/>
                  </a:lnTo>
                  <a:lnTo>
                    <a:pt x="378" y="250"/>
                  </a:lnTo>
                  <a:lnTo>
                    <a:pt x="374" y="246"/>
                  </a:lnTo>
                  <a:lnTo>
                    <a:pt x="372" y="242"/>
                  </a:lnTo>
                  <a:lnTo>
                    <a:pt x="368" y="238"/>
                  </a:lnTo>
                  <a:lnTo>
                    <a:pt x="367" y="234"/>
                  </a:lnTo>
                  <a:lnTo>
                    <a:pt x="363" y="231"/>
                  </a:lnTo>
                  <a:lnTo>
                    <a:pt x="361" y="227"/>
                  </a:lnTo>
                  <a:lnTo>
                    <a:pt x="355" y="219"/>
                  </a:lnTo>
                  <a:lnTo>
                    <a:pt x="351" y="212"/>
                  </a:lnTo>
                  <a:lnTo>
                    <a:pt x="353" y="206"/>
                  </a:lnTo>
                  <a:lnTo>
                    <a:pt x="355" y="202"/>
                  </a:lnTo>
                  <a:lnTo>
                    <a:pt x="357" y="198"/>
                  </a:lnTo>
                  <a:lnTo>
                    <a:pt x="359" y="193"/>
                  </a:lnTo>
                  <a:lnTo>
                    <a:pt x="361" y="189"/>
                  </a:lnTo>
                  <a:lnTo>
                    <a:pt x="363" y="185"/>
                  </a:lnTo>
                  <a:lnTo>
                    <a:pt x="367" y="181"/>
                  </a:lnTo>
                  <a:lnTo>
                    <a:pt x="368" y="175"/>
                  </a:lnTo>
                  <a:lnTo>
                    <a:pt x="370" y="172"/>
                  </a:lnTo>
                  <a:lnTo>
                    <a:pt x="372" y="168"/>
                  </a:lnTo>
                  <a:lnTo>
                    <a:pt x="376" y="164"/>
                  </a:lnTo>
                  <a:lnTo>
                    <a:pt x="378" y="158"/>
                  </a:lnTo>
                  <a:lnTo>
                    <a:pt x="380" y="154"/>
                  </a:lnTo>
                  <a:lnTo>
                    <a:pt x="384" y="151"/>
                  </a:lnTo>
                  <a:lnTo>
                    <a:pt x="386" y="147"/>
                  </a:lnTo>
                  <a:lnTo>
                    <a:pt x="389" y="143"/>
                  </a:lnTo>
                  <a:lnTo>
                    <a:pt x="361" y="134"/>
                  </a:lnTo>
                  <a:lnTo>
                    <a:pt x="380" y="137"/>
                  </a:lnTo>
                  <a:lnTo>
                    <a:pt x="395" y="141"/>
                  </a:lnTo>
                  <a:lnTo>
                    <a:pt x="393" y="145"/>
                  </a:lnTo>
                  <a:lnTo>
                    <a:pt x="389" y="149"/>
                  </a:lnTo>
                  <a:lnTo>
                    <a:pt x="387" y="154"/>
                  </a:lnTo>
                  <a:lnTo>
                    <a:pt x="386" y="158"/>
                  </a:lnTo>
                  <a:lnTo>
                    <a:pt x="384" y="162"/>
                  </a:lnTo>
                  <a:lnTo>
                    <a:pt x="382" y="166"/>
                  </a:lnTo>
                  <a:lnTo>
                    <a:pt x="380" y="172"/>
                  </a:lnTo>
                  <a:lnTo>
                    <a:pt x="378" y="175"/>
                  </a:lnTo>
                  <a:lnTo>
                    <a:pt x="376" y="179"/>
                  </a:lnTo>
                  <a:lnTo>
                    <a:pt x="372" y="185"/>
                  </a:lnTo>
                  <a:lnTo>
                    <a:pt x="370" y="189"/>
                  </a:lnTo>
                  <a:lnTo>
                    <a:pt x="368" y="193"/>
                  </a:lnTo>
                  <a:lnTo>
                    <a:pt x="367" y="196"/>
                  </a:lnTo>
                  <a:lnTo>
                    <a:pt x="365" y="202"/>
                  </a:lnTo>
                  <a:lnTo>
                    <a:pt x="363" y="206"/>
                  </a:lnTo>
                  <a:lnTo>
                    <a:pt x="363" y="212"/>
                  </a:lnTo>
                  <a:lnTo>
                    <a:pt x="363" y="213"/>
                  </a:lnTo>
                  <a:lnTo>
                    <a:pt x="367" y="217"/>
                  </a:lnTo>
                  <a:lnTo>
                    <a:pt x="370" y="223"/>
                  </a:lnTo>
                  <a:lnTo>
                    <a:pt x="376" y="231"/>
                  </a:lnTo>
                  <a:lnTo>
                    <a:pt x="380" y="236"/>
                  </a:lnTo>
                  <a:lnTo>
                    <a:pt x="386" y="244"/>
                  </a:lnTo>
                  <a:lnTo>
                    <a:pt x="387" y="248"/>
                  </a:lnTo>
                  <a:lnTo>
                    <a:pt x="391" y="253"/>
                  </a:lnTo>
                  <a:lnTo>
                    <a:pt x="393" y="255"/>
                  </a:lnTo>
                  <a:lnTo>
                    <a:pt x="397" y="261"/>
                  </a:lnTo>
                  <a:lnTo>
                    <a:pt x="403" y="267"/>
                  </a:lnTo>
                  <a:lnTo>
                    <a:pt x="407" y="274"/>
                  </a:lnTo>
                  <a:lnTo>
                    <a:pt x="410" y="280"/>
                  </a:lnTo>
                  <a:lnTo>
                    <a:pt x="414" y="286"/>
                  </a:lnTo>
                  <a:lnTo>
                    <a:pt x="416" y="290"/>
                  </a:lnTo>
                  <a:lnTo>
                    <a:pt x="418" y="291"/>
                  </a:lnTo>
                  <a:lnTo>
                    <a:pt x="418" y="291"/>
                  </a:lnTo>
                  <a:lnTo>
                    <a:pt x="418" y="291"/>
                  </a:lnTo>
                  <a:lnTo>
                    <a:pt x="370" y="213"/>
                  </a:lnTo>
                  <a:lnTo>
                    <a:pt x="372" y="208"/>
                  </a:lnTo>
                  <a:lnTo>
                    <a:pt x="376" y="204"/>
                  </a:lnTo>
                  <a:lnTo>
                    <a:pt x="380" y="196"/>
                  </a:lnTo>
                  <a:lnTo>
                    <a:pt x="386" y="189"/>
                  </a:lnTo>
                  <a:lnTo>
                    <a:pt x="387" y="185"/>
                  </a:lnTo>
                  <a:lnTo>
                    <a:pt x="389" y="179"/>
                  </a:lnTo>
                  <a:lnTo>
                    <a:pt x="393" y="175"/>
                  </a:lnTo>
                  <a:lnTo>
                    <a:pt x="395" y="172"/>
                  </a:lnTo>
                  <a:lnTo>
                    <a:pt x="397" y="166"/>
                  </a:lnTo>
                  <a:lnTo>
                    <a:pt x="399" y="162"/>
                  </a:lnTo>
                  <a:lnTo>
                    <a:pt x="403" y="158"/>
                  </a:lnTo>
                  <a:lnTo>
                    <a:pt x="405" y="154"/>
                  </a:lnTo>
                  <a:lnTo>
                    <a:pt x="408" y="149"/>
                  </a:lnTo>
                  <a:lnTo>
                    <a:pt x="412" y="143"/>
                  </a:lnTo>
                  <a:lnTo>
                    <a:pt x="416" y="139"/>
                  </a:lnTo>
                  <a:lnTo>
                    <a:pt x="418" y="137"/>
                  </a:lnTo>
                  <a:lnTo>
                    <a:pt x="416" y="143"/>
                  </a:lnTo>
                  <a:lnTo>
                    <a:pt x="416" y="147"/>
                  </a:lnTo>
                  <a:lnTo>
                    <a:pt x="414" y="151"/>
                  </a:lnTo>
                  <a:lnTo>
                    <a:pt x="412" y="154"/>
                  </a:lnTo>
                  <a:lnTo>
                    <a:pt x="410" y="162"/>
                  </a:lnTo>
                  <a:lnTo>
                    <a:pt x="414" y="158"/>
                  </a:lnTo>
                  <a:lnTo>
                    <a:pt x="416" y="154"/>
                  </a:lnTo>
                  <a:lnTo>
                    <a:pt x="420" y="151"/>
                  </a:lnTo>
                  <a:lnTo>
                    <a:pt x="424" y="147"/>
                  </a:lnTo>
                  <a:lnTo>
                    <a:pt x="426" y="141"/>
                  </a:lnTo>
                  <a:lnTo>
                    <a:pt x="429" y="137"/>
                  </a:lnTo>
                  <a:lnTo>
                    <a:pt x="431" y="132"/>
                  </a:lnTo>
                  <a:lnTo>
                    <a:pt x="433" y="128"/>
                  </a:lnTo>
                  <a:lnTo>
                    <a:pt x="329" y="101"/>
                  </a:lnTo>
                  <a:lnTo>
                    <a:pt x="327" y="95"/>
                  </a:lnTo>
                  <a:lnTo>
                    <a:pt x="325" y="90"/>
                  </a:lnTo>
                  <a:lnTo>
                    <a:pt x="325" y="84"/>
                  </a:lnTo>
                  <a:lnTo>
                    <a:pt x="323" y="78"/>
                  </a:lnTo>
                  <a:lnTo>
                    <a:pt x="321" y="73"/>
                  </a:lnTo>
                  <a:lnTo>
                    <a:pt x="319" y="69"/>
                  </a:lnTo>
                  <a:lnTo>
                    <a:pt x="319" y="63"/>
                  </a:lnTo>
                  <a:lnTo>
                    <a:pt x="317" y="57"/>
                  </a:lnTo>
                  <a:lnTo>
                    <a:pt x="315" y="52"/>
                  </a:lnTo>
                  <a:lnTo>
                    <a:pt x="313" y="48"/>
                  </a:lnTo>
                  <a:lnTo>
                    <a:pt x="311" y="42"/>
                  </a:lnTo>
                  <a:lnTo>
                    <a:pt x="310" y="36"/>
                  </a:lnTo>
                  <a:lnTo>
                    <a:pt x="310" y="31"/>
                  </a:lnTo>
                  <a:lnTo>
                    <a:pt x="308" y="27"/>
                  </a:lnTo>
                  <a:lnTo>
                    <a:pt x="308" y="21"/>
                  </a:lnTo>
                  <a:lnTo>
                    <a:pt x="306" y="16"/>
                  </a:lnTo>
                  <a:lnTo>
                    <a:pt x="302" y="17"/>
                  </a:lnTo>
                  <a:lnTo>
                    <a:pt x="298" y="19"/>
                  </a:lnTo>
                  <a:lnTo>
                    <a:pt x="294" y="21"/>
                  </a:lnTo>
                  <a:lnTo>
                    <a:pt x="291" y="23"/>
                  </a:lnTo>
                  <a:lnTo>
                    <a:pt x="283" y="27"/>
                  </a:lnTo>
                  <a:lnTo>
                    <a:pt x="275" y="31"/>
                  </a:lnTo>
                  <a:lnTo>
                    <a:pt x="272" y="33"/>
                  </a:lnTo>
                  <a:lnTo>
                    <a:pt x="268" y="35"/>
                  </a:lnTo>
                  <a:lnTo>
                    <a:pt x="262" y="36"/>
                  </a:lnTo>
                  <a:lnTo>
                    <a:pt x="260" y="38"/>
                  </a:lnTo>
                  <a:lnTo>
                    <a:pt x="251" y="42"/>
                  </a:lnTo>
                  <a:lnTo>
                    <a:pt x="245" y="46"/>
                  </a:lnTo>
                  <a:lnTo>
                    <a:pt x="251" y="38"/>
                  </a:lnTo>
                  <a:lnTo>
                    <a:pt x="260" y="35"/>
                  </a:lnTo>
                  <a:lnTo>
                    <a:pt x="262" y="31"/>
                  </a:lnTo>
                  <a:lnTo>
                    <a:pt x="268" y="29"/>
                  </a:lnTo>
                  <a:lnTo>
                    <a:pt x="272" y="27"/>
                  </a:lnTo>
                  <a:lnTo>
                    <a:pt x="275" y="25"/>
                  </a:lnTo>
                  <a:lnTo>
                    <a:pt x="281" y="23"/>
                  </a:lnTo>
                  <a:lnTo>
                    <a:pt x="285" y="21"/>
                  </a:lnTo>
                  <a:lnTo>
                    <a:pt x="289" y="17"/>
                  </a:lnTo>
                  <a:lnTo>
                    <a:pt x="292" y="16"/>
                  </a:lnTo>
                  <a:lnTo>
                    <a:pt x="298" y="14"/>
                  </a:lnTo>
                  <a:lnTo>
                    <a:pt x="302" y="12"/>
                  </a:lnTo>
                  <a:lnTo>
                    <a:pt x="306" y="10"/>
                  </a:lnTo>
                  <a:lnTo>
                    <a:pt x="310" y="8"/>
                  </a:lnTo>
                  <a:lnTo>
                    <a:pt x="311" y="14"/>
                  </a:lnTo>
                  <a:lnTo>
                    <a:pt x="313" y="19"/>
                  </a:lnTo>
                  <a:lnTo>
                    <a:pt x="313" y="23"/>
                  </a:lnTo>
                  <a:lnTo>
                    <a:pt x="315" y="31"/>
                  </a:lnTo>
                  <a:lnTo>
                    <a:pt x="315" y="35"/>
                  </a:lnTo>
                  <a:lnTo>
                    <a:pt x="317" y="40"/>
                  </a:lnTo>
                  <a:lnTo>
                    <a:pt x="319" y="46"/>
                  </a:lnTo>
                  <a:lnTo>
                    <a:pt x="321" y="52"/>
                  </a:lnTo>
                  <a:lnTo>
                    <a:pt x="321" y="57"/>
                  </a:lnTo>
                  <a:lnTo>
                    <a:pt x="323" y="63"/>
                  </a:lnTo>
                  <a:lnTo>
                    <a:pt x="325" y="69"/>
                  </a:lnTo>
                  <a:lnTo>
                    <a:pt x="327" y="75"/>
                  </a:lnTo>
                  <a:lnTo>
                    <a:pt x="329" y="80"/>
                  </a:lnTo>
                  <a:lnTo>
                    <a:pt x="330" y="86"/>
                  </a:lnTo>
                  <a:lnTo>
                    <a:pt x="332" y="92"/>
                  </a:lnTo>
                  <a:lnTo>
                    <a:pt x="334" y="97"/>
                  </a:lnTo>
                  <a:lnTo>
                    <a:pt x="393" y="107"/>
                  </a:lnTo>
                  <a:lnTo>
                    <a:pt x="386" y="105"/>
                  </a:lnTo>
                  <a:lnTo>
                    <a:pt x="378" y="103"/>
                  </a:lnTo>
                  <a:lnTo>
                    <a:pt x="372" y="101"/>
                  </a:lnTo>
                  <a:lnTo>
                    <a:pt x="367" y="97"/>
                  </a:lnTo>
                  <a:lnTo>
                    <a:pt x="361" y="95"/>
                  </a:lnTo>
                  <a:lnTo>
                    <a:pt x="353" y="95"/>
                  </a:lnTo>
                  <a:lnTo>
                    <a:pt x="346" y="94"/>
                  </a:lnTo>
                  <a:lnTo>
                    <a:pt x="340" y="94"/>
                  </a:lnTo>
                  <a:lnTo>
                    <a:pt x="336" y="88"/>
                  </a:lnTo>
                  <a:lnTo>
                    <a:pt x="336" y="82"/>
                  </a:lnTo>
                  <a:lnTo>
                    <a:pt x="334" y="76"/>
                  </a:lnTo>
                  <a:lnTo>
                    <a:pt x="332" y="71"/>
                  </a:lnTo>
                  <a:lnTo>
                    <a:pt x="330" y="65"/>
                  </a:lnTo>
                  <a:lnTo>
                    <a:pt x="329" y="59"/>
                  </a:lnTo>
                  <a:lnTo>
                    <a:pt x="327" y="54"/>
                  </a:lnTo>
                  <a:lnTo>
                    <a:pt x="325" y="48"/>
                  </a:lnTo>
                  <a:lnTo>
                    <a:pt x="323" y="40"/>
                  </a:lnTo>
                  <a:lnTo>
                    <a:pt x="321" y="35"/>
                  </a:lnTo>
                  <a:lnTo>
                    <a:pt x="321" y="29"/>
                  </a:lnTo>
                  <a:lnTo>
                    <a:pt x="319" y="23"/>
                  </a:lnTo>
                  <a:lnTo>
                    <a:pt x="317" y="17"/>
                  </a:lnTo>
                  <a:lnTo>
                    <a:pt x="315" y="12"/>
                  </a:lnTo>
                  <a:lnTo>
                    <a:pt x="313" y="6"/>
                  </a:lnTo>
                  <a:lnTo>
                    <a:pt x="313" y="0"/>
                  </a:lnTo>
                  <a:lnTo>
                    <a:pt x="224" y="52"/>
                  </a:lnTo>
                  <a:lnTo>
                    <a:pt x="144" y="2"/>
                  </a:lnTo>
                  <a:lnTo>
                    <a:pt x="116" y="92"/>
                  </a:lnTo>
                  <a:lnTo>
                    <a:pt x="21" y="109"/>
                  </a:lnTo>
                  <a:lnTo>
                    <a:pt x="60" y="193"/>
                  </a:lnTo>
                  <a:lnTo>
                    <a:pt x="0" y="276"/>
                  </a:lnTo>
                  <a:lnTo>
                    <a:pt x="89" y="310"/>
                  </a:lnTo>
                  <a:lnTo>
                    <a:pt x="89" y="316"/>
                  </a:lnTo>
                  <a:lnTo>
                    <a:pt x="91" y="320"/>
                  </a:lnTo>
                  <a:lnTo>
                    <a:pt x="91" y="324"/>
                  </a:lnTo>
                  <a:lnTo>
                    <a:pt x="93" y="330"/>
                  </a:lnTo>
                  <a:lnTo>
                    <a:pt x="93" y="333"/>
                  </a:lnTo>
                  <a:lnTo>
                    <a:pt x="95" y="337"/>
                  </a:lnTo>
                  <a:lnTo>
                    <a:pt x="95" y="343"/>
                  </a:lnTo>
                  <a:lnTo>
                    <a:pt x="97" y="347"/>
                  </a:lnTo>
                  <a:lnTo>
                    <a:pt x="97" y="350"/>
                  </a:lnTo>
                  <a:lnTo>
                    <a:pt x="97" y="356"/>
                  </a:lnTo>
                  <a:lnTo>
                    <a:pt x="97" y="360"/>
                  </a:lnTo>
                  <a:lnTo>
                    <a:pt x="98" y="364"/>
                  </a:lnTo>
                  <a:lnTo>
                    <a:pt x="98" y="369"/>
                  </a:lnTo>
                  <a:lnTo>
                    <a:pt x="98" y="373"/>
                  </a:lnTo>
                  <a:lnTo>
                    <a:pt x="98" y="377"/>
                  </a:lnTo>
                  <a:lnTo>
                    <a:pt x="98" y="383"/>
                  </a:lnTo>
                  <a:lnTo>
                    <a:pt x="97" y="377"/>
                  </a:lnTo>
                  <a:lnTo>
                    <a:pt x="97" y="371"/>
                  </a:lnTo>
                  <a:lnTo>
                    <a:pt x="95" y="364"/>
                  </a:lnTo>
                  <a:lnTo>
                    <a:pt x="95" y="358"/>
                  </a:lnTo>
                  <a:lnTo>
                    <a:pt x="93" y="352"/>
                  </a:lnTo>
                  <a:lnTo>
                    <a:pt x="93" y="347"/>
                  </a:lnTo>
                  <a:lnTo>
                    <a:pt x="91" y="339"/>
                  </a:lnTo>
                  <a:lnTo>
                    <a:pt x="91" y="333"/>
                  </a:lnTo>
                  <a:lnTo>
                    <a:pt x="91" y="339"/>
                  </a:lnTo>
                  <a:lnTo>
                    <a:pt x="91" y="345"/>
                  </a:lnTo>
                  <a:lnTo>
                    <a:pt x="91" y="350"/>
                  </a:lnTo>
                  <a:lnTo>
                    <a:pt x="93" y="356"/>
                  </a:lnTo>
                  <a:lnTo>
                    <a:pt x="95" y="362"/>
                  </a:lnTo>
                  <a:lnTo>
                    <a:pt x="95" y="368"/>
                  </a:lnTo>
                  <a:lnTo>
                    <a:pt x="97" y="373"/>
                  </a:lnTo>
                  <a:lnTo>
                    <a:pt x="97" y="379"/>
                  </a:lnTo>
                  <a:lnTo>
                    <a:pt x="97" y="385"/>
                  </a:lnTo>
                  <a:lnTo>
                    <a:pt x="98" y="390"/>
                  </a:lnTo>
                  <a:lnTo>
                    <a:pt x="100" y="394"/>
                  </a:lnTo>
                  <a:lnTo>
                    <a:pt x="100" y="400"/>
                  </a:lnTo>
                  <a:lnTo>
                    <a:pt x="100" y="406"/>
                  </a:lnTo>
                  <a:lnTo>
                    <a:pt x="102" y="411"/>
                  </a:lnTo>
                  <a:lnTo>
                    <a:pt x="102" y="417"/>
                  </a:lnTo>
                  <a:lnTo>
                    <a:pt x="104" y="423"/>
                  </a:lnTo>
                  <a:lnTo>
                    <a:pt x="203" y="375"/>
                  </a:lnTo>
                  <a:lnTo>
                    <a:pt x="294" y="438"/>
                  </a:lnTo>
                  <a:lnTo>
                    <a:pt x="329" y="333"/>
                  </a:lnTo>
                  <a:lnTo>
                    <a:pt x="376" y="322"/>
                  </a:lnTo>
                  <a:lnTo>
                    <a:pt x="357" y="322"/>
                  </a:lnTo>
                  <a:lnTo>
                    <a:pt x="325" y="328"/>
                  </a:lnTo>
                  <a:lnTo>
                    <a:pt x="323" y="331"/>
                  </a:lnTo>
                  <a:lnTo>
                    <a:pt x="321" y="337"/>
                  </a:lnTo>
                  <a:lnTo>
                    <a:pt x="319" y="343"/>
                  </a:lnTo>
                  <a:lnTo>
                    <a:pt x="317" y="349"/>
                  </a:lnTo>
                  <a:lnTo>
                    <a:pt x="315" y="354"/>
                  </a:lnTo>
                  <a:lnTo>
                    <a:pt x="313" y="360"/>
                  </a:lnTo>
                  <a:lnTo>
                    <a:pt x="310" y="368"/>
                  </a:lnTo>
                  <a:lnTo>
                    <a:pt x="308" y="375"/>
                  </a:lnTo>
                  <a:lnTo>
                    <a:pt x="306" y="381"/>
                  </a:lnTo>
                  <a:lnTo>
                    <a:pt x="304" y="389"/>
                  </a:lnTo>
                  <a:lnTo>
                    <a:pt x="302" y="396"/>
                  </a:lnTo>
                  <a:lnTo>
                    <a:pt x="298" y="404"/>
                  </a:lnTo>
                  <a:lnTo>
                    <a:pt x="296" y="409"/>
                  </a:lnTo>
                  <a:lnTo>
                    <a:pt x="294" y="417"/>
                  </a:lnTo>
                  <a:lnTo>
                    <a:pt x="292" y="423"/>
                  </a:lnTo>
                  <a:lnTo>
                    <a:pt x="292" y="430"/>
                  </a:lnTo>
                  <a:lnTo>
                    <a:pt x="289" y="428"/>
                  </a:lnTo>
                  <a:lnTo>
                    <a:pt x="287" y="427"/>
                  </a:lnTo>
                  <a:lnTo>
                    <a:pt x="285" y="425"/>
                  </a:lnTo>
                  <a:lnTo>
                    <a:pt x="287" y="423"/>
                  </a:lnTo>
                  <a:lnTo>
                    <a:pt x="291" y="427"/>
                  </a:lnTo>
                  <a:lnTo>
                    <a:pt x="304" y="381"/>
                  </a:lnTo>
                  <a:lnTo>
                    <a:pt x="306" y="377"/>
                  </a:lnTo>
                  <a:lnTo>
                    <a:pt x="308" y="373"/>
                  </a:lnTo>
                  <a:lnTo>
                    <a:pt x="306" y="369"/>
                  </a:lnTo>
                  <a:lnTo>
                    <a:pt x="304" y="373"/>
                  </a:lnTo>
                  <a:lnTo>
                    <a:pt x="302" y="377"/>
                  </a:lnTo>
                  <a:lnTo>
                    <a:pt x="300" y="385"/>
                  </a:lnTo>
                  <a:lnTo>
                    <a:pt x="298" y="390"/>
                  </a:lnTo>
                  <a:lnTo>
                    <a:pt x="294" y="396"/>
                  </a:lnTo>
                  <a:lnTo>
                    <a:pt x="292" y="402"/>
                  </a:lnTo>
                  <a:lnTo>
                    <a:pt x="292" y="408"/>
                  </a:lnTo>
                  <a:lnTo>
                    <a:pt x="291" y="413"/>
                  </a:lnTo>
                  <a:lnTo>
                    <a:pt x="289" y="421"/>
                  </a:lnTo>
                  <a:lnTo>
                    <a:pt x="283" y="417"/>
                  </a:lnTo>
                  <a:lnTo>
                    <a:pt x="277" y="415"/>
                  </a:lnTo>
                  <a:lnTo>
                    <a:pt x="272" y="413"/>
                  </a:lnTo>
                  <a:lnTo>
                    <a:pt x="266" y="411"/>
                  </a:lnTo>
                  <a:lnTo>
                    <a:pt x="262" y="408"/>
                  </a:lnTo>
                  <a:lnTo>
                    <a:pt x="258" y="406"/>
                  </a:lnTo>
                  <a:lnTo>
                    <a:pt x="254" y="404"/>
                  </a:lnTo>
                  <a:lnTo>
                    <a:pt x="253" y="402"/>
                  </a:lnTo>
                  <a:lnTo>
                    <a:pt x="247" y="400"/>
                  </a:lnTo>
                  <a:lnTo>
                    <a:pt x="245" y="396"/>
                  </a:lnTo>
                  <a:lnTo>
                    <a:pt x="243" y="394"/>
                  </a:lnTo>
                  <a:lnTo>
                    <a:pt x="243" y="394"/>
                  </a:lnTo>
                  <a:lnTo>
                    <a:pt x="243" y="394"/>
                  </a:lnTo>
                  <a:lnTo>
                    <a:pt x="247" y="394"/>
                  </a:lnTo>
                  <a:lnTo>
                    <a:pt x="251" y="396"/>
                  </a:lnTo>
                  <a:lnTo>
                    <a:pt x="256" y="398"/>
                  </a:lnTo>
                  <a:lnTo>
                    <a:pt x="262" y="400"/>
                  </a:lnTo>
                  <a:lnTo>
                    <a:pt x="270" y="406"/>
                  </a:lnTo>
                  <a:lnTo>
                    <a:pt x="273" y="408"/>
                  </a:lnTo>
                  <a:lnTo>
                    <a:pt x="277" y="409"/>
                  </a:lnTo>
                  <a:lnTo>
                    <a:pt x="283" y="413"/>
                  </a:lnTo>
                  <a:lnTo>
                    <a:pt x="287" y="417"/>
                  </a:lnTo>
                  <a:lnTo>
                    <a:pt x="289" y="409"/>
                  </a:lnTo>
                  <a:lnTo>
                    <a:pt x="289" y="402"/>
                  </a:lnTo>
                  <a:lnTo>
                    <a:pt x="292" y="396"/>
                  </a:lnTo>
                  <a:lnTo>
                    <a:pt x="294" y="390"/>
                  </a:lnTo>
                  <a:lnTo>
                    <a:pt x="296" y="383"/>
                  </a:lnTo>
                  <a:lnTo>
                    <a:pt x="298" y="377"/>
                  </a:lnTo>
                  <a:lnTo>
                    <a:pt x="300" y="369"/>
                  </a:lnTo>
                  <a:lnTo>
                    <a:pt x="302" y="364"/>
                  </a:lnTo>
                  <a:lnTo>
                    <a:pt x="304" y="358"/>
                  </a:lnTo>
                  <a:lnTo>
                    <a:pt x="306" y="350"/>
                  </a:lnTo>
                  <a:lnTo>
                    <a:pt x="308" y="347"/>
                  </a:lnTo>
                  <a:lnTo>
                    <a:pt x="310" y="341"/>
                  </a:lnTo>
                  <a:lnTo>
                    <a:pt x="311" y="333"/>
                  </a:lnTo>
                  <a:lnTo>
                    <a:pt x="313" y="330"/>
                  </a:lnTo>
                  <a:lnTo>
                    <a:pt x="315" y="324"/>
                  </a:lnTo>
                  <a:lnTo>
                    <a:pt x="317" y="320"/>
                  </a:lnTo>
                  <a:lnTo>
                    <a:pt x="382" y="303"/>
                  </a:lnTo>
                  <a:lnTo>
                    <a:pt x="386" y="301"/>
                  </a:lnTo>
                  <a:lnTo>
                    <a:pt x="389" y="299"/>
                  </a:lnTo>
                  <a:lnTo>
                    <a:pt x="393" y="297"/>
                  </a:lnTo>
                  <a:lnTo>
                    <a:pt x="395" y="297"/>
                  </a:lnTo>
                  <a:lnTo>
                    <a:pt x="395" y="295"/>
                  </a:lnTo>
                  <a:lnTo>
                    <a:pt x="395" y="295"/>
                  </a:lnTo>
                  <a:lnTo>
                    <a:pt x="391" y="295"/>
                  </a:lnTo>
                  <a:lnTo>
                    <a:pt x="386" y="297"/>
                  </a:lnTo>
                  <a:lnTo>
                    <a:pt x="382" y="297"/>
                  </a:lnTo>
                  <a:lnTo>
                    <a:pt x="378" y="297"/>
                  </a:lnTo>
                  <a:lnTo>
                    <a:pt x="374" y="299"/>
                  </a:lnTo>
                  <a:lnTo>
                    <a:pt x="370" y="301"/>
                  </a:lnTo>
                  <a:lnTo>
                    <a:pt x="365" y="301"/>
                  </a:lnTo>
                  <a:lnTo>
                    <a:pt x="361" y="301"/>
                  </a:lnTo>
                  <a:lnTo>
                    <a:pt x="355" y="303"/>
                  </a:lnTo>
                  <a:lnTo>
                    <a:pt x="351" y="305"/>
                  </a:lnTo>
                  <a:lnTo>
                    <a:pt x="346" y="305"/>
                  </a:lnTo>
                  <a:lnTo>
                    <a:pt x="340" y="305"/>
                  </a:lnTo>
                  <a:lnTo>
                    <a:pt x="336" y="307"/>
                  </a:lnTo>
                  <a:lnTo>
                    <a:pt x="332" y="307"/>
                  </a:lnTo>
                  <a:lnTo>
                    <a:pt x="329" y="307"/>
                  </a:lnTo>
                  <a:lnTo>
                    <a:pt x="323" y="309"/>
                  </a:lnTo>
                  <a:lnTo>
                    <a:pt x="319" y="309"/>
                  </a:lnTo>
                  <a:lnTo>
                    <a:pt x="317" y="310"/>
                  </a:lnTo>
                  <a:lnTo>
                    <a:pt x="313" y="310"/>
                  </a:lnTo>
                  <a:lnTo>
                    <a:pt x="310" y="312"/>
                  </a:lnTo>
                  <a:lnTo>
                    <a:pt x="308" y="316"/>
                  </a:lnTo>
                  <a:lnTo>
                    <a:pt x="306" y="322"/>
                  </a:lnTo>
                  <a:lnTo>
                    <a:pt x="304" y="328"/>
                  </a:lnTo>
                  <a:lnTo>
                    <a:pt x="302" y="333"/>
                  </a:lnTo>
                  <a:lnTo>
                    <a:pt x="300" y="337"/>
                  </a:lnTo>
                  <a:lnTo>
                    <a:pt x="298" y="345"/>
                  </a:lnTo>
                  <a:lnTo>
                    <a:pt x="296" y="349"/>
                  </a:lnTo>
                  <a:lnTo>
                    <a:pt x="294" y="356"/>
                  </a:lnTo>
                  <a:lnTo>
                    <a:pt x="292" y="360"/>
                  </a:lnTo>
                  <a:lnTo>
                    <a:pt x="291" y="366"/>
                  </a:lnTo>
                  <a:lnTo>
                    <a:pt x="289" y="373"/>
                  </a:lnTo>
                  <a:lnTo>
                    <a:pt x="287" y="377"/>
                  </a:lnTo>
                  <a:lnTo>
                    <a:pt x="285" y="383"/>
                  </a:lnTo>
                  <a:lnTo>
                    <a:pt x="283" y="389"/>
                  </a:lnTo>
                  <a:lnTo>
                    <a:pt x="281" y="392"/>
                  </a:lnTo>
                  <a:lnTo>
                    <a:pt x="281" y="400"/>
                  </a:lnTo>
                  <a:lnTo>
                    <a:pt x="277" y="398"/>
                  </a:lnTo>
                  <a:lnTo>
                    <a:pt x="275" y="396"/>
                  </a:lnTo>
                  <a:lnTo>
                    <a:pt x="272" y="392"/>
                  </a:lnTo>
                  <a:lnTo>
                    <a:pt x="268" y="390"/>
                  </a:lnTo>
                  <a:lnTo>
                    <a:pt x="260" y="385"/>
                  </a:lnTo>
                  <a:lnTo>
                    <a:pt x="254" y="381"/>
                  </a:lnTo>
                  <a:lnTo>
                    <a:pt x="249" y="377"/>
                  </a:lnTo>
                  <a:lnTo>
                    <a:pt x="243" y="373"/>
                  </a:lnTo>
                  <a:lnTo>
                    <a:pt x="235" y="368"/>
                  </a:lnTo>
                  <a:lnTo>
                    <a:pt x="230" y="364"/>
                  </a:lnTo>
                  <a:lnTo>
                    <a:pt x="224" y="360"/>
                  </a:lnTo>
                  <a:lnTo>
                    <a:pt x="218" y="356"/>
                  </a:lnTo>
                  <a:lnTo>
                    <a:pt x="214" y="352"/>
                  </a:lnTo>
                  <a:lnTo>
                    <a:pt x="213" y="350"/>
                  </a:lnTo>
                  <a:lnTo>
                    <a:pt x="211" y="349"/>
                  </a:lnTo>
                  <a:lnTo>
                    <a:pt x="211" y="347"/>
                  </a:lnTo>
                  <a:lnTo>
                    <a:pt x="214" y="349"/>
                  </a:lnTo>
                  <a:lnTo>
                    <a:pt x="218" y="350"/>
                  </a:lnTo>
                  <a:lnTo>
                    <a:pt x="224" y="354"/>
                  </a:lnTo>
                  <a:lnTo>
                    <a:pt x="228" y="358"/>
                  </a:lnTo>
                  <a:lnTo>
                    <a:pt x="232" y="360"/>
                  </a:lnTo>
                  <a:lnTo>
                    <a:pt x="235" y="362"/>
                  </a:lnTo>
                  <a:lnTo>
                    <a:pt x="241" y="366"/>
                  </a:lnTo>
                  <a:lnTo>
                    <a:pt x="245" y="368"/>
                  </a:lnTo>
                  <a:lnTo>
                    <a:pt x="249" y="369"/>
                  </a:lnTo>
                  <a:lnTo>
                    <a:pt x="253" y="373"/>
                  </a:lnTo>
                  <a:lnTo>
                    <a:pt x="256" y="375"/>
                  </a:lnTo>
                  <a:lnTo>
                    <a:pt x="262" y="379"/>
                  </a:lnTo>
                  <a:lnTo>
                    <a:pt x="266" y="381"/>
                  </a:lnTo>
                  <a:lnTo>
                    <a:pt x="270" y="385"/>
                  </a:lnTo>
                  <a:lnTo>
                    <a:pt x="275" y="387"/>
                  </a:lnTo>
                  <a:lnTo>
                    <a:pt x="279" y="390"/>
                  </a:lnTo>
                  <a:lnTo>
                    <a:pt x="281" y="385"/>
                  </a:lnTo>
                  <a:lnTo>
                    <a:pt x="281" y="379"/>
                  </a:lnTo>
                  <a:lnTo>
                    <a:pt x="283" y="373"/>
                  </a:lnTo>
                  <a:lnTo>
                    <a:pt x="285" y="369"/>
                  </a:lnTo>
                  <a:lnTo>
                    <a:pt x="287" y="364"/>
                  </a:lnTo>
                  <a:lnTo>
                    <a:pt x="289" y="358"/>
                  </a:lnTo>
                  <a:lnTo>
                    <a:pt x="291" y="352"/>
                  </a:lnTo>
                  <a:lnTo>
                    <a:pt x="292" y="349"/>
                  </a:lnTo>
                  <a:lnTo>
                    <a:pt x="294" y="343"/>
                  </a:lnTo>
                  <a:lnTo>
                    <a:pt x="294" y="337"/>
                  </a:lnTo>
                  <a:lnTo>
                    <a:pt x="296" y="331"/>
                  </a:lnTo>
                  <a:lnTo>
                    <a:pt x="298" y="328"/>
                  </a:lnTo>
                  <a:lnTo>
                    <a:pt x="300" y="322"/>
                  </a:lnTo>
                  <a:lnTo>
                    <a:pt x="302" y="316"/>
                  </a:lnTo>
                  <a:lnTo>
                    <a:pt x="304" y="310"/>
                  </a:lnTo>
                  <a:lnTo>
                    <a:pt x="306" y="307"/>
                  </a:lnTo>
                  <a:lnTo>
                    <a:pt x="332" y="297"/>
                  </a:lnTo>
                  <a:lnTo>
                    <a:pt x="338" y="295"/>
                  </a:lnTo>
                  <a:lnTo>
                    <a:pt x="342" y="295"/>
                  </a:lnTo>
                  <a:lnTo>
                    <a:pt x="344" y="293"/>
                  </a:lnTo>
                  <a:lnTo>
                    <a:pt x="346" y="293"/>
                  </a:lnTo>
                  <a:lnTo>
                    <a:pt x="342" y="291"/>
                  </a:lnTo>
                  <a:lnTo>
                    <a:pt x="342" y="291"/>
                  </a:lnTo>
                  <a:lnTo>
                    <a:pt x="336" y="293"/>
                  </a:lnTo>
                  <a:lnTo>
                    <a:pt x="334" y="293"/>
                  </a:lnTo>
                  <a:lnTo>
                    <a:pt x="329" y="293"/>
                  </a:lnTo>
                  <a:lnTo>
                    <a:pt x="323" y="295"/>
                  </a:lnTo>
                  <a:lnTo>
                    <a:pt x="317" y="295"/>
                  </a:lnTo>
                  <a:lnTo>
                    <a:pt x="313" y="297"/>
                  </a:lnTo>
                  <a:lnTo>
                    <a:pt x="308" y="297"/>
                  </a:lnTo>
                  <a:lnTo>
                    <a:pt x="304" y="297"/>
                  </a:lnTo>
                  <a:lnTo>
                    <a:pt x="302" y="299"/>
                  </a:lnTo>
                  <a:lnTo>
                    <a:pt x="300" y="299"/>
                  </a:lnTo>
                  <a:lnTo>
                    <a:pt x="298" y="305"/>
                  </a:lnTo>
                  <a:lnTo>
                    <a:pt x="298" y="309"/>
                  </a:lnTo>
                  <a:lnTo>
                    <a:pt x="294" y="312"/>
                  </a:lnTo>
                  <a:lnTo>
                    <a:pt x="294" y="318"/>
                  </a:lnTo>
                  <a:lnTo>
                    <a:pt x="292" y="322"/>
                  </a:lnTo>
                  <a:lnTo>
                    <a:pt x="291" y="328"/>
                  </a:lnTo>
                  <a:lnTo>
                    <a:pt x="289" y="331"/>
                  </a:lnTo>
                  <a:lnTo>
                    <a:pt x="289" y="337"/>
                  </a:lnTo>
                  <a:lnTo>
                    <a:pt x="287" y="341"/>
                  </a:lnTo>
                  <a:lnTo>
                    <a:pt x="285" y="347"/>
                  </a:lnTo>
                  <a:lnTo>
                    <a:pt x="283" y="350"/>
                  </a:lnTo>
                  <a:lnTo>
                    <a:pt x="281" y="354"/>
                  </a:lnTo>
                  <a:lnTo>
                    <a:pt x="277" y="358"/>
                  </a:lnTo>
                  <a:lnTo>
                    <a:pt x="275" y="364"/>
                  </a:lnTo>
                  <a:lnTo>
                    <a:pt x="273" y="368"/>
                  </a:lnTo>
                  <a:lnTo>
                    <a:pt x="272" y="371"/>
                  </a:lnTo>
                  <a:lnTo>
                    <a:pt x="268" y="369"/>
                  </a:lnTo>
                  <a:lnTo>
                    <a:pt x="262" y="366"/>
                  </a:lnTo>
                  <a:lnTo>
                    <a:pt x="258" y="364"/>
                  </a:lnTo>
                  <a:lnTo>
                    <a:pt x="254" y="360"/>
                  </a:lnTo>
                  <a:lnTo>
                    <a:pt x="251" y="358"/>
                  </a:lnTo>
                  <a:lnTo>
                    <a:pt x="247" y="356"/>
                  </a:lnTo>
                  <a:lnTo>
                    <a:pt x="243" y="352"/>
                  </a:lnTo>
                  <a:lnTo>
                    <a:pt x="239" y="350"/>
                  </a:lnTo>
                  <a:lnTo>
                    <a:pt x="233" y="349"/>
                  </a:lnTo>
                  <a:lnTo>
                    <a:pt x="230" y="347"/>
                  </a:lnTo>
                  <a:lnTo>
                    <a:pt x="226" y="343"/>
                  </a:lnTo>
                  <a:lnTo>
                    <a:pt x="220" y="341"/>
                  </a:lnTo>
                  <a:lnTo>
                    <a:pt x="216" y="337"/>
                  </a:lnTo>
                  <a:lnTo>
                    <a:pt x="213" y="335"/>
                  </a:lnTo>
                  <a:lnTo>
                    <a:pt x="209" y="331"/>
                  </a:lnTo>
                  <a:lnTo>
                    <a:pt x="205" y="330"/>
                  </a:lnTo>
                  <a:lnTo>
                    <a:pt x="133" y="364"/>
                  </a:lnTo>
                  <a:lnTo>
                    <a:pt x="121" y="284"/>
                  </a:lnTo>
                  <a:lnTo>
                    <a:pt x="55" y="257"/>
                  </a:lnTo>
                  <a:lnTo>
                    <a:pt x="102" y="196"/>
                  </a:lnTo>
                  <a:lnTo>
                    <a:pt x="100" y="189"/>
                  </a:lnTo>
                  <a:lnTo>
                    <a:pt x="97" y="181"/>
                  </a:lnTo>
                  <a:lnTo>
                    <a:pt x="95" y="173"/>
                  </a:lnTo>
                  <a:lnTo>
                    <a:pt x="91" y="166"/>
                  </a:lnTo>
                  <a:lnTo>
                    <a:pt x="85" y="158"/>
                  </a:lnTo>
                  <a:lnTo>
                    <a:pt x="81" y="151"/>
                  </a:lnTo>
                  <a:lnTo>
                    <a:pt x="79" y="143"/>
                  </a:lnTo>
                  <a:lnTo>
                    <a:pt x="76" y="135"/>
                  </a:lnTo>
                  <a:lnTo>
                    <a:pt x="79" y="134"/>
                  </a:lnTo>
                  <a:lnTo>
                    <a:pt x="85" y="134"/>
                  </a:lnTo>
                  <a:lnTo>
                    <a:pt x="89" y="134"/>
                  </a:lnTo>
                  <a:lnTo>
                    <a:pt x="93" y="132"/>
                  </a:lnTo>
                  <a:lnTo>
                    <a:pt x="97" y="132"/>
                  </a:lnTo>
                  <a:lnTo>
                    <a:pt x="102" y="132"/>
                  </a:lnTo>
                  <a:lnTo>
                    <a:pt x="106" y="130"/>
                  </a:lnTo>
                  <a:lnTo>
                    <a:pt x="110" y="130"/>
                  </a:lnTo>
                  <a:lnTo>
                    <a:pt x="116" y="130"/>
                  </a:lnTo>
                  <a:lnTo>
                    <a:pt x="119" y="128"/>
                  </a:lnTo>
                  <a:lnTo>
                    <a:pt x="123" y="128"/>
                  </a:lnTo>
                  <a:lnTo>
                    <a:pt x="127" y="128"/>
                  </a:lnTo>
                  <a:lnTo>
                    <a:pt x="133" y="126"/>
                  </a:lnTo>
                  <a:lnTo>
                    <a:pt x="137" y="126"/>
                  </a:lnTo>
                  <a:lnTo>
                    <a:pt x="140" y="124"/>
                  </a:lnTo>
                  <a:lnTo>
                    <a:pt x="144" y="124"/>
                  </a:lnTo>
                  <a:lnTo>
                    <a:pt x="146" y="118"/>
                  </a:lnTo>
                  <a:lnTo>
                    <a:pt x="150" y="111"/>
                  </a:lnTo>
                  <a:lnTo>
                    <a:pt x="150" y="107"/>
                  </a:lnTo>
                  <a:lnTo>
                    <a:pt x="154" y="103"/>
                  </a:lnTo>
                  <a:lnTo>
                    <a:pt x="154" y="97"/>
                  </a:lnTo>
                  <a:lnTo>
                    <a:pt x="156" y="95"/>
                  </a:lnTo>
                  <a:lnTo>
                    <a:pt x="156" y="90"/>
                  </a:lnTo>
                  <a:lnTo>
                    <a:pt x="159" y="86"/>
                  </a:lnTo>
                  <a:lnTo>
                    <a:pt x="159" y="82"/>
                  </a:lnTo>
                  <a:lnTo>
                    <a:pt x="161" y="78"/>
                  </a:lnTo>
                  <a:lnTo>
                    <a:pt x="163" y="71"/>
                  </a:lnTo>
                  <a:lnTo>
                    <a:pt x="167" y="65"/>
                  </a:lnTo>
                  <a:lnTo>
                    <a:pt x="173" y="69"/>
                  </a:lnTo>
                  <a:lnTo>
                    <a:pt x="180" y="75"/>
                  </a:lnTo>
                  <a:lnTo>
                    <a:pt x="186" y="78"/>
                  </a:lnTo>
                  <a:lnTo>
                    <a:pt x="194" y="84"/>
                  </a:lnTo>
                  <a:lnTo>
                    <a:pt x="199" y="88"/>
                  </a:lnTo>
                  <a:lnTo>
                    <a:pt x="207" y="92"/>
                  </a:lnTo>
                  <a:lnTo>
                    <a:pt x="213" y="97"/>
                  </a:lnTo>
                  <a:lnTo>
                    <a:pt x="220" y="101"/>
                  </a:lnTo>
                  <a:lnTo>
                    <a:pt x="220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646"/>
            <p:cNvSpPr>
              <a:spLocks/>
            </p:cNvSpPr>
            <p:nvPr/>
          </p:nvSpPr>
          <p:spPr bwMode="auto">
            <a:xfrm>
              <a:off x="920" y="1370"/>
              <a:ext cx="26" cy="17"/>
            </a:xfrm>
            <a:custGeom>
              <a:avLst/>
              <a:gdLst>
                <a:gd name="T0" fmla="*/ 53 w 53"/>
                <a:gd name="T1" fmla="*/ 35 h 35"/>
                <a:gd name="T2" fmla="*/ 48 w 53"/>
                <a:gd name="T3" fmla="*/ 31 h 35"/>
                <a:gd name="T4" fmla="*/ 42 w 53"/>
                <a:gd name="T5" fmla="*/ 29 h 35"/>
                <a:gd name="T6" fmla="*/ 38 w 53"/>
                <a:gd name="T7" fmla="*/ 25 h 35"/>
                <a:gd name="T8" fmla="*/ 34 w 53"/>
                <a:gd name="T9" fmla="*/ 23 h 35"/>
                <a:gd name="T10" fmla="*/ 31 w 53"/>
                <a:gd name="T11" fmla="*/ 21 h 35"/>
                <a:gd name="T12" fmla="*/ 27 w 53"/>
                <a:gd name="T13" fmla="*/ 19 h 35"/>
                <a:gd name="T14" fmla="*/ 21 w 53"/>
                <a:gd name="T15" fmla="*/ 16 h 35"/>
                <a:gd name="T16" fmla="*/ 17 w 53"/>
                <a:gd name="T17" fmla="*/ 14 h 35"/>
                <a:gd name="T18" fmla="*/ 14 w 53"/>
                <a:gd name="T19" fmla="*/ 10 h 35"/>
                <a:gd name="T20" fmla="*/ 10 w 53"/>
                <a:gd name="T21" fmla="*/ 8 h 35"/>
                <a:gd name="T22" fmla="*/ 4 w 53"/>
                <a:gd name="T23" fmla="*/ 2 h 35"/>
                <a:gd name="T24" fmla="*/ 0 w 53"/>
                <a:gd name="T25" fmla="*/ 0 h 35"/>
                <a:gd name="T26" fmla="*/ 53 w 53"/>
                <a:gd name="T27" fmla="*/ 35 h 35"/>
                <a:gd name="T28" fmla="*/ 53 w 53"/>
                <a:gd name="T2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35">
                  <a:moveTo>
                    <a:pt x="53" y="35"/>
                  </a:moveTo>
                  <a:lnTo>
                    <a:pt x="48" y="31"/>
                  </a:lnTo>
                  <a:lnTo>
                    <a:pt x="42" y="29"/>
                  </a:lnTo>
                  <a:lnTo>
                    <a:pt x="38" y="25"/>
                  </a:lnTo>
                  <a:lnTo>
                    <a:pt x="34" y="23"/>
                  </a:lnTo>
                  <a:lnTo>
                    <a:pt x="31" y="21"/>
                  </a:lnTo>
                  <a:lnTo>
                    <a:pt x="27" y="19"/>
                  </a:lnTo>
                  <a:lnTo>
                    <a:pt x="21" y="16"/>
                  </a:lnTo>
                  <a:lnTo>
                    <a:pt x="17" y="14"/>
                  </a:lnTo>
                  <a:lnTo>
                    <a:pt x="14" y="10"/>
                  </a:lnTo>
                  <a:lnTo>
                    <a:pt x="10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53" y="35"/>
                  </a:ln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647"/>
            <p:cNvSpPr>
              <a:spLocks/>
            </p:cNvSpPr>
            <p:nvPr/>
          </p:nvSpPr>
          <p:spPr bwMode="auto">
            <a:xfrm>
              <a:off x="878" y="1381"/>
              <a:ext cx="62" cy="42"/>
            </a:xfrm>
            <a:custGeom>
              <a:avLst/>
              <a:gdLst>
                <a:gd name="T0" fmla="*/ 1 w 123"/>
                <a:gd name="T1" fmla="*/ 84 h 84"/>
                <a:gd name="T2" fmla="*/ 1 w 123"/>
                <a:gd name="T3" fmla="*/ 84 h 84"/>
                <a:gd name="T4" fmla="*/ 3 w 123"/>
                <a:gd name="T5" fmla="*/ 84 h 84"/>
                <a:gd name="T6" fmla="*/ 7 w 123"/>
                <a:gd name="T7" fmla="*/ 82 h 84"/>
                <a:gd name="T8" fmla="*/ 13 w 123"/>
                <a:gd name="T9" fmla="*/ 82 h 84"/>
                <a:gd name="T10" fmla="*/ 17 w 123"/>
                <a:gd name="T11" fmla="*/ 80 h 84"/>
                <a:gd name="T12" fmla="*/ 22 w 123"/>
                <a:gd name="T13" fmla="*/ 80 h 84"/>
                <a:gd name="T14" fmla="*/ 26 w 123"/>
                <a:gd name="T15" fmla="*/ 80 h 84"/>
                <a:gd name="T16" fmla="*/ 32 w 123"/>
                <a:gd name="T17" fmla="*/ 80 h 84"/>
                <a:gd name="T18" fmla="*/ 38 w 123"/>
                <a:gd name="T19" fmla="*/ 78 h 84"/>
                <a:gd name="T20" fmla="*/ 41 w 123"/>
                <a:gd name="T21" fmla="*/ 78 h 84"/>
                <a:gd name="T22" fmla="*/ 45 w 123"/>
                <a:gd name="T23" fmla="*/ 76 h 84"/>
                <a:gd name="T24" fmla="*/ 51 w 123"/>
                <a:gd name="T25" fmla="*/ 76 h 84"/>
                <a:gd name="T26" fmla="*/ 57 w 123"/>
                <a:gd name="T27" fmla="*/ 74 h 84"/>
                <a:gd name="T28" fmla="*/ 59 w 123"/>
                <a:gd name="T29" fmla="*/ 74 h 84"/>
                <a:gd name="T30" fmla="*/ 83 w 123"/>
                <a:gd name="T31" fmla="*/ 6 h 84"/>
                <a:gd name="T32" fmla="*/ 85 w 123"/>
                <a:gd name="T33" fmla="*/ 6 h 84"/>
                <a:gd name="T34" fmla="*/ 91 w 123"/>
                <a:gd name="T35" fmla="*/ 10 h 84"/>
                <a:gd name="T36" fmla="*/ 95 w 123"/>
                <a:gd name="T37" fmla="*/ 14 h 84"/>
                <a:gd name="T38" fmla="*/ 102 w 123"/>
                <a:gd name="T39" fmla="*/ 17 h 84"/>
                <a:gd name="T40" fmla="*/ 108 w 123"/>
                <a:gd name="T41" fmla="*/ 21 h 84"/>
                <a:gd name="T42" fmla="*/ 114 w 123"/>
                <a:gd name="T43" fmla="*/ 25 h 84"/>
                <a:gd name="T44" fmla="*/ 117 w 123"/>
                <a:gd name="T45" fmla="*/ 27 h 84"/>
                <a:gd name="T46" fmla="*/ 123 w 123"/>
                <a:gd name="T47" fmla="*/ 29 h 84"/>
                <a:gd name="T48" fmla="*/ 81 w 123"/>
                <a:gd name="T49" fmla="*/ 0 h 84"/>
                <a:gd name="T50" fmla="*/ 57 w 123"/>
                <a:gd name="T51" fmla="*/ 71 h 84"/>
                <a:gd name="T52" fmla="*/ 49 w 123"/>
                <a:gd name="T53" fmla="*/ 73 h 84"/>
                <a:gd name="T54" fmla="*/ 43 w 123"/>
                <a:gd name="T55" fmla="*/ 74 h 84"/>
                <a:gd name="T56" fmla="*/ 34 w 123"/>
                <a:gd name="T57" fmla="*/ 76 h 84"/>
                <a:gd name="T58" fmla="*/ 28 w 123"/>
                <a:gd name="T59" fmla="*/ 78 h 84"/>
                <a:gd name="T60" fmla="*/ 20 w 123"/>
                <a:gd name="T61" fmla="*/ 78 h 84"/>
                <a:gd name="T62" fmla="*/ 13 w 123"/>
                <a:gd name="T63" fmla="*/ 80 h 84"/>
                <a:gd name="T64" fmla="*/ 5 w 123"/>
                <a:gd name="T65" fmla="*/ 80 h 84"/>
                <a:gd name="T66" fmla="*/ 0 w 123"/>
                <a:gd name="T67" fmla="*/ 82 h 84"/>
                <a:gd name="T68" fmla="*/ 1 w 123"/>
                <a:gd name="T69" fmla="*/ 84 h 84"/>
                <a:gd name="T70" fmla="*/ 1 w 123"/>
                <a:gd name="T7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3" h="84">
                  <a:moveTo>
                    <a:pt x="1" y="84"/>
                  </a:moveTo>
                  <a:lnTo>
                    <a:pt x="1" y="84"/>
                  </a:lnTo>
                  <a:lnTo>
                    <a:pt x="3" y="84"/>
                  </a:lnTo>
                  <a:lnTo>
                    <a:pt x="7" y="82"/>
                  </a:lnTo>
                  <a:lnTo>
                    <a:pt x="13" y="82"/>
                  </a:lnTo>
                  <a:lnTo>
                    <a:pt x="17" y="80"/>
                  </a:lnTo>
                  <a:lnTo>
                    <a:pt x="22" y="80"/>
                  </a:lnTo>
                  <a:lnTo>
                    <a:pt x="26" y="80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1" y="78"/>
                  </a:lnTo>
                  <a:lnTo>
                    <a:pt x="45" y="76"/>
                  </a:lnTo>
                  <a:lnTo>
                    <a:pt x="51" y="76"/>
                  </a:lnTo>
                  <a:lnTo>
                    <a:pt x="57" y="74"/>
                  </a:lnTo>
                  <a:lnTo>
                    <a:pt x="59" y="74"/>
                  </a:lnTo>
                  <a:lnTo>
                    <a:pt x="83" y="6"/>
                  </a:lnTo>
                  <a:lnTo>
                    <a:pt x="85" y="6"/>
                  </a:lnTo>
                  <a:lnTo>
                    <a:pt x="91" y="10"/>
                  </a:lnTo>
                  <a:lnTo>
                    <a:pt x="95" y="14"/>
                  </a:lnTo>
                  <a:lnTo>
                    <a:pt x="102" y="17"/>
                  </a:lnTo>
                  <a:lnTo>
                    <a:pt x="108" y="21"/>
                  </a:lnTo>
                  <a:lnTo>
                    <a:pt x="114" y="25"/>
                  </a:lnTo>
                  <a:lnTo>
                    <a:pt x="117" y="27"/>
                  </a:lnTo>
                  <a:lnTo>
                    <a:pt x="123" y="29"/>
                  </a:lnTo>
                  <a:lnTo>
                    <a:pt x="81" y="0"/>
                  </a:lnTo>
                  <a:lnTo>
                    <a:pt x="57" y="71"/>
                  </a:lnTo>
                  <a:lnTo>
                    <a:pt x="49" y="73"/>
                  </a:lnTo>
                  <a:lnTo>
                    <a:pt x="43" y="74"/>
                  </a:lnTo>
                  <a:lnTo>
                    <a:pt x="34" y="76"/>
                  </a:lnTo>
                  <a:lnTo>
                    <a:pt x="28" y="78"/>
                  </a:lnTo>
                  <a:lnTo>
                    <a:pt x="20" y="78"/>
                  </a:lnTo>
                  <a:lnTo>
                    <a:pt x="13" y="80"/>
                  </a:lnTo>
                  <a:lnTo>
                    <a:pt x="5" y="80"/>
                  </a:lnTo>
                  <a:lnTo>
                    <a:pt x="0" y="82"/>
                  </a:lnTo>
                  <a:lnTo>
                    <a:pt x="1" y="84"/>
                  </a:lnTo>
                  <a:lnTo>
                    <a:pt x="1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648"/>
            <p:cNvSpPr>
              <a:spLocks/>
            </p:cNvSpPr>
            <p:nvPr/>
          </p:nvSpPr>
          <p:spPr bwMode="auto">
            <a:xfrm>
              <a:off x="845" y="1413"/>
              <a:ext cx="16" cy="35"/>
            </a:xfrm>
            <a:custGeom>
              <a:avLst/>
              <a:gdLst>
                <a:gd name="T0" fmla="*/ 30 w 30"/>
                <a:gd name="T1" fmla="*/ 68 h 68"/>
                <a:gd name="T2" fmla="*/ 28 w 30"/>
                <a:gd name="T3" fmla="*/ 63 h 68"/>
                <a:gd name="T4" fmla="*/ 28 w 30"/>
                <a:gd name="T5" fmla="*/ 59 h 68"/>
                <a:gd name="T6" fmla="*/ 27 w 30"/>
                <a:gd name="T7" fmla="*/ 55 h 68"/>
                <a:gd name="T8" fmla="*/ 25 w 30"/>
                <a:gd name="T9" fmla="*/ 51 h 68"/>
                <a:gd name="T10" fmla="*/ 23 w 30"/>
                <a:gd name="T11" fmla="*/ 46 h 68"/>
                <a:gd name="T12" fmla="*/ 21 w 30"/>
                <a:gd name="T13" fmla="*/ 42 h 68"/>
                <a:gd name="T14" fmla="*/ 19 w 30"/>
                <a:gd name="T15" fmla="*/ 38 h 68"/>
                <a:gd name="T16" fmla="*/ 19 w 30"/>
                <a:gd name="T17" fmla="*/ 32 h 68"/>
                <a:gd name="T18" fmla="*/ 15 w 30"/>
                <a:gd name="T19" fmla="*/ 28 h 68"/>
                <a:gd name="T20" fmla="*/ 13 w 30"/>
                <a:gd name="T21" fmla="*/ 25 h 68"/>
                <a:gd name="T22" fmla="*/ 11 w 30"/>
                <a:gd name="T23" fmla="*/ 21 h 68"/>
                <a:gd name="T24" fmla="*/ 9 w 30"/>
                <a:gd name="T25" fmla="*/ 15 h 68"/>
                <a:gd name="T26" fmla="*/ 8 w 30"/>
                <a:gd name="T27" fmla="*/ 11 h 68"/>
                <a:gd name="T28" fmla="*/ 6 w 30"/>
                <a:gd name="T29" fmla="*/ 8 h 68"/>
                <a:gd name="T30" fmla="*/ 4 w 30"/>
                <a:gd name="T31" fmla="*/ 4 h 68"/>
                <a:gd name="T32" fmla="*/ 0 w 30"/>
                <a:gd name="T33" fmla="*/ 0 h 68"/>
                <a:gd name="T34" fmla="*/ 2 w 30"/>
                <a:gd name="T35" fmla="*/ 4 h 68"/>
                <a:gd name="T36" fmla="*/ 4 w 30"/>
                <a:gd name="T37" fmla="*/ 8 h 68"/>
                <a:gd name="T38" fmla="*/ 6 w 30"/>
                <a:gd name="T39" fmla="*/ 13 h 68"/>
                <a:gd name="T40" fmla="*/ 8 w 30"/>
                <a:gd name="T41" fmla="*/ 17 h 68"/>
                <a:gd name="T42" fmla="*/ 9 w 30"/>
                <a:gd name="T43" fmla="*/ 21 h 68"/>
                <a:gd name="T44" fmla="*/ 11 w 30"/>
                <a:gd name="T45" fmla="*/ 25 h 68"/>
                <a:gd name="T46" fmla="*/ 13 w 30"/>
                <a:gd name="T47" fmla="*/ 30 h 68"/>
                <a:gd name="T48" fmla="*/ 15 w 30"/>
                <a:gd name="T49" fmla="*/ 34 h 68"/>
                <a:gd name="T50" fmla="*/ 17 w 30"/>
                <a:gd name="T51" fmla="*/ 38 h 68"/>
                <a:gd name="T52" fmla="*/ 19 w 30"/>
                <a:gd name="T53" fmla="*/ 42 h 68"/>
                <a:gd name="T54" fmla="*/ 21 w 30"/>
                <a:gd name="T55" fmla="*/ 47 h 68"/>
                <a:gd name="T56" fmla="*/ 23 w 30"/>
                <a:gd name="T57" fmla="*/ 51 h 68"/>
                <a:gd name="T58" fmla="*/ 25 w 30"/>
                <a:gd name="T59" fmla="*/ 55 h 68"/>
                <a:gd name="T60" fmla="*/ 27 w 30"/>
                <a:gd name="T61" fmla="*/ 59 h 68"/>
                <a:gd name="T62" fmla="*/ 28 w 30"/>
                <a:gd name="T63" fmla="*/ 65 h 68"/>
                <a:gd name="T64" fmla="*/ 30 w 30"/>
                <a:gd name="T65" fmla="*/ 68 h 68"/>
                <a:gd name="T66" fmla="*/ 30 w 30"/>
                <a:gd name="T6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68">
                  <a:moveTo>
                    <a:pt x="30" y="68"/>
                  </a:moveTo>
                  <a:lnTo>
                    <a:pt x="28" y="63"/>
                  </a:lnTo>
                  <a:lnTo>
                    <a:pt x="28" y="59"/>
                  </a:lnTo>
                  <a:lnTo>
                    <a:pt x="27" y="55"/>
                  </a:lnTo>
                  <a:lnTo>
                    <a:pt x="25" y="51"/>
                  </a:lnTo>
                  <a:lnTo>
                    <a:pt x="23" y="46"/>
                  </a:lnTo>
                  <a:lnTo>
                    <a:pt x="21" y="42"/>
                  </a:lnTo>
                  <a:lnTo>
                    <a:pt x="19" y="38"/>
                  </a:lnTo>
                  <a:lnTo>
                    <a:pt x="19" y="32"/>
                  </a:lnTo>
                  <a:lnTo>
                    <a:pt x="15" y="28"/>
                  </a:lnTo>
                  <a:lnTo>
                    <a:pt x="13" y="25"/>
                  </a:lnTo>
                  <a:lnTo>
                    <a:pt x="11" y="21"/>
                  </a:lnTo>
                  <a:lnTo>
                    <a:pt x="9" y="15"/>
                  </a:lnTo>
                  <a:lnTo>
                    <a:pt x="8" y="11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3"/>
                  </a:lnTo>
                  <a:lnTo>
                    <a:pt x="8" y="17"/>
                  </a:lnTo>
                  <a:lnTo>
                    <a:pt x="9" y="21"/>
                  </a:lnTo>
                  <a:lnTo>
                    <a:pt x="11" y="25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19" y="42"/>
                  </a:lnTo>
                  <a:lnTo>
                    <a:pt x="21" y="47"/>
                  </a:lnTo>
                  <a:lnTo>
                    <a:pt x="23" y="51"/>
                  </a:lnTo>
                  <a:lnTo>
                    <a:pt x="25" y="55"/>
                  </a:lnTo>
                  <a:lnTo>
                    <a:pt x="27" y="59"/>
                  </a:lnTo>
                  <a:lnTo>
                    <a:pt x="28" y="65"/>
                  </a:lnTo>
                  <a:lnTo>
                    <a:pt x="30" y="68"/>
                  </a:lnTo>
                  <a:lnTo>
                    <a:pt x="3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649"/>
            <p:cNvSpPr>
              <a:spLocks/>
            </p:cNvSpPr>
            <p:nvPr/>
          </p:nvSpPr>
          <p:spPr bwMode="auto">
            <a:xfrm>
              <a:off x="982" y="1451"/>
              <a:ext cx="13" cy="9"/>
            </a:xfrm>
            <a:custGeom>
              <a:avLst/>
              <a:gdLst>
                <a:gd name="T0" fmla="*/ 17 w 24"/>
                <a:gd name="T1" fmla="*/ 4 h 19"/>
                <a:gd name="T2" fmla="*/ 9 w 24"/>
                <a:gd name="T3" fmla="*/ 10 h 19"/>
                <a:gd name="T4" fmla="*/ 5 w 24"/>
                <a:gd name="T5" fmla="*/ 15 h 19"/>
                <a:gd name="T6" fmla="*/ 2 w 24"/>
                <a:gd name="T7" fmla="*/ 17 h 19"/>
                <a:gd name="T8" fmla="*/ 0 w 24"/>
                <a:gd name="T9" fmla="*/ 19 h 19"/>
                <a:gd name="T10" fmla="*/ 5 w 24"/>
                <a:gd name="T11" fmla="*/ 17 h 19"/>
                <a:gd name="T12" fmla="*/ 11 w 24"/>
                <a:gd name="T13" fmla="*/ 12 h 19"/>
                <a:gd name="T14" fmla="*/ 17 w 24"/>
                <a:gd name="T15" fmla="*/ 8 h 19"/>
                <a:gd name="T16" fmla="*/ 23 w 24"/>
                <a:gd name="T17" fmla="*/ 4 h 19"/>
                <a:gd name="T18" fmla="*/ 24 w 24"/>
                <a:gd name="T19" fmla="*/ 2 h 19"/>
                <a:gd name="T20" fmla="*/ 5 w 24"/>
                <a:gd name="T21" fmla="*/ 0 h 19"/>
                <a:gd name="T22" fmla="*/ 17 w 24"/>
                <a:gd name="T23" fmla="*/ 4 h 19"/>
                <a:gd name="T24" fmla="*/ 17 w 24"/>
                <a:gd name="T25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9">
                  <a:moveTo>
                    <a:pt x="17" y="4"/>
                  </a:moveTo>
                  <a:lnTo>
                    <a:pt x="9" y="10"/>
                  </a:lnTo>
                  <a:lnTo>
                    <a:pt x="5" y="15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5" y="17"/>
                  </a:lnTo>
                  <a:lnTo>
                    <a:pt x="11" y="12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24" y="2"/>
                  </a:lnTo>
                  <a:lnTo>
                    <a:pt x="5" y="0"/>
                  </a:lnTo>
                  <a:lnTo>
                    <a:pt x="17" y="4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650"/>
            <p:cNvSpPr>
              <a:spLocks/>
            </p:cNvSpPr>
            <p:nvPr/>
          </p:nvSpPr>
          <p:spPr bwMode="auto">
            <a:xfrm>
              <a:off x="954" y="1416"/>
              <a:ext cx="7" cy="9"/>
            </a:xfrm>
            <a:custGeom>
              <a:avLst/>
              <a:gdLst>
                <a:gd name="T0" fmla="*/ 15 w 15"/>
                <a:gd name="T1" fmla="*/ 0 h 17"/>
                <a:gd name="T2" fmla="*/ 15 w 15"/>
                <a:gd name="T3" fmla="*/ 5 h 17"/>
                <a:gd name="T4" fmla="*/ 13 w 15"/>
                <a:gd name="T5" fmla="*/ 11 h 17"/>
                <a:gd name="T6" fmla="*/ 13 w 15"/>
                <a:gd name="T7" fmla="*/ 11 h 17"/>
                <a:gd name="T8" fmla="*/ 13 w 15"/>
                <a:gd name="T9" fmla="*/ 11 h 17"/>
                <a:gd name="T10" fmla="*/ 11 w 15"/>
                <a:gd name="T11" fmla="*/ 9 h 17"/>
                <a:gd name="T12" fmla="*/ 11 w 15"/>
                <a:gd name="T13" fmla="*/ 7 h 17"/>
                <a:gd name="T14" fmla="*/ 5 w 15"/>
                <a:gd name="T15" fmla="*/ 11 h 17"/>
                <a:gd name="T16" fmla="*/ 0 w 15"/>
                <a:gd name="T17" fmla="*/ 17 h 17"/>
                <a:gd name="T18" fmla="*/ 15 w 15"/>
                <a:gd name="T19" fmla="*/ 0 h 17"/>
                <a:gd name="T20" fmla="*/ 15 w 15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7">
                  <a:moveTo>
                    <a:pt x="15" y="0"/>
                  </a:moveTo>
                  <a:lnTo>
                    <a:pt x="15" y="5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5" y="11"/>
                  </a:lnTo>
                  <a:lnTo>
                    <a:pt x="0" y="1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651"/>
            <p:cNvSpPr>
              <a:spLocks/>
            </p:cNvSpPr>
            <p:nvPr/>
          </p:nvSpPr>
          <p:spPr bwMode="auto">
            <a:xfrm>
              <a:off x="907" y="1418"/>
              <a:ext cx="4" cy="19"/>
            </a:xfrm>
            <a:custGeom>
              <a:avLst/>
              <a:gdLst>
                <a:gd name="T0" fmla="*/ 7 w 7"/>
                <a:gd name="T1" fmla="*/ 38 h 38"/>
                <a:gd name="T2" fmla="*/ 7 w 7"/>
                <a:gd name="T3" fmla="*/ 33 h 38"/>
                <a:gd name="T4" fmla="*/ 7 w 7"/>
                <a:gd name="T5" fmla="*/ 29 h 38"/>
                <a:gd name="T6" fmla="*/ 7 w 7"/>
                <a:gd name="T7" fmla="*/ 23 h 38"/>
                <a:gd name="T8" fmla="*/ 5 w 7"/>
                <a:gd name="T9" fmla="*/ 19 h 38"/>
                <a:gd name="T10" fmla="*/ 5 w 7"/>
                <a:gd name="T11" fmla="*/ 14 h 38"/>
                <a:gd name="T12" fmla="*/ 3 w 7"/>
                <a:gd name="T13" fmla="*/ 10 h 38"/>
                <a:gd name="T14" fmla="*/ 1 w 7"/>
                <a:gd name="T15" fmla="*/ 4 h 38"/>
                <a:gd name="T16" fmla="*/ 0 w 7"/>
                <a:gd name="T17" fmla="*/ 0 h 38"/>
                <a:gd name="T18" fmla="*/ 0 w 7"/>
                <a:gd name="T19" fmla="*/ 4 h 38"/>
                <a:gd name="T20" fmla="*/ 0 w 7"/>
                <a:gd name="T21" fmla="*/ 10 h 38"/>
                <a:gd name="T22" fmla="*/ 1 w 7"/>
                <a:gd name="T23" fmla="*/ 14 h 38"/>
                <a:gd name="T24" fmla="*/ 1 w 7"/>
                <a:gd name="T25" fmla="*/ 19 h 38"/>
                <a:gd name="T26" fmla="*/ 3 w 7"/>
                <a:gd name="T27" fmla="*/ 23 h 38"/>
                <a:gd name="T28" fmla="*/ 5 w 7"/>
                <a:gd name="T29" fmla="*/ 29 h 38"/>
                <a:gd name="T30" fmla="*/ 5 w 7"/>
                <a:gd name="T31" fmla="*/ 33 h 38"/>
                <a:gd name="T32" fmla="*/ 7 w 7"/>
                <a:gd name="T33" fmla="*/ 38 h 38"/>
                <a:gd name="T34" fmla="*/ 7 w 7"/>
                <a:gd name="T3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" h="38">
                  <a:moveTo>
                    <a:pt x="7" y="38"/>
                  </a:moveTo>
                  <a:lnTo>
                    <a:pt x="7" y="33"/>
                  </a:lnTo>
                  <a:lnTo>
                    <a:pt x="7" y="29"/>
                  </a:lnTo>
                  <a:lnTo>
                    <a:pt x="7" y="23"/>
                  </a:lnTo>
                  <a:lnTo>
                    <a:pt x="5" y="19"/>
                  </a:lnTo>
                  <a:lnTo>
                    <a:pt x="5" y="14"/>
                  </a:lnTo>
                  <a:lnTo>
                    <a:pt x="3" y="10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1" y="19"/>
                  </a:lnTo>
                  <a:lnTo>
                    <a:pt x="3" y="23"/>
                  </a:lnTo>
                  <a:lnTo>
                    <a:pt x="5" y="29"/>
                  </a:lnTo>
                  <a:lnTo>
                    <a:pt x="5" y="33"/>
                  </a:lnTo>
                  <a:lnTo>
                    <a:pt x="7" y="38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652"/>
            <p:cNvSpPr>
              <a:spLocks/>
            </p:cNvSpPr>
            <p:nvPr/>
          </p:nvSpPr>
          <p:spPr bwMode="auto">
            <a:xfrm>
              <a:off x="929" y="1437"/>
              <a:ext cx="24" cy="13"/>
            </a:xfrm>
            <a:custGeom>
              <a:avLst/>
              <a:gdLst>
                <a:gd name="T0" fmla="*/ 29 w 48"/>
                <a:gd name="T1" fmla="*/ 25 h 25"/>
                <a:gd name="T2" fmla="*/ 38 w 48"/>
                <a:gd name="T3" fmla="*/ 12 h 25"/>
                <a:gd name="T4" fmla="*/ 42 w 48"/>
                <a:gd name="T5" fmla="*/ 8 h 25"/>
                <a:gd name="T6" fmla="*/ 48 w 48"/>
                <a:gd name="T7" fmla="*/ 0 h 25"/>
                <a:gd name="T8" fmla="*/ 40 w 48"/>
                <a:gd name="T9" fmla="*/ 8 h 25"/>
                <a:gd name="T10" fmla="*/ 36 w 48"/>
                <a:gd name="T11" fmla="*/ 12 h 25"/>
                <a:gd name="T12" fmla="*/ 31 w 48"/>
                <a:gd name="T13" fmla="*/ 18 h 25"/>
                <a:gd name="T14" fmla="*/ 27 w 48"/>
                <a:gd name="T15" fmla="*/ 21 h 25"/>
                <a:gd name="T16" fmla="*/ 25 w 48"/>
                <a:gd name="T17" fmla="*/ 21 h 25"/>
                <a:gd name="T18" fmla="*/ 23 w 48"/>
                <a:gd name="T19" fmla="*/ 19 h 25"/>
                <a:gd name="T20" fmla="*/ 19 w 48"/>
                <a:gd name="T21" fmla="*/ 18 h 25"/>
                <a:gd name="T22" fmla="*/ 15 w 48"/>
                <a:gd name="T23" fmla="*/ 16 h 25"/>
                <a:gd name="T24" fmla="*/ 10 w 48"/>
                <a:gd name="T25" fmla="*/ 14 h 25"/>
                <a:gd name="T26" fmla="*/ 6 w 48"/>
                <a:gd name="T27" fmla="*/ 12 h 25"/>
                <a:gd name="T28" fmla="*/ 2 w 48"/>
                <a:gd name="T29" fmla="*/ 10 h 25"/>
                <a:gd name="T30" fmla="*/ 0 w 48"/>
                <a:gd name="T31" fmla="*/ 8 h 25"/>
                <a:gd name="T32" fmla="*/ 4 w 48"/>
                <a:gd name="T33" fmla="*/ 12 h 25"/>
                <a:gd name="T34" fmla="*/ 29 w 48"/>
                <a:gd name="T35" fmla="*/ 25 h 25"/>
                <a:gd name="T36" fmla="*/ 29 w 48"/>
                <a:gd name="T3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25">
                  <a:moveTo>
                    <a:pt x="29" y="25"/>
                  </a:moveTo>
                  <a:lnTo>
                    <a:pt x="38" y="12"/>
                  </a:lnTo>
                  <a:lnTo>
                    <a:pt x="42" y="8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1" y="18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3" y="19"/>
                  </a:lnTo>
                  <a:lnTo>
                    <a:pt x="19" y="18"/>
                  </a:lnTo>
                  <a:lnTo>
                    <a:pt x="15" y="16"/>
                  </a:lnTo>
                  <a:lnTo>
                    <a:pt x="10" y="14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4" y="12"/>
                  </a:lnTo>
                  <a:lnTo>
                    <a:pt x="29" y="25"/>
                  </a:lnTo>
                  <a:lnTo>
                    <a:pt x="29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653"/>
            <p:cNvSpPr>
              <a:spLocks/>
            </p:cNvSpPr>
            <p:nvPr/>
          </p:nvSpPr>
          <p:spPr bwMode="auto">
            <a:xfrm>
              <a:off x="905" y="1463"/>
              <a:ext cx="20" cy="12"/>
            </a:xfrm>
            <a:custGeom>
              <a:avLst/>
              <a:gdLst>
                <a:gd name="T0" fmla="*/ 0 w 40"/>
                <a:gd name="T1" fmla="*/ 11 h 25"/>
                <a:gd name="T2" fmla="*/ 23 w 40"/>
                <a:gd name="T3" fmla="*/ 0 h 25"/>
                <a:gd name="T4" fmla="*/ 4 w 40"/>
                <a:gd name="T5" fmla="*/ 11 h 25"/>
                <a:gd name="T6" fmla="*/ 30 w 40"/>
                <a:gd name="T7" fmla="*/ 19 h 25"/>
                <a:gd name="T8" fmla="*/ 40 w 40"/>
                <a:gd name="T9" fmla="*/ 25 h 25"/>
                <a:gd name="T10" fmla="*/ 0 w 40"/>
                <a:gd name="T11" fmla="*/ 11 h 25"/>
                <a:gd name="T12" fmla="*/ 0 w 40"/>
                <a:gd name="T13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0" y="11"/>
                  </a:moveTo>
                  <a:lnTo>
                    <a:pt x="23" y="0"/>
                  </a:lnTo>
                  <a:lnTo>
                    <a:pt x="4" y="11"/>
                  </a:lnTo>
                  <a:lnTo>
                    <a:pt x="30" y="19"/>
                  </a:lnTo>
                  <a:lnTo>
                    <a:pt x="40" y="25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654"/>
            <p:cNvSpPr>
              <a:spLocks/>
            </p:cNvSpPr>
            <p:nvPr/>
          </p:nvSpPr>
          <p:spPr bwMode="auto">
            <a:xfrm>
              <a:off x="1002" y="1414"/>
              <a:ext cx="46" cy="12"/>
            </a:xfrm>
            <a:custGeom>
              <a:avLst/>
              <a:gdLst>
                <a:gd name="T0" fmla="*/ 55 w 91"/>
                <a:gd name="T1" fmla="*/ 17 h 23"/>
                <a:gd name="T2" fmla="*/ 91 w 91"/>
                <a:gd name="T3" fmla="*/ 23 h 23"/>
                <a:gd name="T4" fmla="*/ 85 w 91"/>
                <a:gd name="T5" fmla="*/ 21 h 23"/>
                <a:gd name="T6" fmla="*/ 80 w 91"/>
                <a:gd name="T7" fmla="*/ 19 h 23"/>
                <a:gd name="T8" fmla="*/ 74 w 91"/>
                <a:gd name="T9" fmla="*/ 19 h 23"/>
                <a:gd name="T10" fmla="*/ 68 w 91"/>
                <a:gd name="T11" fmla="*/ 17 h 23"/>
                <a:gd name="T12" fmla="*/ 62 w 91"/>
                <a:gd name="T13" fmla="*/ 15 h 23"/>
                <a:gd name="T14" fmla="*/ 57 w 91"/>
                <a:gd name="T15" fmla="*/ 13 h 23"/>
                <a:gd name="T16" fmla="*/ 51 w 91"/>
                <a:gd name="T17" fmla="*/ 13 h 23"/>
                <a:gd name="T18" fmla="*/ 45 w 91"/>
                <a:gd name="T19" fmla="*/ 11 h 23"/>
                <a:gd name="T20" fmla="*/ 40 w 91"/>
                <a:gd name="T21" fmla="*/ 9 h 23"/>
                <a:gd name="T22" fmla="*/ 34 w 91"/>
                <a:gd name="T23" fmla="*/ 7 h 23"/>
                <a:gd name="T24" fmla="*/ 28 w 91"/>
                <a:gd name="T25" fmla="*/ 6 h 23"/>
                <a:gd name="T26" fmla="*/ 22 w 91"/>
                <a:gd name="T27" fmla="*/ 4 h 23"/>
                <a:gd name="T28" fmla="*/ 15 w 91"/>
                <a:gd name="T29" fmla="*/ 4 h 23"/>
                <a:gd name="T30" fmla="*/ 0 w 91"/>
                <a:gd name="T31" fmla="*/ 0 h 23"/>
                <a:gd name="T32" fmla="*/ 11 w 91"/>
                <a:gd name="T33" fmla="*/ 4 h 23"/>
                <a:gd name="T34" fmla="*/ 15 w 91"/>
                <a:gd name="T35" fmla="*/ 4 h 23"/>
                <a:gd name="T36" fmla="*/ 19 w 91"/>
                <a:gd name="T37" fmla="*/ 6 h 23"/>
                <a:gd name="T38" fmla="*/ 24 w 91"/>
                <a:gd name="T39" fmla="*/ 7 h 23"/>
                <a:gd name="T40" fmla="*/ 30 w 91"/>
                <a:gd name="T41" fmla="*/ 9 h 23"/>
                <a:gd name="T42" fmla="*/ 34 w 91"/>
                <a:gd name="T43" fmla="*/ 9 h 23"/>
                <a:gd name="T44" fmla="*/ 40 w 91"/>
                <a:gd name="T45" fmla="*/ 11 h 23"/>
                <a:gd name="T46" fmla="*/ 43 w 91"/>
                <a:gd name="T47" fmla="*/ 13 h 23"/>
                <a:gd name="T48" fmla="*/ 47 w 91"/>
                <a:gd name="T49" fmla="*/ 13 h 23"/>
                <a:gd name="T50" fmla="*/ 53 w 91"/>
                <a:gd name="T51" fmla="*/ 15 h 23"/>
                <a:gd name="T52" fmla="*/ 55 w 91"/>
                <a:gd name="T53" fmla="*/ 17 h 23"/>
                <a:gd name="T54" fmla="*/ 55 w 91"/>
                <a:gd name="T5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23">
                  <a:moveTo>
                    <a:pt x="55" y="17"/>
                  </a:moveTo>
                  <a:lnTo>
                    <a:pt x="91" y="23"/>
                  </a:lnTo>
                  <a:lnTo>
                    <a:pt x="85" y="21"/>
                  </a:lnTo>
                  <a:lnTo>
                    <a:pt x="80" y="19"/>
                  </a:lnTo>
                  <a:lnTo>
                    <a:pt x="74" y="19"/>
                  </a:lnTo>
                  <a:lnTo>
                    <a:pt x="68" y="17"/>
                  </a:lnTo>
                  <a:lnTo>
                    <a:pt x="62" y="15"/>
                  </a:lnTo>
                  <a:lnTo>
                    <a:pt x="57" y="13"/>
                  </a:lnTo>
                  <a:lnTo>
                    <a:pt x="51" y="13"/>
                  </a:lnTo>
                  <a:lnTo>
                    <a:pt x="45" y="11"/>
                  </a:lnTo>
                  <a:lnTo>
                    <a:pt x="40" y="9"/>
                  </a:lnTo>
                  <a:lnTo>
                    <a:pt x="34" y="7"/>
                  </a:lnTo>
                  <a:lnTo>
                    <a:pt x="28" y="6"/>
                  </a:lnTo>
                  <a:lnTo>
                    <a:pt x="22" y="4"/>
                  </a:lnTo>
                  <a:lnTo>
                    <a:pt x="15" y="4"/>
                  </a:lnTo>
                  <a:lnTo>
                    <a:pt x="0" y="0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6"/>
                  </a:lnTo>
                  <a:lnTo>
                    <a:pt x="24" y="7"/>
                  </a:lnTo>
                  <a:lnTo>
                    <a:pt x="30" y="9"/>
                  </a:lnTo>
                  <a:lnTo>
                    <a:pt x="34" y="9"/>
                  </a:lnTo>
                  <a:lnTo>
                    <a:pt x="40" y="11"/>
                  </a:lnTo>
                  <a:lnTo>
                    <a:pt x="43" y="13"/>
                  </a:lnTo>
                  <a:lnTo>
                    <a:pt x="47" y="13"/>
                  </a:lnTo>
                  <a:lnTo>
                    <a:pt x="53" y="15"/>
                  </a:lnTo>
                  <a:lnTo>
                    <a:pt x="55" y="17"/>
                  </a:lnTo>
                  <a:lnTo>
                    <a:pt x="5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655"/>
            <p:cNvSpPr>
              <a:spLocks/>
            </p:cNvSpPr>
            <p:nvPr/>
          </p:nvSpPr>
          <p:spPr bwMode="auto">
            <a:xfrm>
              <a:off x="910" y="1365"/>
              <a:ext cx="7" cy="9"/>
            </a:xfrm>
            <a:custGeom>
              <a:avLst/>
              <a:gdLst>
                <a:gd name="T0" fmla="*/ 12 w 14"/>
                <a:gd name="T1" fmla="*/ 6 h 19"/>
                <a:gd name="T2" fmla="*/ 14 w 14"/>
                <a:gd name="T3" fmla="*/ 2 h 19"/>
                <a:gd name="T4" fmla="*/ 12 w 14"/>
                <a:gd name="T5" fmla="*/ 2 h 19"/>
                <a:gd name="T6" fmla="*/ 10 w 14"/>
                <a:gd name="T7" fmla="*/ 2 h 19"/>
                <a:gd name="T8" fmla="*/ 6 w 14"/>
                <a:gd name="T9" fmla="*/ 0 h 19"/>
                <a:gd name="T10" fmla="*/ 6 w 14"/>
                <a:gd name="T11" fmla="*/ 0 h 19"/>
                <a:gd name="T12" fmla="*/ 0 w 14"/>
                <a:gd name="T13" fmla="*/ 11 h 19"/>
                <a:gd name="T14" fmla="*/ 0 w 14"/>
                <a:gd name="T15" fmla="*/ 19 h 19"/>
                <a:gd name="T16" fmla="*/ 2 w 14"/>
                <a:gd name="T17" fmla="*/ 15 h 19"/>
                <a:gd name="T18" fmla="*/ 4 w 14"/>
                <a:gd name="T19" fmla="*/ 11 h 19"/>
                <a:gd name="T20" fmla="*/ 4 w 14"/>
                <a:gd name="T21" fmla="*/ 6 h 19"/>
                <a:gd name="T22" fmla="*/ 8 w 14"/>
                <a:gd name="T23" fmla="*/ 2 h 19"/>
                <a:gd name="T24" fmla="*/ 12 w 14"/>
                <a:gd name="T25" fmla="*/ 6 h 19"/>
                <a:gd name="T26" fmla="*/ 12 w 14"/>
                <a:gd name="T27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9">
                  <a:moveTo>
                    <a:pt x="12" y="6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4" y="6"/>
                  </a:lnTo>
                  <a:lnTo>
                    <a:pt x="8" y="2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656"/>
            <p:cNvSpPr>
              <a:spLocks/>
            </p:cNvSpPr>
            <p:nvPr/>
          </p:nvSpPr>
          <p:spPr bwMode="auto">
            <a:xfrm>
              <a:off x="862" y="1494"/>
              <a:ext cx="39" cy="54"/>
            </a:xfrm>
            <a:custGeom>
              <a:avLst/>
              <a:gdLst>
                <a:gd name="T0" fmla="*/ 65 w 78"/>
                <a:gd name="T1" fmla="*/ 26 h 106"/>
                <a:gd name="T2" fmla="*/ 61 w 78"/>
                <a:gd name="T3" fmla="*/ 24 h 106"/>
                <a:gd name="T4" fmla="*/ 57 w 78"/>
                <a:gd name="T5" fmla="*/ 22 h 106"/>
                <a:gd name="T6" fmla="*/ 50 w 78"/>
                <a:gd name="T7" fmla="*/ 21 h 106"/>
                <a:gd name="T8" fmla="*/ 42 w 78"/>
                <a:gd name="T9" fmla="*/ 17 h 106"/>
                <a:gd name="T10" fmla="*/ 38 w 78"/>
                <a:gd name="T11" fmla="*/ 15 h 106"/>
                <a:gd name="T12" fmla="*/ 34 w 78"/>
                <a:gd name="T13" fmla="*/ 13 h 106"/>
                <a:gd name="T14" fmla="*/ 29 w 78"/>
                <a:gd name="T15" fmla="*/ 11 h 106"/>
                <a:gd name="T16" fmla="*/ 25 w 78"/>
                <a:gd name="T17" fmla="*/ 11 h 106"/>
                <a:gd name="T18" fmla="*/ 17 w 78"/>
                <a:gd name="T19" fmla="*/ 7 h 106"/>
                <a:gd name="T20" fmla="*/ 12 w 78"/>
                <a:gd name="T21" fmla="*/ 5 h 106"/>
                <a:gd name="T22" fmla="*/ 6 w 78"/>
                <a:gd name="T23" fmla="*/ 2 h 106"/>
                <a:gd name="T24" fmla="*/ 2 w 78"/>
                <a:gd name="T25" fmla="*/ 0 h 106"/>
                <a:gd name="T26" fmla="*/ 0 w 78"/>
                <a:gd name="T27" fmla="*/ 0 h 106"/>
                <a:gd name="T28" fmla="*/ 2 w 78"/>
                <a:gd name="T29" fmla="*/ 0 h 106"/>
                <a:gd name="T30" fmla="*/ 4 w 78"/>
                <a:gd name="T31" fmla="*/ 0 h 106"/>
                <a:gd name="T32" fmla="*/ 6 w 78"/>
                <a:gd name="T33" fmla="*/ 2 h 106"/>
                <a:gd name="T34" fmla="*/ 10 w 78"/>
                <a:gd name="T35" fmla="*/ 2 h 106"/>
                <a:gd name="T36" fmla="*/ 15 w 78"/>
                <a:gd name="T37" fmla="*/ 3 h 106"/>
                <a:gd name="T38" fmla="*/ 21 w 78"/>
                <a:gd name="T39" fmla="*/ 5 h 106"/>
                <a:gd name="T40" fmla="*/ 29 w 78"/>
                <a:gd name="T41" fmla="*/ 7 h 106"/>
                <a:gd name="T42" fmla="*/ 31 w 78"/>
                <a:gd name="T43" fmla="*/ 9 h 106"/>
                <a:gd name="T44" fmla="*/ 36 w 78"/>
                <a:gd name="T45" fmla="*/ 11 h 106"/>
                <a:gd name="T46" fmla="*/ 40 w 78"/>
                <a:gd name="T47" fmla="*/ 13 h 106"/>
                <a:gd name="T48" fmla="*/ 46 w 78"/>
                <a:gd name="T49" fmla="*/ 15 h 106"/>
                <a:gd name="T50" fmla="*/ 67 w 78"/>
                <a:gd name="T51" fmla="*/ 22 h 106"/>
                <a:gd name="T52" fmla="*/ 67 w 78"/>
                <a:gd name="T53" fmla="*/ 26 h 106"/>
                <a:gd name="T54" fmla="*/ 67 w 78"/>
                <a:gd name="T55" fmla="*/ 28 h 106"/>
                <a:gd name="T56" fmla="*/ 69 w 78"/>
                <a:gd name="T57" fmla="*/ 34 h 106"/>
                <a:gd name="T58" fmla="*/ 71 w 78"/>
                <a:gd name="T59" fmla="*/ 40 h 106"/>
                <a:gd name="T60" fmla="*/ 71 w 78"/>
                <a:gd name="T61" fmla="*/ 45 h 106"/>
                <a:gd name="T62" fmla="*/ 73 w 78"/>
                <a:gd name="T63" fmla="*/ 53 h 106"/>
                <a:gd name="T64" fmla="*/ 73 w 78"/>
                <a:gd name="T65" fmla="*/ 59 h 106"/>
                <a:gd name="T66" fmla="*/ 74 w 78"/>
                <a:gd name="T67" fmla="*/ 66 h 106"/>
                <a:gd name="T68" fmla="*/ 76 w 78"/>
                <a:gd name="T69" fmla="*/ 74 h 106"/>
                <a:gd name="T70" fmla="*/ 76 w 78"/>
                <a:gd name="T71" fmla="*/ 80 h 106"/>
                <a:gd name="T72" fmla="*/ 76 w 78"/>
                <a:gd name="T73" fmla="*/ 85 h 106"/>
                <a:gd name="T74" fmla="*/ 78 w 78"/>
                <a:gd name="T75" fmla="*/ 91 h 106"/>
                <a:gd name="T76" fmla="*/ 78 w 78"/>
                <a:gd name="T77" fmla="*/ 95 h 106"/>
                <a:gd name="T78" fmla="*/ 78 w 78"/>
                <a:gd name="T79" fmla="*/ 100 h 106"/>
                <a:gd name="T80" fmla="*/ 76 w 78"/>
                <a:gd name="T81" fmla="*/ 104 h 106"/>
                <a:gd name="T82" fmla="*/ 76 w 78"/>
                <a:gd name="T83" fmla="*/ 106 h 106"/>
                <a:gd name="T84" fmla="*/ 65 w 78"/>
                <a:gd name="T85" fmla="*/ 26 h 106"/>
                <a:gd name="T86" fmla="*/ 65 w 78"/>
                <a:gd name="T87" fmla="*/ 2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" h="106">
                  <a:moveTo>
                    <a:pt x="65" y="26"/>
                  </a:moveTo>
                  <a:lnTo>
                    <a:pt x="61" y="24"/>
                  </a:lnTo>
                  <a:lnTo>
                    <a:pt x="57" y="22"/>
                  </a:lnTo>
                  <a:lnTo>
                    <a:pt x="50" y="21"/>
                  </a:lnTo>
                  <a:lnTo>
                    <a:pt x="42" y="17"/>
                  </a:lnTo>
                  <a:lnTo>
                    <a:pt x="38" y="15"/>
                  </a:lnTo>
                  <a:lnTo>
                    <a:pt x="34" y="13"/>
                  </a:lnTo>
                  <a:lnTo>
                    <a:pt x="29" y="11"/>
                  </a:lnTo>
                  <a:lnTo>
                    <a:pt x="25" y="11"/>
                  </a:lnTo>
                  <a:lnTo>
                    <a:pt x="17" y="7"/>
                  </a:lnTo>
                  <a:lnTo>
                    <a:pt x="12" y="5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5" y="3"/>
                  </a:lnTo>
                  <a:lnTo>
                    <a:pt x="21" y="5"/>
                  </a:lnTo>
                  <a:lnTo>
                    <a:pt x="29" y="7"/>
                  </a:lnTo>
                  <a:lnTo>
                    <a:pt x="31" y="9"/>
                  </a:lnTo>
                  <a:lnTo>
                    <a:pt x="36" y="11"/>
                  </a:lnTo>
                  <a:lnTo>
                    <a:pt x="40" y="13"/>
                  </a:lnTo>
                  <a:lnTo>
                    <a:pt x="46" y="15"/>
                  </a:lnTo>
                  <a:lnTo>
                    <a:pt x="67" y="22"/>
                  </a:lnTo>
                  <a:lnTo>
                    <a:pt x="67" y="26"/>
                  </a:lnTo>
                  <a:lnTo>
                    <a:pt x="67" y="28"/>
                  </a:lnTo>
                  <a:lnTo>
                    <a:pt x="69" y="34"/>
                  </a:lnTo>
                  <a:lnTo>
                    <a:pt x="71" y="40"/>
                  </a:lnTo>
                  <a:lnTo>
                    <a:pt x="71" y="45"/>
                  </a:lnTo>
                  <a:lnTo>
                    <a:pt x="73" y="53"/>
                  </a:lnTo>
                  <a:lnTo>
                    <a:pt x="73" y="59"/>
                  </a:lnTo>
                  <a:lnTo>
                    <a:pt x="74" y="66"/>
                  </a:lnTo>
                  <a:lnTo>
                    <a:pt x="76" y="74"/>
                  </a:lnTo>
                  <a:lnTo>
                    <a:pt x="76" y="80"/>
                  </a:lnTo>
                  <a:lnTo>
                    <a:pt x="76" y="85"/>
                  </a:lnTo>
                  <a:lnTo>
                    <a:pt x="78" y="91"/>
                  </a:lnTo>
                  <a:lnTo>
                    <a:pt x="78" y="95"/>
                  </a:lnTo>
                  <a:lnTo>
                    <a:pt x="78" y="100"/>
                  </a:lnTo>
                  <a:lnTo>
                    <a:pt x="76" y="104"/>
                  </a:lnTo>
                  <a:lnTo>
                    <a:pt x="76" y="106"/>
                  </a:lnTo>
                  <a:lnTo>
                    <a:pt x="65" y="26"/>
                  </a:lnTo>
                  <a:lnTo>
                    <a:pt x="6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657"/>
            <p:cNvSpPr>
              <a:spLocks/>
            </p:cNvSpPr>
            <p:nvPr/>
          </p:nvSpPr>
          <p:spPr bwMode="auto">
            <a:xfrm>
              <a:off x="903" y="1546"/>
              <a:ext cx="11" cy="5"/>
            </a:xfrm>
            <a:custGeom>
              <a:avLst/>
              <a:gdLst>
                <a:gd name="T0" fmla="*/ 0 w 23"/>
                <a:gd name="T1" fmla="*/ 12 h 12"/>
                <a:gd name="T2" fmla="*/ 6 w 23"/>
                <a:gd name="T3" fmla="*/ 10 h 12"/>
                <a:gd name="T4" fmla="*/ 11 w 23"/>
                <a:gd name="T5" fmla="*/ 6 h 12"/>
                <a:gd name="T6" fmla="*/ 17 w 23"/>
                <a:gd name="T7" fmla="*/ 2 h 12"/>
                <a:gd name="T8" fmla="*/ 23 w 23"/>
                <a:gd name="T9" fmla="*/ 0 h 12"/>
                <a:gd name="T10" fmla="*/ 21 w 23"/>
                <a:gd name="T11" fmla="*/ 0 h 12"/>
                <a:gd name="T12" fmla="*/ 17 w 23"/>
                <a:gd name="T13" fmla="*/ 0 h 12"/>
                <a:gd name="T14" fmla="*/ 13 w 23"/>
                <a:gd name="T15" fmla="*/ 2 h 12"/>
                <a:gd name="T16" fmla="*/ 10 w 23"/>
                <a:gd name="T17" fmla="*/ 4 h 12"/>
                <a:gd name="T18" fmla="*/ 6 w 23"/>
                <a:gd name="T19" fmla="*/ 6 h 12"/>
                <a:gd name="T20" fmla="*/ 0 w 23"/>
                <a:gd name="T21" fmla="*/ 12 h 12"/>
                <a:gd name="T22" fmla="*/ 0 w 23"/>
                <a:gd name="T2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2">
                  <a:moveTo>
                    <a:pt x="0" y="12"/>
                  </a:moveTo>
                  <a:lnTo>
                    <a:pt x="6" y="10"/>
                  </a:lnTo>
                  <a:lnTo>
                    <a:pt x="11" y="6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658"/>
            <p:cNvSpPr>
              <a:spLocks/>
            </p:cNvSpPr>
            <p:nvPr/>
          </p:nvSpPr>
          <p:spPr bwMode="auto">
            <a:xfrm>
              <a:off x="835" y="1501"/>
              <a:ext cx="15" cy="5"/>
            </a:xfrm>
            <a:custGeom>
              <a:avLst/>
              <a:gdLst>
                <a:gd name="T0" fmla="*/ 29 w 30"/>
                <a:gd name="T1" fmla="*/ 8 h 9"/>
                <a:gd name="T2" fmla="*/ 0 w 30"/>
                <a:gd name="T3" fmla="*/ 0 h 9"/>
                <a:gd name="T4" fmla="*/ 4 w 30"/>
                <a:gd name="T5" fmla="*/ 2 h 9"/>
                <a:gd name="T6" fmla="*/ 10 w 30"/>
                <a:gd name="T7" fmla="*/ 4 h 9"/>
                <a:gd name="T8" fmla="*/ 17 w 30"/>
                <a:gd name="T9" fmla="*/ 6 h 9"/>
                <a:gd name="T10" fmla="*/ 23 w 30"/>
                <a:gd name="T11" fmla="*/ 8 h 9"/>
                <a:gd name="T12" fmla="*/ 27 w 30"/>
                <a:gd name="T13" fmla="*/ 8 h 9"/>
                <a:gd name="T14" fmla="*/ 30 w 30"/>
                <a:gd name="T15" fmla="*/ 9 h 9"/>
                <a:gd name="T16" fmla="*/ 30 w 30"/>
                <a:gd name="T17" fmla="*/ 8 h 9"/>
                <a:gd name="T18" fmla="*/ 29 w 30"/>
                <a:gd name="T19" fmla="*/ 8 h 9"/>
                <a:gd name="T20" fmla="*/ 29 w 30"/>
                <a:gd name="T2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9">
                  <a:moveTo>
                    <a:pt x="29" y="8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10" y="4"/>
                  </a:lnTo>
                  <a:lnTo>
                    <a:pt x="17" y="6"/>
                  </a:lnTo>
                  <a:lnTo>
                    <a:pt x="23" y="8"/>
                  </a:lnTo>
                  <a:lnTo>
                    <a:pt x="27" y="8"/>
                  </a:lnTo>
                  <a:lnTo>
                    <a:pt x="30" y="9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659"/>
            <p:cNvSpPr>
              <a:spLocks/>
            </p:cNvSpPr>
            <p:nvPr/>
          </p:nvSpPr>
          <p:spPr bwMode="auto">
            <a:xfrm>
              <a:off x="857" y="1508"/>
              <a:ext cx="25" cy="9"/>
            </a:xfrm>
            <a:custGeom>
              <a:avLst/>
              <a:gdLst>
                <a:gd name="T0" fmla="*/ 49 w 49"/>
                <a:gd name="T1" fmla="*/ 19 h 19"/>
                <a:gd name="T2" fmla="*/ 43 w 49"/>
                <a:gd name="T3" fmla="*/ 17 h 19"/>
                <a:gd name="T4" fmla="*/ 38 w 49"/>
                <a:gd name="T5" fmla="*/ 15 h 19"/>
                <a:gd name="T6" fmla="*/ 34 w 49"/>
                <a:gd name="T7" fmla="*/ 14 h 19"/>
                <a:gd name="T8" fmla="*/ 30 w 49"/>
                <a:gd name="T9" fmla="*/ 12 h 19"/>
                <a:gd name="T10" fmla="*/ 24 w 49"/>
                <a:gd name="T11" fmla="*/ 10 h 19"/>
                <a:gd name="T12" fmla="*/ 23 w 49"/>
                <a:gd name="T13" fmla="*/ 10 h 19"/>
                <a:gd name="T14" fmla="*/ 17 w 49"/>
                <a:gd name="T15" fmla="*/ 6 h 19"/>
                <a:gd name="T16" fmla="*/ 13 w 49"/>
                <a:gd name="T17" fmla="*/ 6 h 19"/>
                <a:gd name="T18" fmla="*/ 9 w 49"/>
                <a:gd name="T19" fmla="*/ 4 h 19"/>
                <a:gd name="T20" fmla="*/ 7 w 49"/>
                <a:gd name="T21" fmla="*/ 2 h 19"/>
                <a:gd name="T22" fmla="*/ 2 w 49"/>
                <a:gd name="T23" fmla="*/ 0 h 19"/>
                <a:gd name="T24" fmla="*/ 0 w 49"/>
                <a:gd name="T25" fmla="*/ 0 h 19"/>
                <a:gd name="T26" fmla="*/ 5 w 49"/>
                <a:gd name="T27" fmla="*/ 2 h 19"/>
                <a:gd name="T28" fmla="*/ 11 w 49"/>
                <a:gd name="T29" fmla="*/ 6 h 19"/>
                <a:gd name="T30" fmla="*/ 17 w 49"/>
                <a:gd name="T31" fmla="*/ 8 h 19"/>
                <a:gd name="T32" fmla="*/ 24 w 49"/>
                <a:gd name="T33" fmla="*/ 12 h 19"/>
                <a:gd name="T34" fmla="*/ 30 w 49"/>
                <a:gd name="T35" fmla="*/ 14 h 19"/>
                <a:gd name="T36" fmla="*/ 38 w 49"/>
                <a:gd name="T37" fmla="*/ 17 h 19"/>
                <a:gd name="T38" fmla="*/ 43 w 49"/>
                <a:gd name="T39" fmla="*/ 17 h 19"/>
                <a:gd name="T40" fmla="*/ 49 w 49"/>
                <a:gd name="T41" fmla="*/ 19 h 19"/>
                <a:gd name="T42" fmla="*/ 49 w 49"/>
                <a:gd name="T4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" h="19">
                  <a:moveTo>
                    <a:pt x="49" y="19"/>
                  </a:moveTo>
                  <a:lnTo>
                    <a:pt x="43" y="17"/>
                  </a:lnTo>
                  <a:lnTo>
                    <a:pt x="38" y="15"/>
                  </a:lnTo>
                  <a:lnTo>
                    <a:pt x="34" y="14"/>
                  </a:lnTo>
                  <a:lnTo>
                    <a:pt x="30" y="12"/>
                  </a:lnTo>
                  <a:lnTo>
                    <a:pt x="24" y="10"/>
                  </a:lnTo>
                  <a:lnTo>
                    <a:pt x="23" y="10"/>
                  </a:lnTo>
                  <a:lnTo>
                    <a:pt x="17" y="6"/>
                  </a:lnTo>
                  <a:lnTo>
                    <a:pt x="13" y="6"/>
                  </a:lnTo>
                  <a:lnTo>
                    <a:pt x="9" y="4"/>
                  </a:lnTo>
                  <a:lnTo>
                    <a:pt x="7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5" y="2"/>
                  </a:lnTo>
                  <a:lnTo>
                    <a:pt x="11" y="6"/>
                  </a:lnTo>
                  <a:lnTo>
                    <a:pt x="17" y="8"/>
                  </a:lnTo>
                  <a:lnTo>
                    <a:pt x="24" y="12"/>
                  </a:lnTo>
                  <a:lnTo>
                    <a:pt x="30" y="14"/>
                  </a:lnTo>
                  <a:lnTo>
                    <a:pt x="38" y="17"/>
                  </a:lnTo>
                  <a:lnTo>
                    <a:pt x="43" y="17"/>
                  </a:lnTo>
                  <a:lnTo>
                    <a:pt x="49" y="19"/>
                  </a:lnTo>
                  <a:lnTo>
                    <a:pt x="4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660"/>
            <p:cNvSpPr>
              <a:spLocks/>
            </p:cNvSpPr>
            <p:nvPr/>
          </p:nvSpPr>
          <p:spPr bwMode="auto">
            <a:xfrm>
              <a:off x="879" y="1471"/>
              <a:ext cx="9" cy="5"/>
            </a:xfrm>
            <a:custGeom>
              <a:avLst/>
              <a:gdLst>
                <a:gd name="T0" fmla="*/ 0 w 19"/>
                <a:gd name="T1" fmla="*/ 8 h 11"/>
                <a:gd name="T2" fmla="*/ 2 w 19"/>
                <a:gd name="T3" fmla="*/ 8 h 11"/>
                <a:gd name="T4" fmla="*/ 10 w 19"/>
                <a:gd name="T5" fmla="*/ 10 h 11"/>
                <a:gd name="T6" fmla="*/ 16 w 19"/>
                <a:gd name="T7" fmla="*/ 11 h 11"/>
                <a:gd name="T8" fmla="*/ 19 w 19"/>
                <a:gd name="T9" fmla="*/ 11 h 11"/>
                <a:gd name="T10" fmla="*/ 16 w 19"/>
                <a:gd name="T11" fmla="*/ 11 h 11"/>
                <a:gd name="T12" fmla="*/ 10 w 19"/>
                <a:gd name="T13" fmla="*/ 10 h 11"/>
                <a:gd name="T14" fmla="*/ 6 w 19"/>
                <a:gd name="T15" fmla="*/ 8 h 11"/>
                <a:gd name="T16" fmla="*/ 2 w 19"/>
                <a:gd name="T17" fmla="*/ 8 h 11"/>
                <a:gd name="T18" fmla="*/ 12 w 19"/>
                <a:gd name="T19" fmla="*/ 0 h 11"/>
                <a:gd name="T20" fmla="*/ 0 w 19"/>
                <a:gd name="T21" fmla="*/ 8 h 11"/>
                <a:gd name="T22" fmla="*/ 0 w 19"/>
                <a:gd name="T2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0" y="8"/>
                  </a:moveTo>
                  <a:lnTo>
                    <a:pt x="2" y="8"/>
                  </a:lnTo>
                  <a:lnTo>
                    <a:pt x="10" y="10"/>
                  </a:lnTo>
                  <a:lnTo>
                    <a:pt x="16" y="11"/>
                  </a:lnTo>
                  <a:lnTo>
                    <a:pt x="19" y="11"/>
                  </a:lnTo>
                  <a:lnTo>
                    <a:pt x="16" y="11"/>
                  </a:lnTo>
                  <a:lnTo>
                    <a:pt x="10" y="10"/>
                  </a:lnTo>
                  <a:lnTo>
                    <a:pt x="6" y="8"/>
                  </a:lnTo>
                  <a:lnTo>
                    <a:pt x="2" y="8"/>
                  </a:lnTo>
                  <a:lnTo>
                    <a:pt x="12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661"/>
            <p:cNvSpPr>
              <a:spLocks/>
            </p:cNvSpPr>
            <p:nvPr/>
          </p:nvSpPr>
          <p:spPr bwMode="auto">
            <a:xfrm>
              <a:off x="978" y="1464"/>
              <a:ext cx="146" cy="54"/>
            </a:xfrm>
            <a:custGeom>
              <a:avLst/>
              <a:gdLst>
                <a:gd name="T0" fmla="*/ 285 w 293"/>
                <a:gd name="T1" fmla="*/ 57 h 108"/>
                <a:gd name="T2" fmla="*/ 268 w 293"/>
                <a:gd name="T3" fmla="*/ 42 h 108"/>
                <a:gd name="T4" fmla="*/ 259 w 293"/>
                <a:gd name="T5" fmla="*/ 40 h 108"/>
                <a:gd name="T6" fmla="*/ 264 w 293"/>
                <a:gd name="T7" fmla="*/ 45 h 108"/>
                <a:gd name="T8" fmla="*/ 280 w 293"/>
                <a:gd name="T9" fmla="*/ 63 h 108"/>
                <a:gd name="T10" fmla="*/ 284 w 293"/>
                <a:gd name="T11" fmla="*/ 72 h 108"/>
                <a:gd name="T12" fmla="*/ 291 w 293"/>
                <a:gd name="T13" fmla="*/ 85 h 108"/>
                <a:gd name="T14" fmla="*/ 276 w 293"/>
                <a:gd name="T15" fmla="*/ 74 h 108"/>
                <a:gd name="T16" fmla="*/ 259 w 293"/>
                <a:gd name="T17" fmla="*/ 59 h 108"/>
                <a:gd name="T18" fmla="*/ 264 w 293"/>
                <a:gd name="T19" fmla="*/ 68 h 108"/>
                <a:gd name="T20" fmla="*/ 276 w 293"/>
                <a:gd name="T21" fmla="*/ 89 h 108"/>
                <a:gd name="T22" fmla="*/ 280 w 293"/>
                <a:gd name="T23" fmla="*/ 106 h 108"/>
                <a:gd name="T24" fmla="*/ 259 w 293"/>
                <a:gd name="T25" fmla="*/ 87 h 108"/>
                <a:gd name="T26" fmla="*/ 255 w 293"/>
                <a:gd name="T27" fmla="*/ 89 h 108"/>
                <a:gd name="T28" fmla="*/ 247 w 293"/>
                <a:gd name="T29" fmla="*/ 89 h 108"/>
                <a:gd name="T30" fmla="*/ 230 w 293"/>
                <a:gd name="T31" fmla="*/ 72 h 108"/>
                <a:gd name="T32" fmla="*/ 213 w 293"/>
                <a:gd name="T33" fmla="*/ 63 h 108"/>
                <a:gd name="T34" fmla="*/ 217 w 293"/>
                <a:gd name="T35" fmla="*/ 72 h 108"/>
                <a:gd name="T36" fmla="*/ 232 w 293"/>
                <a:gd name="T37" fmla="*/ 85 h 108"/>
                <a:gd name="T38" fmla="*/ 234 w 293"/>
                <a:gd name="T39" fmla="*/ 97 h 108"/>
                <a:gd name="T40" fmla="*/ 223 w 293"/>
                <a:gd name="T41" fmla="*/ 83 h 108"/>
                <a:gd name="T42" fmla="*/ 206 w 293"/>
                <a:gd name="T43" fmla="*/ 66 h 108"/>
                <a:gd name="T44" fmla="*/ 187 w 293"/>
                <a:gd name="T45" fmla="*/ 57 h 108"/>
                <a:gd name="T46" fmla="*/ 164 w 293"/>
                <a:gd name="T47" fmla="*/ 53 h 108"/>
                <a:gd name="T48" fmla="*/ 139 w 293"/>
                <a:gd name="T49" fmla="*/ 47 h 108"/>
                <a:gd name="T50" fmla="*/ 128 w 293"/>
                <a:gd name="T51" fmla="*/ 47 h 108"/>
                <a:gd name="T52" fmla="*/ 107 w 293"/>
                <a:gd name="T53" fmla="*/ 47 h 108"/>
                <a:gd name="T54" fmla="*/ 84 w 293"/>
                <a:gd name="T55" fmla="*/ 49 h 108"/>
                <a:gd name="T56" fmla="*/ 72 w 293"/>
                <a:gd name="T57" fmla="*/ 51 h 108"/>
                <a:gd name="T58" fmla="*/ 80 w 293"/>
                <a:gd name="T59" fmla="*/ 53 h 108"/>
                <a:gd name="T60" fmla="*/ 52 w 293"/>
                <a:gd name="T61" fmla="*/ 51 h 108"/>
                <a:gd name="T62" fmla="*/ 21 w 293"/>
                <a:gd name="T63" fmla="*/ 45 h 108"/>
                <a:gd name="T64" fmla="*/ 4 w 293"/>
                <a:gd name="T65" fmla="*/ 42 h 108"/>
                <a:gd name="T66" fmla="*/ 2 w 293"/>
                <a:gd name="T67" fmla="*/ 34 h 108"/>
                <a:gd name="T68" fmla="*/ 10 w 293"/>
                <a:gd name="T69" fmla="*/ 36 h 108"/>
                <a:gd name="T70" fmla="*/ 27 w 293"/>
                <a:gd name="T71" fmla="*/ 42 h 108"/>
                <a:gd name="T72" fmla="*/ 23 w 293"/>
                <a:gd name="T73" fmla="*/ 36 h 108"/>
                <a:gd name="T74" fmla="*/ 31 w 293"/>
                <a:gd name="T75" fmla="*/ 36 h 108"/>
                <a:gd name="T76" fmla="*/ 40 w 293"/>
                <a:gd name="T77" fmla="*/ 34 h 108"/>
                <a:gd name="T78" fmla="*/ 25 w 293"/>
                <a:gd name="T79" fmla="*/ 28 h 108"/>
                <a:gd name="T80" fmla="*/ 6 w 293"/>
                <a:gd name="T81" fmla="*/ 19 h 108"/>
                <a:gd name="T82" fmla="*/ 6 w 293"/>
                <a:gd name="T83" fmla="*/ 13 h 108"/>
                <a:gd name="T84" fmla="*/ 25 w 293"/>
                <a:gd name="T85" fmla="*/ 13 h 108"/>
                <a:gd name="T86" fmla="*/ 40 w 293"/>
                <a:gd name="T87" fmla="*/ 19 h 108"/>
                <a:gd name="T88" fmla="*/ 57 w 293"/>
                <a:gd name="T89" fmla="*/ 21 h 108"/>
                <a:gd name="T90" fmla="*/ 44 w 293"/>
                <a:gd name="T91" fmla="*/ 13 h 108"/>
                <a:gd name="T92" fmla="*/ 29 w 293"/>
                <a:gd name="T93" fmla="*/ 11 h 108"/>
                <a:gd name="T94" fmla="*/ 15 w 293"/>
                <a:gd name="T95" fmla="*/ 2 h 108"/>
                <a:gd name="T96" fmla="*/ 34 w 293"/>
                <a:gd name="T97" fmla="*/ 5 h 108"/>
                <a:gd name="T98" fmla="*/ 57 w 293"/>
                <a:gd name="T99" fmla="*/ 7 h 108"/>
                <a:gd name="T100" fmla="*/ 80 w 293"/>
                <a:gd name="T101" fmla="*/ 9 h 108"/>
                <a:gd name="T102" fmla="*/ 97 w 293"/>
                <a:gd name="T103" fmla="*/ 9 h 108"/>
                <a:gd name="T104" fmla="*/ 116 w 293"/>
                <a:gd name="T105" fmla="*/ 9 h 108"/>
                <a:gd name="T106" fmla="*/ 135 w 293"/>
                <a:gd name="T107" fmla="*/ 7 h 108"/>
                <a:gd name="T108" fmla="*/ 154 w 293"/>
                <a:gd name="T109" fmla="*/ 7 h 108"/>
                <a:gd name="T110" fmla="*/ 181 w 293"/>
                <a:gd name="T111" fmla="*/ 7 h 108"/>
                <a:gd name="T112" fmla="*/ 200 w 293"/>
                <a:gd name="T113" fmla="*/ 11 h 108"/>
                <a:gd name="T114" fmla="*/ 217 w 293"/>
                <a:gd name="T115" fmla="*/ 15 h 108"/>
                <a:gd name="T116" fmla="*/ 234 w 293"/>
                <a:gd name="T117" fmla="*/ 21 h 108"/>
                <a:gd name="T118" fmla="*/ 251 w 293"/>
                <a:gd name="T119" fmla="*/ 26 h 108"/>
                <a:gd name="T120" fmla="*/ 276 w 293"/>
                <a:gd name="T121" fmla="*/ 42 h 108"/>
                <a:gd name="T122" fmla="*/ 291 w 293"/>
                <a:gd name="T123" fmla="*/ 6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3" h="108">
                  <a:moveTo>
                    <a:pt x="293" y="68"/>
                  </a:moveTo>
                  <a:lnTo>
                    <a:pt x="291" y="68"/>
                  </a:lnTo>
                  <a:lnTo>
                    <a:pt x="287" y="63"/>
                  </a:lnTo>
                  <a:lnTo>
                    <a:pt x="285" y="57"/>
                  </a:lnTo>
                  <a:lnTo>
                    <a:pt x="282" y="53"/>
                  </a:lnTo>
                  <a:lnTo>
                    <a:pt x="278" y="49"/>
                  </a:lnTo>
                  <a:lnTo>
                    <a:pt x="274" y="45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1" y="36"/>
                  </a:lnTo>
                  <a:lnTo>
                    <a:pt x="257" y="38"/>
                  </a:lnTo>
                  <a:lnTo>
                    <a:pt x="259" y="40"/>
                  </a:lnTo>
                  <a:lnTo>
                    <a:pt x="261" y="40"/>
                  </a:lnTo>
                  <a:lnTo>
                    <a:pt x="261" y="42"/>
                  </a:lnTo>
                  <a:lnTo>
                    <a:pt x="261" y="40"/>
                  </a:lnTo>
                  <a:lnTo>
                    <a:pt x="264" y="45"/>
                  </a:lnTo>
                  <a:lnTo>
                    <a:pt x="270" y="49"/>
                  </a:lnTo>
                  <a:lnTo>
                    <a:pt x="276" y="55"/>
                  </a:lnTo>
                  <a:lnTo>
                    <a:pt x="280" y="61"/>
                  </a:lnTo>
                  <a:lnTo>
                    <a:pt x="280" y="63"/>
                  </a:lnTo>
                  <a:lnTo>
                    <a:pt x="280" y="66"/>
                  </a:lnTo>
                  <a:lnTo>
                    <a:pt x="282" y="68"/>
                  </a:lnTo>
                  <a:lnTo>
                    <a:pt x="284" y="70"/>
                  </a:lnTo>
                  <a:lnTo>
                    <a:pt x="284" y="72"/>
                  </a:lnTo>
                  <a:lnTo>
                    <a:pt x="285" y="74"/>
                  </a:lnTo>
                  <a:lnTo>
                    <a:pt x="287" y="74"/>
                  </a:lnTo>
                  <a:lnTo>
                    <a:pt x="287" y="76"/>
                  </a:lnTo>
                  <a:lnTo>
                    <a:pt x="291" y="85"/>
                  </a:lnTo>
                  <a:lnTo>
                    <a:pt x="289" y="83"/>
                  </a:lnTo>
                  <a:lnTo>
                    <a:pt x="285" y="82"/>
                  </a:lnTo>
                  <a:lnTo>
                    <a:pt x="282" y="78"/>
                  </a:lnTo>
                  <a:lnTo>
                    <a:pt x="276" y="74"/>
                  </a:lnTo>
                  <a:lnTo>
                    <a:pt x="270" y="68"/>
                  </a:lnTo>
                  <a:lnTo>
                    <a:pt x="266" y="63"/>
                  </a:lnTo>
                  <a:lnTo>
                    <a:pt x="261" y="61"/>
                  </a:lnTo>
                  <a:lnTo>
                    <a:pt x="259" y="59"/>
                  </a:lnTo>
                  <a:lnTo>
                    <a:pt x="259" y="64"/>
                  </a:lnTo>
                  <a:lnTo>
                    <a:pt x="261" y="63"/>
                  </a:lnTo>
                  <a:lnTo>
                    <a:pt x="263" y="66"/>
                  </a:lnTo>
                  <a:lnTo>
                    <a:pt x="264" y="68"/>
                  </a:lnTo>
                  <a:lnTo>
                    <a:pt x="268" y="74"/>
                  </a:lnTo>
                  <a:lnTo>
                    <a:pt x="270" y="78"/>
                  </a:lnTo>
                  <a:lnTo>
                    <a:pt x="274" y="85"/>
                  </a:lnTo>
                  <a:lnTo>
                    <a:pt x="276" y="89"/>
                  </a:lnTo>
                  <a:lnTo>
                    <a:pt x="282" y="95"/>
                  </a:lnTo>
                  <a:lnTo>
                    <a:pt x="284" y="102"/>
                  </a:lnTo>
                  <a:lnTo>
                    <a:pt x="284" y="108"/>
                  </a:lnTo>
                  <a:lnTo>
                    <a:pt x="280" y="106"/>
                  </a:lnTo>
                  <a:lnTo>
                    <a:pt x="276" y="102"/>
                  </a:lnTo>
                  <a:lnTo>
                    <a:pt x="270" y="97"/>
                  </a:lnTo>
                  <a:lnTo>
                    <a:pt x="264" y="91"/>
                  </a:lnTo>
                  <a:lnTo>
                    <a:pt x="259" y="87"/>
                  </a:lnTo>
                  <a:lnTo>
                    <a:pt x="255" y="85"/>
                  </a:lnTo>
                  <a:lnTo>
                    <a:pt x="255" y="85"/>
                  </a:lnTo>
                  <a:lnTo>
                    <a:pt x="255" y="87"/>
                  </a:lnTo>
                  <a:lnTo>
                    <a:pt x="255" y="89"/>
                  </a:lnTo>
                  <a:lnTo>
                    <a:pt x="259" y="95"/>
                  </a:lnTo>
                  <a:lnTo>
                    <a:pt x="255" y="95"/>
                  </a:lnTo>
                  <a:lnTo>
                    <a:pt x="251" y="93"/>
                  </a:lnTo>
                  <a:lnTo>
                    <a:pt x="247" y="89"/>
                  </a:lnTo>
                  <a:lnTo>
                    <a:pt x="244" y="87"/>
                  </a:lnTo>
                  <a:lnTo>
                    <a:pt x="238" y="82"/>
                  </a:lnTo>
                  <a:lnTo>
                    <a:pt x="234" y="76"/>
                  </a:lnTo>
                  <a:lnTo>
                    <a:pt x="230" y="72"/>
                  </a:lnTo>
                  <a:lnTo>
                    <a:pt x="228" y="70"/>
                  </a:lnTo>
                  <a:lnTo>
                    <a:pt x="223" y="66"/>
                  </a:lnTo>
                  <a:lnTo>
                    <a:pt x="219" y="64"/>
                  </a:lnTo>
                  <a:lnTo>
                    <a:pt x="213" y="63"/>
                  </a:lnTo>
                  <a:lnTo>
                    <a:pt x="207" y="63"/>
                  </a:lnTo>
                  <a:lnTo>
                    <a:pt x="211" y="66"/>
                  </a:lnTo>
                  <a:lnTo>
                    <a:pt x="213" y="70"/>
                  </a:lnTo>
                  <a:lnTo>
                    <a:pt x="217" y="72"/>
                  </a:lnTo>
                  <a:lnTo>
                    <a:pt x="223" y="76"/>
                  </a:lnTo>
                  <a:lnTo>
                    <a:pt x="225" y="78"/>
                  </a:lnTo>
                  <a:lnTo>
                    <a:pt x="228" y="82"/>
                  </a:lnTo>
                  <a:lnTo>
                    <a:pt x="232" y="85"/>
                  </a:lnTo>
                  <a:lnTo>
                    <a:pt x="236" y="89"/>
                  </a:lnTo>
                  <a:lnTo>
                    <a:pt x="238" y="89"/>
                  </a:lnTo>
                  <a:lnTo>
                    <a:pt x="240" y="97"/>
                  </a:lnTo>
                  <a:lnTo>
                    <a:pt x="234" y="97"/>
                  </a:lnTo>
                  <a:lnTo>
                    <a:pt x="232" y="93"/>
                  </a:lnTo>
                  <a:lnTo>
                    <a:pt x="230" y="89"/>
                  </a:lnTo>
                  <a:lnTo>
                    <a:pt x="226" y="83"/>
                  </a:lnTo>
                  <a:lnTo>
                    <a:pt x="223" y="83"/>
                  </a:lnTo>
                  <a:lnTo>
                    <a:pt x="219" y="78"/>
                  </a:lnTo>
                  <a:lnTo>
                    <a:pt x="215" y="74"/>
                  </a:lnTo>
                  <a:lnTo>
                    <a:pt x="211" y="70"/>
                  </a:lnTo>
                  <a:lnTo>
                    <a:pt x="206" y="66"/>
                  </a:lnTo>
                  <a:lnTo>
                    <a:pt x="202" y="63"/>
                  </a:lnTo>
                  <a:lnTo>
                    <a:pt x="196" y="61"/>
                  </a:lnTo>
                  <a:lnTo>
                    <a:pt x="190" y="59"/>
                  </a:lnTo>
                  <a:lnTo>
                    <a:pt x="187" y="57"/>
                  </a:lnTo>
                  <a:lnTo>
                    <a:pt x="179" y="55"/>
                  </a:lnTo>
                  <a:lnTo>
                    <a:pt x="173" y="55"/>
                  </a:lnTo>
                  <a:lnTo>
                    <a:pt x="168" y="53"/>
                  </a:lnTo>
                  <a:lnTo>
                    <a:pt x="164" y="53"/>
                  </a:lnTo>
                  <a:lnTo>
                    <a:pt x="156" y="51"/>
                  </a:lnTo>
                  <a:lnTo>
                    <a:pt x="150" y="51"/>
                  </a:lnTo>
                  <a:lnTo>
                    <a:pt x="145" y="49"/>
                  </a:lnTo>
                  <a:lnTo>
                    <a:pt x="139" y="47"/>
                  </a:lnTo>
                  <a:lnTo>
                    <a:pt x="137" y="47"/>
                  </a:lnTo>
                  <a:lnTo>
                    <a:pt x="135" y="47"/>
                  </a:lnTo>
                  <a:lnTo>
                    <a:pt x="131" y="47"/>
                  </a:lnTo>
                  <a:lnTo>
                    <a:pt x="128" y="47"/>
                  </a:lnTo>
                  <a:lnTo>
                    <a:pt x="122" y="47"/>
                  </a:lnTo>
                  <a:lnTo>
                    <a:pt x="118" y="47"/>
                  </a:lnTo>
                  <a:lnTo>
                    <a:pt x="112" y="47"/>
                  </a:lnTo>
                  <a:lnTo>
                    <a:pt x="107" y="47"/>
                  </a:lnTo>
                  <a:lnTo>
                    <a:pt x="99" y="47"/>
                  </a:lnTo>
                  <a:lnTo>
                    <a:pt x="93" y="47"/>
                  </a:lnTo>
                  <a:lnTo>
                    <a:pt x="90" y="47"/>
                  </a:lnTo>
                  <a:lnTo>
                    <a:pt x="84" y="49"/>
                  </a:lnTo>
                  <a:lnTo>
                    <a:pt x="80" y="49"/>
                  </a:lnTo>
                  <a:lnTo>
                    <a:pt x="76" y="49"/>
                  </a:lnTo>
                  <a:lnTo>
                    <a:pt x="74" y="51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74" y="53"/>
                  </a:lnTo>
                  <a:lnTo>
                    <a:pt x="78" y="53"/>
                  </a:lnTo>
                  <a:lnTo>
                    <a:pt x="80" y="53"/>
                  </a:lnTo>
                  <a:lnTo>
                    <a:pt x="72" y="51"/>
                  </a:lnTo>
                  <a:lnTo>
                    <a:pt x="65" y="51"/>
                  </a:lnTo>
                  <a:lnTo>
                    <a:pt x="57" y="51"/>
                  </a:lnTo>
                  <a:lnTo>
                    <a:pt x="52" y="51"/>
                  </a:lnTo>
                  <a:lnTo>
                    <a:pt x="42" y="49"/>
                  </a:lnTo>
                  <a:lnTo>
                    <a:pt x="36" y="47"/>
                  </a:lnTo>
                  <a:lnTo>
                    <a:pt x="29" y="45"/>
                  </a:lnTo>
                  <a:lnTo>
                    <a:pt x="21" y="45"/>
                  </a:lnTo>
                  <a:lnTo>
                    <a:pt x="17" y="44"/>
                  </a:lnTo>
                  <a:lnTo>
                    <a:pt x="14" y="44"/>
                  </a:lnTo>
                  <a:lnTo>
                    <a:pt x="10" y="42"/>
                  </a:lnTo>
                  <a:lnTo>
                    <a:pt x="4" y="42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6" y="34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14" y="38"/>
                  </a:lnTo>
                  <a:lnTo>
                    <a:pt x="19" y="40"/>
                  </a:lnTo>
                  <a:lnTo>
                    <a:pt x="25" y="40"/>
                  </a:lnTo>
                  <a:lnTo>
                    <a:pt x="27" y="42"/>
                  </a:lnTo>
                  <a:lnTo>
                    <a:pt x="29" y="40"/>
                  </a:lnTo>
                  <a:lnTo>
                    <a:pt x="31" y="38"/>
                  </a:lnTo>
                  <a:lnTo>
                    <a:pt x="25" y="36"/>
                  </a:lnTo>
                  <a:lnTo>
                    <a:pt x="23" y="36"/>
                  </a:lnTo>
                  <a:lnTo>
                    <a:pt x="19" y="36"/>
                  </a:lnTo>
                  <a:lnTo>
                    <a:pt x="21" y="36"/>
                  </a:lnTo>
                  <a:lnTo>
                    <a:pt x="25" y="36"/>
                  </a:lnTo>
                  <a:lnTo>
                    <a:pt x="31" y="36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0" y="34"/>
                  </a:lnTo>
                  <a:lnTo>
                    <a:pt x="34" y="34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25" y="28"/>
                  </a:lnTo>
                  <a:lnTo>
                    <a:pt x="19" y="26"/>
                  </a:lnTo>
                  <a:lnTo>
                    <a:pt x="14" y="24"/>
                  </a:lnTo>
                  <a:lnTo>
                    <a:pt x="10" y="23"/>
                  </a:lnTo>
                  <a:lnTo>
                    <a:pt x="6" y="19"/>
                  </a:lnTo>
                  <a:lnTo>
                    <a:pt x="4" y="15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6" y="13"/>
                  </a:lnTo>
                  <a:lnTo>
                    <a:pt x="10" y="13"/>
                  </a:lnTo>
                  <a:lnTo>
                    <a:pt x="15" y="13"/>
                  </a:lnTo>
                  <a:lnTo>
                    <a:pt x="19" y="13"/>
                  </a:lnTo>
                  <a:lnTo>
                    <a:pt x="25" y="13"/>
                  </a:lnTo>
                  <a:lnTo>
                    <a:pt x="29" y="15"/>
                  </a:lnTo>
                  <a:lnTo>
                    <a:pt x="33" y="15"/>
                  </a:lnTo>
                  <a:lnTo>
                    <a:pt x="36" y="17"/>
                  </a:lnTo>
                  <a:lnTo>
                    <a:pt x="40" y="19"/>
                  </a:lnTo>
                  <a:lnTo>
                    <a:pt x="44" y="21"/>
                  </a:lnTo>
                  <a:lnTo>
                    <a:pt x="48" y="23"/>
                  </a:lnTo>
                  <a:lnTo>
                    <a:pt x="55" y="23"/>
                  </a:lnTo>
                  <a:lnTo>
                    <a:pt x="57" y="21"/>
                  </a:lnTo>
                  <a:lnTo>
                    <a:pt x="57" y="19"/>
                  </a:lnTo>
                  <a:lnTo>
                    <a:pt x="53" y="15"/>
                  </a:lnTo>
                  <a:lnTo>
                    <a:pt x="50" y="15"/>
                  </a:lnTo>
                  <a:lnTo>
                    <a:pt x="44" y="13"/>
                  </a:lnTo>
                  <a:lnTo>
                    <a:pt x="42" y="13"/>
                  </a:lnTo>
                  <a:lnTo>
                    <a:pt x="36" y="13"/>
                  </a:lnTo>
                  <a:lnTo>
                    <a:pt x="33" y="13"/>
                  </a:lnTo>
                  <a:lnTo>
                    <a:pt x="29" y="11"/>
                  </a:lnTo>
                  <a:lnTo>
                    <a:pt x="25" y="11"/>
                  </a:lnTo>
                  <a:lnTo>
                    <a:pt x="19" y="7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31" y="4"/>
                  </a:lnTo>
                  <a:lnTo>
                    <a:pt x="34" y="5"/>
                  </a:lnTo>
                  <a:lnTo>
                    <a:pt x="40" y="5"/>
                  </a:lnTo>
                  <a:lnTo>
                    <a:pt x="46" y="5"/>
                  </a:lnTo>
                  <a:lnTo>
                    <a:pt x="52" y="5"/>
                  </a:lnTo>
                  <a:lnTo>
                    <a:pt x="57" y="7"/>
                  </a:lnTo>
                  <a:lnTo>
                    <a:pt x="63" y="7"/>
                  </a:lnTo>
                  <a:lnTo>
                    <a:pt x="69" y="7"/>
                  </a:lnTo>
                  <a:lnTo>
                    <a:pt x="74" y="7"/>
                  </a:lnTo>
                  <a:lnTo>
                    <a:pt x="80" y="9"/>
                  </a:lnTo>
                  <a:lnTo>
                    <a:pt x="84" y="9"/>
                  </a:lnTo>
                  <a:lnTo>
                    <a:pt x="88" y="9"/>
                  </a:lnTo>
                  <a:lnTo>
                    <a:pt x="91" y="9"/>
                  </a:lnTo>
                  <a:lnTo>
                    <a:pt x="97" y="9"/>
                  </a:lnTo>
                  <a:lnTo>
                    <a:pt x="101" y="9"/>
                  </a:lnTo>
                  <a:lnTo>
                    <a:pt x="107" y="9"/>
                  </a:lnTo>
                  <a:lnTo>
                    <a:pt x="112" y="9"/>
                  </a:lnTo>
                  <a:lnTo>
                    <a:pt x="116" y="9"/>
                  </a:lnTo>
                  <a:lnTo>
                    <a:pt x="122" y="7"/>
                  </a:lnTo>
                  <a:lnTo>
                    <a:pt x="126" y="7"/>
                  </a:lnTo>
                  <a:lnTo>
                    <a:pt x="131" y="7"/>
                  </a:lnTo>
                  <a:lnTo>
                    <a:pt x="135" y="7"/>
                  </a:lnTo>
                  <a:lnTo>
                    <a:pt x="139" y="7"/>
                  </a:lnTo>
                  <a:lnTo>
                    <a:pt x="145" y="7"/>
                  </a:lnTo>
                  <a:lnTo>
                    <a:pt x="149" y="7"/>
                  </a:lnTo>
                  <a:lnTo>
                    <a:pt x="154" y="7"/>
                  </a:lnTo>
                  <a:lnTo>
                    <a:pt x="169" y="9"/>
                  </a:lnTo>
                  <a:lnTo>
                    <a:pt x="177" y="9"/>
                  </a:lnTo>
                  <a:lnTo>
                    <a:pt x="181" y="9"/>
                  </a:lnTo>
                  <a:lnTo>
                    <a:pt x="181" y="7"/>
                  </a:lnTo>
                  <a:lnTo>
                    <a:pt x="185" y="9"/>
                  </a:lnTo>
                  <a:lnTo>
                    <a:pt x="192" y="9"/>
                  </a:lnTo>
                  <a:lnTo>
                    <a:pt x="196" y="9"/>
                  </a:lnTo>
                  <a:lnTo>
                    <a:pt x="200" y="11"/>
                  </a:lnTo>
                  <a:lnTo>
                    <a:pt x="204" y="13"/>
                  </a:lnTo>
                  <a:lnTo>
                    <a:pt x="207" y="13"/>
                  </a:lnTo>
                  <a:lnTo>
                    <a:pt x="211" y="13"/>
                  </a:lnTo>
                  <a:lnTo>
                    <a:pt x="217" y="15"/>
                  </a:lnTo>
                  <a:lnTo>
                    <a:pt x="221" y="15"/>
                  </a:lnTo>
                  <a:lnTo>
                    <a:pt x="225" y="19"/>
                  </a:lnTo>
                  <a:lnTo>
                    <a:pt x="228" y="19"/>
                  </a:lnTo>
                  <a:lnTo>
                    <a:pt x="234" y="21"/>
                  </a:lnTo>
                  <a:lnTo>
                    <a:pt x="238" y="23"/>
                  </a:lnTo>
                  <a:lnTo>
                    <a:pt x="244" y="24"/>
                  </a:lnTo>
                  <a:lnTo>
                    <a:pt x="247" y="26"/>
                  </a:lnTo>
                  <a:lnTo>
                    <a:pt x="251" y="26"/>
                  </a:lnTo>
                  <a:lnTo>
                    <a:pt x="255" y="30"/>
                  </a:lnTo>
                  <a:lnTo>
                    <a:pt x="261" y="32"/>
                  </a:lnTo>
                  <a:lnTo>
                    <a:pt x="266" y="36"/>
                  </a:lnTo>
                  <a:lnTo>
                    <a:pt x="276" y="42"/>
                  </a:lnTo>
                  <a:lnTo>
                    <a:pt x="282" y="47"/>
                  </a:lnTo>
                  <a:lnTo>
                    <a:pt x="287" y="53"/>
                  </a:lnTo>
                  <a:lnTo>
                    <a:pt x="287" y="57"/>
                  </a:lnTo>
                  <a:lnTo>
                    <a:pt x="291" y="61"/>
                  </a:lnTo>
                  <a:lnTo>
                    <a:pt x="291" y="64"/>
                  </a:lnTo>
                  <a:lnTo>
                    <a:pt x="293" y="68"/>
                  </a:lnTo>
                  <a:lnTo>
                    <a:pt x="293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662"/>
            <p:cNvSpPr>
              <a:spLocks/>
            </p:cNvSpPr>
            <p:nvPr/>
          </p:nvSpPr>
          <p:spPr bwMode="auto">
            <a:xfrm>
              <a:off x="1059" y="1473"/>
              <a:ext cx="22" cy="6"/>
            </a:xfrm>
            <a:custGeom>
              <a:avLst/>
              <a:gdLst>
                <a:gd name="T0" fmla="*/ 0 w 43"/>
                <a:gd name="T1" fmla="*/ 2 h 11"/>
                <a:gd name="T2" fmla="*/ 0 w 43"/>
                <a:gd name="T3" fmla="*/ 0 h 11"/>
                <a:gd name="T4" fmla="*/ 0 w 43"/>
                <a:gd name="T5" fmla="*/ 0 h 11"/>
                <a:gd name="T6" fmla="*/ 5 w 43"/>
                <a:gd name="T7" fmla="*/ 0 h 11"/>
                <a:gd name="T8" fmla="*/ 9 w 43"/>
                <a:gd name="T9" fmla="*/ 0 h 11"/>
                <a:gd name="T10" fmla="*/ 13 w 43"/>
                <a:gd name="T11" fmla="*/ 2 h 11"/>
                <a:gd name="T12" fmla="*/ 19 w 43"/>
                <a:gd name="T13" fmla="*/ 2 h 11"/>
                <a:gd name="T14" fmla="*/ 23 w 43"/>
                <a:gd name="T15" fmla="*/ 4 h 11"/>
                <a:gd name="T16" fmla="*/ 28 w 43"/>
                <a:gd name="T17" fmla="*/ 5 h 11"/>
                <a:gd name="T18" fmla="*/ 32 w 43"/>
                <a:gd name="T19" fmla="*/ 5 h 11"/>
                <a:gd name="T20" fmla="*/ 38 w 43"/>
                <a:gd name="T21" fmla="*/ 7 h 11"/>
                <a:gd name="T22" fmla="*/ 40 w 43"/>
                <a:gd name="T23" fmla="*/ 7 h 11"/>
                <a:gd name="T24" fmla="*/ 43 w 43"/>
                <a:gd name="T25" fmla="*/ 9 h 11"/>
                <a:gd name="T26" fmla="*/ 43 w 43"/>
                <a:gd name="T27" fmla="*/ 11 h 11"/>
                <a:gd name="T28" fmla="*/ 42 w 43"/>
                <a:gd name="T29" fmla="*/ 11 h 11"/>
                <a:gd name="T30" fmla="*/ 38 w 43"/>
                <a:gd name="T31" fmla="*/ 11 h 11"/>
                <a:gd name="T32" fmla="*/ 28 w 43"/>
                <a:gd name="T33" fmla="*/ 7 h 11"/>
                <a:gd name="T34" fmla="*/ 21 w 43"/>
                <a:gd name="T35" fmla="*/ 7 h 11"/>
                <a:gd name="T36" fmla="*/ 0 w 43"/>
                <a:gd name="T37" fmla="*/ 2 h 11"/>
                <a:gd name="T38" fmla="*/ 0 w 43"/>
                <a:gd name="T3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" h="11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9" y="2"/>
                  </a:lnTo>
                  <a:lnTo>
                    <a:pt x="23" y="4"/>
                  </a:lnTo>
                  <a:lnTo>
                    <a:pt x="28" y="5"/>
                  </a:lnTo>
                  <a:lnTo>
                    <a:pt x="32" y="5"/>
                  </a:lnTo>
                  <a:lnTo>
                    <a:pt x="38" y="7"/>
                  </a:lnTo>
                  <a:lnTo>
                    <a:pt x="40" y="7"/>
                  </a:lnTo>
                  <a:lnTo>
                    <a:pt x="43" y="9"/>
                  </a:lnTo>
                  <a:lnTo>
                    <a:pt x="43" y="11"/>
                  </a:lnTo>
                  <a:lnTo>
                    <a:pt x="42" y="11"/>
                  </a:lnTo>
                  <a:lnTo>
                    <a:pt x="38" y="11"/>
                  </a:lnTo>
                  <a:lnTo>
                    <a:pt x="28" y="7"/>
                  </a:lnTo>
                  <a:lnTo>
                    <a:pt x="21" y="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63"/>
            <p:cNvSpPr>
              <a:spLocks/>
            </p:cNvSpPr>
            <p:nvPr/>
          </p:nvSpPr>
          <p:spPr bwMode="auto">
            <a:xfrm>
              <a:off x="1018" y="1474"/>
              <a:ext cx="18" cy="2"/>
            </a:xfrm>
            <a:custGeom>
              <a:avLst/>
              <a:gdLst>
                <a:gd name="T0" fmla="*/ 0 w 36"/>
                <a:gd name="T1" fmla="*/ 3 h 3"/>
                <a:gd name="T2" fmla="*/ 2 w 36"/>
                <a:gd name="T3" fmla="*/ 3 h 3"/>
                <a:gd name="T4" fmla="*/ 8 w 36"/>
                <a:gd name="T5" fmla="*/ 3 h 3"/>
                <a:gd name="T6" fmla="*/ 11 w 36"/>
                <a:gd name="T7" fmla="*/ 3 h 3"/>
                <a:gd name="T8" fmla="*/ 17 w 36"/>
                <a:gd name="T9" fmla="*/ 3 h 3"/>
                <a:gd name="T10" fmla="*/ 23 w 36"/>
                <a:gd name="T11" fmla="*/ 3 h 3"/>
                <a:gd name="T12" fmla="*/ 27 w 36"/>
                <a:gd name="T13" fmla="*/ 3 h 3"/>
                <a:gd name="T14" fmla="*/ 32 w 36"/>
                <a:gd name="T15" fmla="*/ 2 h 3"/>
                <a:gd name="T16" fmla="*/ 36 w 36"/>
                <a:gd name="T17" fmla="*/ 0 h 3"/>
                <a:gd name="T18" fmla="*/ 32 w 36"/>
                <a:gd name="T19" fmla="*/ 0 h 3"/>
                <a:gd name="T20" fmla="*/ 29 w 36"/>
                <a:gd name="T21" fmla="*/ 0 h 3"/>
                <a:gd name="T22" fmla="*/ 23 w 36"/>
                <a:gd name="T23" fmla="*/ 0 h 3"/>
                <a:gd name="T24" fmla="*/ 17 w 36"/>
                <a:gd name="T25" fmla="*/ 0 h 3"/>
                <a:gd name="T26" fmla="*/ 10 w 36"/>
                <a:gd name="T27" fmla="*/ 0 h 3"/>
                <a:gd name="T28" fmla="*/ 6 w 36"/>
                <a:gd name="T29" fmla="*/ 0 h 3"/>
                <a:gd name="T30" fmla="*/ 0 w 36"/>
                <a:gd name="T31" fmla="*/ 2 h 3"/>
                <a:gd name="T32" fmla="*/ 0 w 36"/>
                <a:gd name="T33" fmla="*/ 3 h 3"/>
                <a:gd name="T34" fmla="*/ 0 w 36"/>
                <a:gd name="T3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2" y="3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7" y="3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32" y="2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664"/>
            <p:cNvSpPr>
              <a:spLocks/>
            </p:cNvSpPr>
            <p:nvPr/>
          </p:nvSpPr>
          <p:spPr bwMode="auto">
            <a:xfrm>
              <a:off x="1098" y="1498"/>
              <a:ext cx="7" cy="8"/>
            </a:xfrm>
            <a:custGeom>
              <a:avLst/>
              <a:gdLst>
                <a:gd name="T0" fmla="*/ 0 w 13"/>
                <a:gd name="T1" fmla="*/ 0 h 15"/>
                <a:gd name="T2" fmla="*/ 2 w 13"/>
                <a:gd name="T3" fmla="*/ 0 h 15"/>
                <a:gd name="T4" fmla="*/ 5 w 13"/>
                <a:gd name="T5" fmla="*/ 4 h 15"/>
                <a:gd name="T6" fmla="*/ 7 w 13"/>
                <a:gd name="T7" fmla="*/ 4 h 15"/>
                <a:gd name="T8" fmla="*/ 9 w 13"/>
                <a:gd name="T9" fmla="*/ 6 h 15"/>
                <a:gd name="T10" fmla="*/ 13 w 13"/>
                <a:gd name="T11" fmla="*/ 15 h 15"/>
                <a:gd name="T12" fmla="*/ 9 w 13"/>
                <a:gd name="T13" fmla="*/ 15 h 15"/>
                <a:gd name="T14" fmla="*/ 9 w 13"/>
                <a:gd name="T15" fmla="*/ 14 h 15"/>
                <a:gd name="T16" fmla="*/ 9 w 13"/>
                <a:gd name="T17" fmla="*/ 10 h 15"/>
                <a:gd name="T18" fmla="*/ 5 w 13"/>
                <a:gd name="T19" fmla="*/ 10 h 15"/>
                <a:gd name="T20" fmla="*/ 3 w 13"/>
                <a:gd name="T21" fmla="*/ 8 h 15"/>
                <a:gd name="T22" fmla="*/ 2 w 13"/>
                <a:gd name="T23" fmla="*/ 4 h 15"/>
                <a:gd name="T24" fmla="*/ 0 w 13"/>
                <a:gd name="T25" fmla="*/ 0 h 15"/>
                <a:gd name="T26" fmla="*/ 0 w 13"/>
                <a:gd name="T2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lnTo>
                    <a:pt x="2" y="0"/>
                  </a:lnTo>
                  <a:lnTo>
                    <a:pt x="5" y="4"/>
                  </a:lnTo>
                  <a:lnTo>
                    <a:pt x="7" y="4"/>
                  </a:lnTo>
                  <a:lnTo>
                    <a:pt x="9" y="6"/>
                  </a:lnTo>
                  <a:lnTo>
                    <a:pt x="13" y="15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9" y="10"/>
                  </a:lnTo>
                  <a:lnTo>
                    <a:pt x="5" y="10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665"/>
            <p:cNvSpPr>
              <a:spLocks/>
            </p:cNvSpPr>
            <p:nvPr/>
          </p:nvSpPr>
          <p:spPr bwMode="auto">
            <a:xfrm>
              <a:off x="1223" y="1725"/>
              <a:ext cx="13" cy="11"/>
            </a:xfrm>
            <a:custGeom>
              <a:avLst/>
              <a:gdLst>
                <a:gd name="T0" fmla="*/ 24 w 26"/>
                <a:gd name="T1" fmla="*/ 0 h 23"/>
                <a:gd name="T2" fmla="*/ 21 w 26"/>
                <a:gd name="T3" fmla="*/ 2 h 23"/>
                <a:gd name="T4" fmla="*/ 19 w 26"/>
                <a:gd name="T5" fmla="*/ 6 h 23"/>
                <a:gd name="T6" fmla="*/ 15 w 26"/>
                <a:gd name="T7" fmla="*/ 8 h 23"/>
                <a:gd name="T8" fmla="*/ 11 w 26"/>
                <a:gd name="T9" fmla="*/ 12 h 23"/>
                <a:gd name="T10" fmla="*/ 4 w 26"/>
                <a:gd name="T11" fmla="*/ 15 h 23"/>
                <a:gd name="T12" fmla="*/ 0 w 26"/>
                <a:gd name="T13" fmla="*/ 23 h 23"/>
                <a:gd name="T14" fmla="*/ 7 w 26"/>
                <a:gd name="T15" fmla="*/ 19 h 23"/>
                <a:gd name="T16" fmla="*/ 13 w 26"/>
                <a:gd name="T17" fmla="*/ 15 h 23"/>
                <a:gd name="T18" fmla="*/ 19 w 26"/>
                <a:gd name="T19" fmla="*/ 10 h 23"/>
                <a:gd name="T20" fmla="*/ 26 w 26"/>
                <a:gd name="T21" fmla="*/ 4 h 23"/>
                <a:gd name="T22" fmla="*/ 24 w 26"/>
                <a:gd name="T23" fmla="*/ 4 h 23"/>
                <a:gd name="T24" fmla="*/ 24 w 26"/>
                <a:gd name="T25" fmla="*/ 2 h 23"/>
                <a:gd name="T26" fmla="*/ 24 w 26"/>
                <a:gd name="T27" fmla="*/ 0 h 23"/>
                <a:gd name="T28" fmla="*/ 24 w 26"/>
                <a:gd name="T29" fmla="*/ 0 h 23"/>
                <a:gd name="T30" fmla="*/ 24 w 26"/>
                <a:gd name="T3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23">
                  <a:moveTo>
                    <a:pt x="24" y="0"/>
                  </a:moveTo>
                  <a:lnTo>
                    <a:pt x="21" y="2"/>
                  </a:lnTo>
                  <a:lnTo>
                    <a:pt x="19" y="6"/>
                  </a:lnTo>
                  <a:lnTo>
                    <a:pt x="15" y="8"/>
                  </a:lnTo>
                  <a:lnTo>
                    <a:pt x="11" y="12"/>
                  </a:lnTo>
                  <a:lnTo>
                    <a:pt x="4" y="15"/>
                  </a:lnTo>
                  <a:lnTo>
                    <a:pt x="0" y="23"/>
                  </a:lnTo>
                  <a:lnTo>
                    <a:pt x="7" y="19"/>
                  </a:lnTo>
                  <a:lnTo>
                    <a:pt x="13" y="15"/>
                  </a:lnTo>
                  <a:lnTo>
                    <a:pt x="19" y="10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666"/>
            <p:cNvSpPr>
              <a:spLocks/>
            </p:cNvSpPr>
            <p:nvPr/>
          </p:nvSpPr>
          <p:spPr bwMode="auto">
            <a:xfrm>
              <a:off x="1240" y="1692"/>
              <a:ext cx="20" cy="30"/>
            </a:xfrm>
            <a:custGeom>
              <a:avLst/>
              <a:gdLst>
                <a:gd name="T0" fmla="*/ 40 w 40"/>
                <a:gd name="T1" fmla="*/ 0 h 59"/>
                <a:gd name="T2" fmla="*/ 38 w 40"/>
                <a:gd name="T3" fmla="*/ 2 h 59"/>
                <a:gd name="T4" fmla="*/ 38 w 40"/>
                <a:gd name="T5" fmla="*/ 6 h 59"/>
                <a:gd name="T6" fmla="*/ 38 w 40"/>
                <a:gd name="T7" fmla="*/ 10 h 59"/>
                <a:gd name="T8" fmla="*/ 36 w 40"/>
                <a:gd name="T9" fmla="*/ 16 h 59"/>
                <a:gd name="T10" fmla="*/ 34 w 40"/>
                <a:gd name="T11" fmla="*/ 19 h 59"/>
                <a:gd name="T12" fmla="*/ 32 w 40"/>
                <a:gd name="T13" fmla="*/ 23 h 59"/>
                <a:gd name="T14" fmla="*/ 28 w 40"/>
                <a:gd name="T15" fmla="*/ 27 h 59"/>
                <a:gd name="T16" fmla="*/ 27 w 40"/>
                <a:gd name="T17" fmla="*/ 33 h 59"/>
                <a:gd name="T18" fmla="*/ 21 w 40"/>
                <a:gd name="T19" fmla="*/ 37 h 59"/>
                <a:gd name="T20" fmla="*/ 17 w 40"/>
                <a:gd name="T21" fmla="*/ 40 h 59"/>
                <a:gd name="T22" fmla="*/ 13 w 40"/>
                <a:gd name="T23" fmla="*/ 44 h 59"/>
                <a:gd name="T24" fmla="*/ 11 w 40"/>
                <a:gd name="T25" fmla="*/ 50 h 59"/>
                <a:gd name="T26" fmla="*/ 4 w 40"/>
                <a:gd name="T27" fmla="*/ 56 h 59"/>
                <a:gd name="T28" fmla="*/ 0 w 40"/>
                <a:gd name="T29" fmla="*/ 59 h 59"/>
                <a:gd name="T30" fmla="*/ 2 w 40"/>
                <a:gd name="T31" fmla="*/ 56 h 59"/>
                <a:gd name="T32" fmla="*/ 6 w 40"/>
                <a:gd name="T33" fmla="*/ 52 h 59"/>
                <a:gd name="T34" fmla="*/ 8 w 40"/>
                <a:gd name="T35" fmla="*/ 48 h 59"/>
                <a:gd name="T36" fmla="*/ 11 w 40"/>
                <a:gd name="T37" fmla="*/ 44 h 59"/>
                <a:gd name="T38" fmla="*/ 15 w 40"/>
                <a:gd name="T39" fmla="*/ 38 h 59"/>
                <a:gd name="T40" fmla="*/ 19 w 40"/>
                <a:gd name="T41" fmla="*/ 33 h 59"/>
                <a:gd name="T42" fmla="*/ 23 w 40"/>
                <a:gd name="T43" fmla="*/ 27 h 59"/>
                <a:gd name="T44" fmla="*/ 27 w 40"/>
                <a:gd name="T45" fmla="*/ 23 h 59"/>
                <a:gd name="T46" fmla="*/ 28 w 40"/>
                <a:gd name="T47" fmla="*/ 18 h 59"/>
                <a:gd name="T48" fmla="*/ 32 w 40"/>
                <a:gd name="T49" fmla="*/ 12 h 59"/>
                <a:gd name="T50" fmla="*/ 34 w 40"/>
                <a:gd name="T51" fmla="*/ 8 h 59"/>
                <a:gd name="T52" fmla="*/ 36 w 40"/>
                <a:gd name="T53" fmla="*/ 4 h 59"/>
                <a:gd name="T54" fmla="*/ 38 w 40"/>
                <a:gd name="T55" fmla="*/ 0 h 59"/>
                <a:gd name="T56" fmla="*/ 40 w 40"/>
                <a:gd name="T57" fmla="*/ 0 h 59"/>
                <a:gd name="T58" fmla="*/ 40 w 40"/>
                <a:gd name="T5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59">
                  <a:moveTo>
                    <a:pt x="40" y="0"/>
                  </a:moveTo>
                  <a:lnTo>
                    <a:pt x="38" y="2"/>
                  </a:lnTo>
                  <a:lnTo>
                    <a:pt x="38" y="6"/>
                  </a:lnTo>
                  <a:lnTo>
                    <a:pt x="38" y="10"/>
                  </a:lnTo>
                  <a:lnTo>
                    <a:pt x="36" y="16"/>
                  </a:lnTo>
                  <a:lnTo>
                    <a:pt x="34" y="19"/>
                  </a:lnTo>
                  <a:lnTo>
                    <a:pt x="32" y="23"/>
                  </a:lnTo>
                  <a:lnTo>
                    <a:pt x="28" y="27"/>
                  </a:lnTo>
                  <a:lnTo>
                    <a:pt x="27" y="33"/>
                  </a:lnTo>
                  <a:lnTo>
                    <a:pt x="21" y="37"/>
                  </a:lnTo>
                  <a:lnTo>
                    <a:pt x="17" y="40"/>
                  </a:lnTo>
                  <a:lnTo>
                    <a:pt x="13" y="44"/>
                  </a:lnTo>
                  <a:lnTo>
                    <a:pt x="11" y="50"/>
                  </a:lnTo>
                  <a:lnTo>
                    <a:pt x="4" y="56"/>
                  </a:lnTo>
                  <a:lnTo>
                    <a:pt x="0" y="59"/>
                  </a:lnTo>
                  <a:lnTo>
                    <a:pt x="2" y="56"/>
                  </a:lnTo>
                  <a:lnTo>
                    <a:pt x="6" y="52"/>
                  </a:lnTo>
                  <a:lnTo>
                    <a:pt x="8" y="48"/>
                  </a:lnTo>
                  <a:lnTo>
                    <a:pt x="11" y="44"/>
                  </a:lnTo>
                  <a:lnTo>
                    <a:pt x="15" y="38"/>
                  </a:lnTo>
                  <a:lnTo>
                    <a:pt x="19" y="33"/>
                  </a:lnTo>
                  <a:lnTo>
                    <a:pt x="23" y="27"/>
                  </a:lnTo>
                  <a:lnTo>
                    <a:pt x="27" y="23"/>
                  </a:lnTo>
                  <a:lnTo>
                    <a:pt x="28" y="18"/>
                  </a:lnTo>
                  <a:lnTo>
                    <a:pt x="32" y="12"/>
                  </a:lnTo>
                  <a:lnTo>
                    <a:pt x="34" y="8"/>
                  </a:lnTo>
                  <a:lnTo>
                    <a:pt x="36" y="4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667"/>
            <p:cNvSpPr>
              <a:spLocks/>
            </p:cNvSpPr>
            <p:nvPr/>
          </p:nvSpPr>
          <p:spPr bwMode="auto">
            <a:xfrm>
              <a:off x="1068" y="1569"/>
              <a:ext cx="130" cy="213"/>
            </a:xfrm>
            <a:custGeom>
              <a:avLst/>
              <a:gdLst>
                <a:gd name="T0" fmla="*/ 217 w 260"/>
                <a:gd name="T1" fmla="*/ 0 h 424"/>
                <a:gd name="T2" fmla="*/ 239 w 260"/>
                <a:gd name="T3" fmla="*/ 6 h 424"/>
                <a:gd name="T4" fmla="*/ 239 w 260"/>
                <a:gd name="T5" fmla="*/ 19 h 424"/>
                <a:gd name="T6" fmla="*/ 224 w 260"/>
                <a:gd name="T7" fmla="*/ 21 h 424"/>
                <a:gd name="T8" fmla="*/ 207 w 260"/>
                <a:gd name="T9" fmla="*/ 21 h 424"/>
                <a:gd name="T10" fmla="*/ 190 w 260"/>
                <a:gd name="T11" fmla="*/ 23 h 424"/>
                <a:gd name="T12" fmla="*/ 173 w 260"/>
                <a:gd name="T13" fmla="*/ 27 h 424"/>
                <a:gd name="T14" fmla="*/ 156 w 260"/>
                <a:gd name="T15" fmla="*/ 30 h 424"/>
                <a:gd name="T16" fmla="*/ 129 w 260"/>
                <a:gd name="T17" fmla="*/ 44 h 424"/>
                <a:gd name="T18" fmla="*/ 101 w 260"/>
                <a:gd name="T19" fmla="*/ 63 h 424"/>
                <a:gd name="T20" fmla="*/ 76 w 260"/>
                <a:gd name="T21" fmla="*/ 87 h 424"/>
                <a:gd name="T22" fmla="*/ 55 w 260"/>
                <a:gd name="T23" fmla="*/ 114 h 424"/>
                <a:gd name="T24" fmla="*/ 44 w 260"/>
                <a:gd name="T25" fmla="*/ 133 h 424"/>
                <a:gd name="T26" fmla="*/ 38 w 260"/>
                <a:gd name="T27" fmla="*/ 150 h 424"/>
                <a:gd name="T28" fmla="*/ 32 w 260"/>
                <a:gd name="T29" fmla="*/ 167 h 424"/>
                <a:gd name="T30" fmla="*/ 25 w 260"/>
                <a:gd name="T31" fmla="*/ 186 h 424"/>
                <a:gd name="T32" fmla="*/ 21 w 260"/>
                <a:gd name="T33" fmla="*/ 209 h 424"/>
                <a:gd name="T34" fmla="*/ 19 w 260"/>
                <a:gd name="T35" fmla="*/ 230 h 424"/>
                <a:gd name="T36" fmla="*/ 21 w 260"/>
                <a:gd name="T37" fmla="*/ 251 h 424"/>
                <a:gd name="T38" fmla="*/ 26 w 260"/>
                <a:gd name="T39" fmla="*/ 272 h 424"/>
                <a:gd name="T40" fmla="*/ 36 w 260"/>
                <a:gd name="T41" fmla="*/ 293 h 424"/>
                <a:gd name="T42" fmla="*/ 47 w 260"/>
                <a:gd name="T43" fmla="*/ 314 h 424"/>
                <a:gd name="T44" fmla="*/ 63 w 260"/>
                <a:gd name="T45" fmla="*/ 331 h 424"/>
                <a:gd name="T46" fmla="*/ 78 w 260"/>
                <a:gd name="T47" fmla="*/ 348 h 424"/>
                <a:gd name="T48" fmla="*/ 95 w 260"/>
                <a:gd name="T49" fmla="*/ 363 h 424"/>
                <a:gd name="T50" fmla="*/ 114 w 260"/>
                <a:gd name="T51" fmla="*/ 377 h 424"/>
                <a:gd name="T52" fmla="*/ 135 w 260"/>
                <a:gd name="T53" fmla="*/ 386 h 424"/>
                <a:gd name="T54" fmla="*/ 156 w 260"/>
                <a:gd name="T55" fmla="*/ 394 h 424"/>
                <a:gd name="T56" fmla="*/ 179 w 260"/>
                <a:gd name="T57" fmla="*/ 400 h 424"/>
                <a:gd name="T58" fmla="*/ 201 w 260"/>
                <a:gd name="T59" fmla="*/ 401 h 424"/>
                <a:gd name="T60" fmla="*/ 222 w 260"/>
                <a:gd name="T61" fmla="*/ 400 h 424"/>
                <a:gd name="T62" fmla="*/ 253 w 260"/>
                <a:gd name="T63" fmla="*/ 400 h 424"/>
                <a:gd name="T64" fmla="*/ 253 w 260"/>
                <a:gd name="T65" fmla="*/ 415 h 424"/>
                <a:gd name="T66" fmla="*/ 230 w 260"/>
                <a:gd name="T67" fmla="*/ 422 h 424"/>
                <a:gd name="T68" fmla="*/ 207 w 260"/>
                <a:gd name="T69" fmla="*/ 424 h 424"/>
                <a:gd name="T70" fmla="*/ 182 w 260"/>
                <a:gd name="T71" fmla="*/ 424 h 424"/>
                <a:gd name="T72" fmla="*/ 160 w 260"/>
                <a:gd name="T73" fmla="*/ 419 h 424"/>
                <a:gd name="T74" fmla="*/ 135 w 260"/>
                <a:gd name="T75" fmla="*/ 411 h 424"/>
                <a:gd name="T76" fmla="*/ 112 w 260"/>
                <a:gd name="T77" fmla="*/ 400 h 424"/>
                <a:gd name="T78" fmla="*/ 91 w 260"/>
                <a:gd name="T79" fmla="*/ 386 h 424"/>
                <a:gd name="T80" fmla="*/ 72 w 260"/>
                <a:gd name="T81" fmla="*/ 373 h 424"/>
                <a:gd name="T82" fmla="*/ 53 w 260"/>
                <a:gd name="T83" fmla="*/ 356 h 424"/>
                <a:gd name="T84" fmla="*/ 38 w 260"/>
                <a:gd name="T85" fmla="*/ 335 h 424"/>
                <a:gd name="T86" fmla="*/ 23 w 260"/>
                <a:gd name="T87" fmla="*/ 314 h 424"/>
                <a:gd name="T88" fmla="*/ 13 w 260"/>
                <a:gd name="T89" fmla="*/ 293 h 424"/>
                <a:gd name="T90" fmla="*/ 6 w 260"/>
                <a:gd name="T91" fmla="*/ 270 h 424"/>
                <a:gd name="T92" fmla="*/ 0 w 260"/>
                <a:gd name="T93" fmla="*/ 247 h 424"/>
                <a:gd name="T94" fmla="*/ 0 w 260"/>
                <a:gd name="T95" fmla="*/ 223 h 424"/>
                <a:gd name="T96" fmla="*/ 4 w 260"/>
                <a:gd name="T97" fmla="*/ 198 h 424"/>
                <a:gd name="T98" fmla="*/ 7 w 260"/>
                <a:gd name="T99" fmla="*/ 179 h 424"/>
                <a:gd name="T100" fmla="*/ 11 w 260"/>
                <a:gd name="T101" fmla="*/ 162 h 424"/>
                <a:gd name="T102" fmla="*/ 17 w 260"/>
                <a:gd name="T103" fmla="*/ 146 h 424"/>
                <a:gd name="T104" fmla="*/ 25 w 260"/>
                <a:gd name="T105" fmla="*/ 129 h 424"/>
                <a:gd name="T106" fmla="*/ 32 w 260"/>
                <a:gd name="T107" fmla="*/ 114 h 424"/>
                <a:gd name="T108" fmla="*/ 49 w 260"/>
                <a:gd name="T109" fmla="*/ 87 h 424"/>
                <a:gd name="T110" fmla="*/ 72 w 260"/>
                <a:gd name="T111" fmla="*/ 59 h 424"/>
                <a:gd name="T112" fmla="*/ 99 w 260"/>
                <a:gd name="T113" fmla="*/ 34 h 424"/>
                <a:gd name="T114" fmla="*/ 118 w 260"/>
                <a:gd name="T115" fmla="*/ 23 h 424"/>
                <a:gd name="T116" fmla="*/ 141 w 260"/>
                <a:gd name="T117" fmla="*/ 11 h 424"/>
                <a:gd name="T118" fmla="*/ 158 w 260"/>
                <a:gd name="T119" fmla="*/ 8 h 424"/>
                <a:gd name="T120" fmla="*/ 175 w 260"/>
                <a:gd name="T121" fmla="*/ 4 h 424"/>
                <a:gd name="T122" fmla="*/ 192 w 260"/>
                <a:gd name="T123" fmla="*/ 4 h 424"/>
                <a:gd name="T124" fmla="*/ 207 w 260"/>
                <a:gd name="T125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0" h="424">
                  <a:moveTo>
                    <a:pt x="207" y="0"/>
                  </a:moveTo>
                  <a:lnTo>
                    <a:pt x="209" y="0"/>
                  </a:lnTo>
                  <a:lnTo>
                    <a:pt x="213" y="0"/>
                  </a:lnTo>
                  <a:lnTo>
                    <a:pt x="217" y="0"/>
                  </a:lnTo>
                  <a:lnTo>
                    <a:pt x="220" y="0"/>
                  </a:lnTo>
                  <a:lnTo>
                    <a:pt x="228" y="0"/>
                  </a:lnTo>
                  <a:lnTo>
                    <a:pt x="236" y="4"/>
                  </a:lnTo>
                  <a:lnTo>
                    <a:pt x="239" y="6"/>
                  </a:lnTo>
                  <a:lnTo>
                    <a:pt x="243" y="9"/>
                  </a:lnTo>
                  <a:lnTo>
                    <a:pt x="243" y="11"/>
                  </a:lnTo>
                  <a:lnTo>
                    <a:pt x="241" y="15"/>
                  </a:lnTo>
                  <a:lnTo>
                    <a:pt x="239" y="19"/>
                  </a:lnTo>
                  <a:lnTo>
                    <a:pt x="237" y="23"/>
                  </a:lnTo>
                  <a:lnTo>
                    <a:pt x="232" y="21"/>
                  </a:lnTo>
                  <a:lnTo>
                    <a:pt x="228" y="21"/>
                  </a:lnTo>
                  <a:lnTo>
                    <a:pt x="224" y="21"/>
                  </a:lnTo>
                  <a:lnTo>
                    <a:pt x="218" y="21"/>
                  </a:lnTo>
                  <a:lnTo>
                    <a:pt x="215" y="21"/>
                  </a:lnTo>
                  <a:lnTo>
                    <a:pt x="211" y="21"/>
                  </a:lnTo>
                  <a:lnTo>
                    <a:pt x="207" y="21"/>
                  </a:lnTo>
                  <a:lnTo>
                    <a:pt x="201" y="21"/>
                  </a:lnTo>
                  <a:lnTo>
                    <a:pt x="198" y="21"/>
                  </a:lnTo>
                  <a:lnTo>
                    <a:pt x="194" y="21"/>
                  </a:lnTo>
                  <a:lnTo>
                    <a:pt x="190" y="23"/>
                  </a:lnTo>
                  <a:lnTo>
                    <a:pt x="186" y="23"/>
                  </a:lnTo>
                  <a:lnTo>
                    <a:pt x="180" y="25"/>
                  </a:lnTo>
                  <a:lnTo>
                    <a:pt x="177" y="25"/>
                  </a:lnTo>
                  <a:lnTo>
                    <a:pt x="173" y="27"/>
                  </a:lnTo>
                  <a:lnTo>
                    <a:pt x="169" y="28"/>
                  </a:lnTo>
                  <a:lnTo>
                    <a:pt x="165" y="28"/>
                  </a:lnTo>
                  <a:lnTo>
                    <a:pt x="160" y="30"/>
                  </a:lnTo>
                  <a:lnTo>
                    <a:pt x="156" y="30"/>
                  </a:lnTo>
                  <a:lnTo>
                    <a:pt x="152" y="32"/>
                  </a:lnTo>
                  <a:lnTo>
                    <a:pt x="144" y="34"/>
                  </a:lnTo>
                  <a:lnTo>
                    <a:pt x="137" y="40"/>
                  </a:lnTo>
                  <a:lnTo>
                    <a:pt x="129" y="44"/>
                  </a:lnTo>
                  <a:lnTo>
                    <a:pt x="122" y="48"/>
                  </a:lnTo>
                  <a:lnTo>
                    <a:pt x="116" y="51"/>
                  </a:lnTo>
                  <a:lnTo>
                    <a:pt x="108" y="57"/>
                  </a:lnTo>
                  <a:lnTo>
                    <a:pt x="101" y="63"/>
                  </a:lnTo>
                  <a:lnTo>
                    <a:pt x="95" y="68"/>
                  </a:lnTo>
                  <a:lnTo>
                    <a:pt x="89" y="74"/>
                  </a:lnTo>
                  <a:lnTo>
                    <a:pt x="82" y="80"/>
                  </a:lnTo>
                  <a:lnTo>
                    <a:pt x="76" y="87"/>
                  </a:lnTo>
                  <a:lnTo>
                    <a:pt x="70" y="93"/>
                  </a:lnTo>
                  <a:lnTo>
                    <a:pt x="64" y="99"/>
                  </a:lnTo>
                  <a:lnTo>
                    <a:pt x="61" y="108"/>
                  </a:lnTo>
                  <a:lnTo>
                    <a:pt x="55" y="114"/>
                  </a:lnTo>
                  <a:lnTo>
                    <a:pt x="51" y="122"/>
                  </a:lnTo>
                  <a:lnTo>
                    <a:pt x="49" y="126"/>
                  </a:lnTo>
                  <a:lnTo>
                    <a:pt x="47" y="129"/>
                  </a:lnTo>
                  <a:lnTo>
                    <a:pt x="44" y="133"/>
                  </a:lnTo>
                  <a:lnTo>
                    <a:pt x="44" y="139"/>
                  </a:lnTo>
                  <a:lnTo>
                    <a:pt x="42" y="141"/>
                  </a:lnTo>
                  <a:lnTo>
                    <a:pt x="40" y="146"/>
                  </a:lnTo>
                  <a:lnTo>
                    <a:pt x="38" y="150"/>
                  </a:lnTo>
                  <a:lnTo>
                    <a:pt x="36" y="154"/>
                  </a:lnTo>
                  <a:lnTo>
                    <a:pt x="36" y="158"/>
                  </a:lnTo>
                  <a:lnTo>
                    <a:pt x="34" y="164"/>
                  </a:lnTo>
                  <a:lnTo>
                    <a:pt x="32" y="167"/>
                  </a:lnTo>
                  <a:lnTo>
                    <a:pt x="32" y="171"/>
                  </a:lnTo>
                  <a:lnTo>
                    <a:pt x="30" y="177"/>
                  </a:lnTo>
                  <a:lnTo>
                    <a:pt x="26" y="183"/>
                  </a:lnTo>
                  <a:lnTo>
                    <a:pt x="25" y="186"/>
                  </a:lnTo>
                  <a:lnTo>
                    <a:pt x="23" y="192"/>
                  </a:lnTo>
                  <a:lnTo>
                    <a:pt x="21" y="198"/>
                  </a:lnTo>
                  <a:lnTo>
                    <a:pt x="21" y="204"/>
                  </a:lnTo>
                  <a:lnTo>
                    <a:pt x="21" y="209"/>
                  </a:lnTo>
                  <a:lnTo>
                    <a:pt x="21" y="215"/>
                  </a:lnTo>
                  <a:lnTo>
                    <a:pt x="19" y="219"/>
                  </a:lnTo>
                  <a:lnTo>
                    <a:pt x="19" y="224"/>
                  </a:lnTo>
                  <a:lnTo>
                    <a:pt x="19" y="230"/>
                  </a:lnTo>
                  <a:lnTo>
                    <a:pt x="19" y="236"/>
                  </a:lnTo>
                  <a:lnTo>
                    <a:pt x="19" y="242"/>
                  </a:lnTo>
                  <a:lnTo>
                    <a:pt x="21" y="247"/>
                  </a:lnTo>
                  <a:lnTo>
                    <a:pt x="21" y="251"/>
                  </a:lnTo>
                  <a:lnTo>
                    <a:pt x="23" y="257"/>
                  </a:lnTo>
                  <a:lnTo>
                    <a:pt x="25" y="263"/>
                  </a:lnTo>
                  <a:lnTo>
                    <a:pt x="26" y="268"/>
                  </a:lnTo>
                  <a:lnTo>
                    <a:pt x="26" y="272"/>
                  </a:lnTo>
                  <a:lnTo>
                    <a:pt x="30" y="278"/>
                  </a:lnTo>
                  <a:lnTo>
                    <a:pt x="32" y="283"/>
                  </a:lnTo>
                  <a:lnTo>
                    <a:pt x="34" y="289"/>
                  </a:lnTo>
                  <a:lnTo>
                    <a:pt x="36" y="293"/>
                  </a:lnTo>
                  <a:lnTo>
                    <a:pt x="40" y="299"/>
                  </a:lnTo>
                  <a:lnTo>
                    <a:pt x="42" y="304"/>
                  </a:lnTo>
                  <a:lnTo>
                    <a:pt x="44" y="308"/>
                  </a:lnTo>
                  <a:lnTo>
                    <a:pt x="47" y="314"/>
                  </a:lnTo>
                  <a:lnTo>
                    <a:pt x="51" y="318"/>
                  </a:lnTo>
                  <a:lnTo>
                    <a:pt x="53" y="323"/>
                  </a:lnTo>
                  <a:lnTo>
                    <a:pt x="57" y="327"/>
                  </a:lnTo>
                  <a:lnTo>
                    <a:pt x="63" y="331"/>
                  </a:lnTo>
                  <a:lnTo>
                    <a:pt x="66" y="337"/>
                  </a:lnTo>
                  <a:lnTo>
                    <a:pt x="70" y="341"/>
                  </a:lnTo>
                  <a:lnTo>
                    <a:pt x="74" y="344"/>
                  </a:lnTo>
                  <a:lnTo>
                    <a:pt x="78" y="348"/>
                  </a:lnTo>
                  <a:lnTo>
                    <a:pt x="82" y="352"/>
                  </a:lnTo>
                  <a:lnTo>
                    <a:pt x="85" y="356"/>
                  </a:lnTo>
                  <a:lnTo>
                    <a:pt x="91" y="360"/>
                  </a:lnTo>
                  <a:lnTo>
                    <a:pt x="95" y="363"/>
                  </a:lnTo>
                  <a:lnTo>
                    <a:pt x="101" y="367"/>
                  </a:lnTo>
                  <a:lnTo>
                    <a:pt x="104" y="369"/>
                  </a:lnTo>
                  <a:lnTo>
                    <a:pt x="110" y="373"/>
                  </a:lnTo>
                  <a:lnTo>
                    <a:pt x="114" y="377"/>
                  </a:lnTo>
                  <a:lnTo>
                    <a:pt x="120" y="379"/>
                  </a:lnTo>
                  <a:lnTo>
                    <a:pt x="123" y="382"/>
                  </a:lnTo>
                  <a:lnTo>
                    <a:pt x="131" y="384"/>
                  </a:lnTo>
                  <a:lnTo>
                    <a:pt x="135" y="386"/>
                  </a:lnTo>
                  <a:lnTo>
                    <a:pt x="141" y="390"/>
                  </a:lnTo>
                  <a:lnTo>
                    <a:pt x="144" y="392"/>
                  </a:lnTo>
                  <a:lnTo>
                    <a:pt x="152" y="394"/>
                  </a:lnTo>
                  <a:lnTo>
                    <a:pt x="156" y="394"/>
                  </a:lnTo>
                  <a:lnTo>
                    <a:pt x="161" y="396"/>
                  </a:lnTo>
                  <a:lnTo>
                    <a:pt x="167" y="398"/>
                  </a:lnTo>
                  <a:lnTo>
                    <a:pt x="173" y="398"/>
                  </a:lnTo>
                  <a:lnTo>
                    <a:pt x="179" y="400"/>
                  </a:lnTo>
                  <a:lnTo>
                    <a:pt x="184" y="401"/>
                  </a:lnTo>
                  <a:lnTo>
                    <a:pt x="190" y="401"/>
                  </a:lnTo>
                  <a:lnTo>
                    <a:pt x="196" y="401"/>
                  </a:lnTo>
                  <a:lnTo>
                    <a:pt x="201" y="401"/>
                  </a:lnTo>
                  <a:lnTo>
                    <a:pt x="207" y="401"/>
                  </a:lnTo>
                  <a:lnTo>
                    <a:pt x="211" y="401"/>
                  </a:lnTo>
                  <a:lnTo>
                    <a:pt x="218" y="401"/>
                  </a:lnTo>
                  <a:lnTo>
                    <a:pt x="222" y="400"/>
                  </a:lnTo>
                  <a:lnTo>
                    <a:pt x="230" y="400"/>
                  </a:lnTo>
                  <a:lnTo>
                    <a:pt x="237" y="400"/>
                  </a:lnTo>
                  <a:lnTo>
                    <a:pt x="245" y="400"/>
                  </a:lnTo>
                  <a:lnTo>
                    <a:pt x="253" y="400"/>
                  </a:lnTo>
                  <a:lnTo>
                    <a:pt x="260" y="400"/>
                  </a:lnTo>
                  <a:lnTo>
                    <a:pt x="257" y="405"/>
                  </a:lnTo>
                  <a:lnTo>
                    <a:pt x="255" y="409"/>
                  </a:lnTo>
                  <a:lnTo>
                    <a:pt x="253" y="415"/>
                  </a:lnTo>
                  <a:lnTo>
                    <a:pt x="249" y="420"/>
                  </a:lnTo>
                  <a:lnTo>
                    <a:pt x="243" y="420"/>
                  </a:lnTo>
                  <a:lnTo>
                    <a:pt x="237" y="422"/>
                  </a:lnTo>
                  <a:lnTo>
                    <a:pt x="230" y="422"/>
                  </a:lnTo>
                  <a:lnTo>
                    <a:pt x="224" y="424"/>
                  </a:lnTo>
                  <a:lnTo>
                    <a:pt x="218" y="424"/>
                  </a:lnTo>
                  <a:lnTo>
                    <a:pt x="213" y="424"/>
                  </a:lnTo>
                  <a:lnTo>
                    <a:pt x="207" y="424"/>
                  </a:lnTo>
                  <a:lnTo>
                    <a:pt x="201" y="424"/>
                  </a:lnTo>
                  <a:lnTo>
                    <a:pt x="196" y="424"/>
                  </a:lnTo>
                  <a:lnTo>
                    <a:pt x="188" y="424"/>
                  </a:lnTo>
                  <a:lnTo>
                    <a:pt x="182" y="424"/>
                  </a:lnTo>
                  <a:lnTo>
                    <a:pt x="177" y="422"/>
                  </a:lnTo>
                  <a:lnTo>
                    <a:pt x="171" y="420"/>
                  </a:lnTo>
                  <a:lnTo>
                    <a:pt x="165" y="420"/>
                  </a:lnTo>
                  <a:lnTo>
                    <a:pt x="160" y="419"/>
                  </a:lnTo>
                  <a:lnTo>
                    <a:pt x="154" y="419"/>
                  </a:lnTo>
                  <a:lnTo>
                    <a:pt x="146" y="415"/>
                  </a:lnTo>
                  <a:lnTo>
                    <a:pt x="141" y="413"/>
                  </a:lnTo>
                  <a:lnTo>
                    <a:pt x="135" y="411"/>
                  </a:lnTo>
                  <a:lnTo>
                    <a:pt x="129" y="409"/>
                  </a:lnTo>
                  <a:lnTo>
                    <a:pt x="123" y="405"/>
                  </a:lnTo>
                  <a:lnTo>
                    <a:pt x="118" y="403"/>
                  </a:lnTo>
                  <a:lnTo>
                    <a:pt x="112" y="400"/>
                  </a:lnTo>
                  <a:lnTo>
                    <a:pt x="108" y="398"/>
                  </a:lnTo>
                  <a:lnTo>
                    <a:pt x="103" y="394"/>
                  </a:lnTo>
                  <a:lnTo>
                    <a:pt x="97" y="390"/>
                  </a:lnTo>
                  <a:lnTo>
                    <a:pt x="91" y="386"/>
                  </a:lnTo>
                  <a:lnTo>
                    <a:pt x="85" y="384"/>
                  </a:lnTo>
                  <a:lnTo>
                    <a:pt x="82" y="379"/>
                  </a:lnTo>
                  <a:lnTo>
                    <a:pt x="76" y="377"/>
                  </a:lnTo>
                  <a:lnTo>
                    <a:pt x="72" y="373"/>
                  </a:lnTo>
                  <a:lnTo>
                    <a:pt x="68" y="369"/>
                  </a:lnTo>
                  <a:lnTo>
                    <a:pt x="63" y="363"/>
                  </a:lnTo>
                  <a:lnTo>
                    <a:pt x="57" y="360"/>
                  </a:lnTo>
                  <a:lnTo>
                    <a:pt x="53" y="356"/>
                  </a:lnTo>
                  <a:lnTo>
                    <a:pt x="49" y="350"/>
                  </a:lnTo>
                  <a:lnTo>
                    <a:pt x="45" y="346"/>
                  </a:lnTo>
                  <a:lnTo>
                    <a:pt x="42" y="341"/>
                  </a:lnTo>
                  <a:lnTo>
                    <a:pt x="38" y="335"/>
                  </a:lnTo>
                  <a:lnTo>
                    <a:pt x="34" y="331"/>
                  </a:lnTo>
                  <a:lnTo>
                    <a:pt x="30" y="325"/>
                  </a:lnTo>
                  <a:lnTo>
                    <a:pt x="26" y="320"/>
                  </a:lnTo>
                  <a:lnTo>
                    <a:pt x="23" y="314"/>
                  </a:lnTo>
                  <a:lnTo>
                    <a:pt x="21" y="310"/>
                  </a:lnTo>
                  <a:lnTo>
                    <a:pt x="19" y="304"/>
                  </a:lnTo>
                  <a:lnTo>
                    <a:pt x="15" y="299"/>
                  </a:lnTo>
                  <a:lnTo>
                    <a:pt x="13" y="293"/>
                  </a:lnTo>
                  <a:lnTo>
                    <a:pt x="11" y="287"/>
                  </a:lnTo>
                  <a:lnTo>
                    <a:pt x="9" y="282"/>
                  </a:lnTo>
                  <a:lnTo>
                    <a:pt x="7" y="276"/>
                  </a:lnTo>
                  <a:lnTo>
                    <a:pt x="6" y="270"/>
                  </a:lnTo>
                  <a:lnTo>
                    <a:pt x="4" y="264"/>
                  </a:lnTo>
                  <a:lnTo>
                    <a:pt x="2" y="259"/>
                  </a:lnTo>
                  <a:lnTo>
                    <a:pt x="2" y="253"/>
                  </a:lnTo>
                  <a:lnTo>
                    <a:pt x="0" y="247"/>
                  </a:lnTo>
                  <a:lnTo>
                    <a:pt x="0" y="242"/>
                  </a:lnTo>
                  <a:lnTo>
                    <a:pt x="0" y="234"/>
                  </a:lnTo>
                  <a:lnTo>
                    <a:pt x="0" y="228"/>
                  </a:lnTo>
                  <a:lnTo>
                    <a:pt x="0" y="223"/>
                  </a:lnTo>
                  <a:lnTo>
                    <a:pt x="0" y="217"/>
                  </a:lnTo>
                  <a:lnTo>
                    <a:pt x="0" y="209"/>
                  </a:lnTo>
                  <a:lnTo>
                    <a:pt x="2" y="204"/>
                  </a:lnTo>
                  <a:lnTo>
                    <a:pt x="4" y="198"/>
                  </a:lnTo>
                  <a:lnTo>
                    <a:pt x="6" y="192"/>
                  </a:lnTo>
                  <a:lnTo>
                    <a:pt x="6" y="188"/>
                  </a:lnTo>
                  <a:lnTo>
                    <a:pt x="6" y="183"/>
                  </a:lnTo>
                  <a:lnTo>
                    <a:pt x="7" y="179"/>
                  </a:lnTo>
                  <a:lnTo>
                    <a:pt x="9" y="175"/>
                  </a:lnTo>
                  <a:lnTo>
                    <a:pt x="9" y="171"/>
                  </a:lnTo>
                  <a:lnTo>
                    <a:pt x="11" y="167"/>
                  </a:lnTo>
                  <a:lnTo>
                    <a:pt x="11" y="162"/>
                  </a:lnTo>
                  <a:lnTo>
                    <a:pt x="13" y="158"/>
                  </a:lnTo>
                  <a:lnTo>
                    <a:pt x="15" y="154"/>
                  </a:lnTo>
                  <a:lnTo>
                    <a:pt x="15" y="150"/>
                  </a:lnTo>
                  <a:lnTo>
                    <a:pt x="17" y="146"/>
                  </a:lnTo>
                  <a:lnTo>
                    <a:pt x="19" y="143"/>
                  </a:lnTo>
                  <a:lnTo>
                    <a:pt x="21" y="139"/>
                  </a:lnTo>
                  <a:lnTo>
                    <a:pt x="23" y="135"/>
                  </a:lnTo>
                  <a:lnTo>
                    <a:pt x="25" y="129"/>
                  </a:lnTo>
                  <a:lnTo>
                    <a:pt x="26" y="126"/>
                  </a:lnTo>
                  <a:lnTo>
                    <a:pt x="28" y="122"/>
                  </a:lnTo>
                  <a:lnTo>
                    <a:pt x="30" y="118"/>
                  </a:lnTo>
                  <a:lnTo>
                    <a:pt x="32" y="114"/>
                  </a:lnTo>
                  <a:lnTo>
                    <a:pt x="36" y="110"/>
                  </a:lnTo>
                  <a:lnTo>
                    <a:pt x="40" y="103"/>
                  </a:lnTo>
                  <a:lnTo>
                    <a:pt x="44" y="95"/>
                  </a:lnTo>
                  <a:lnTo>
                    <a:pt x="49" y="87"/>
                  </a:lnTo>
                  <a:lnTo>
                    <a:pt x="55" y="80"/>
                  </a:lnTo>
                  <a:lnTo>
                    <a:pt x="61" y="72"/>
                  </a:lnTo>
                  <a:lnTo>
                    <a:pt x="66" y="67"/>
                  </a:lnTo>
                  <a:lnTo>
                    <a:pt x="72" y="59"/>
                  </a:lnTo>
                  <a:lnTo>
                    <a:pt x="78" y="51"/>
                  </a:lnTo>
                  <a:lnTo>
                    <a:pt x="85" y="46"/>
                  </a:lnTo>
                  <a:lnTo>
                    <a:pt x="93" y="40"/>
                  </a:lnTo>
                  <a:lnTo>
                    <a:pt x="99" y="34"/>
                  </a:lnTo>
                  <a:lnTo>
                    <a:pt x="106" y="30"/>
                  </a:lnTo>
                  <a:lnTo>
                    <a:pt x="110" y="27"/>
                  </a:lnTo>
                  <a:lnTo>
                    <a:pt x="112" y="25"/>
                  </a:lnTo>
                  <a:lnTo>
                    <a:pt x="118" y="23"/>
                  </a:lnTo>
                  <a:lnTo>
                    <a:pt x="122" y="21"/>
                  </a:lnTo>
                  <a:lnTo>
                    <a:pt x="129" y="17"/>
                  </a:lnTo>
                  <a:lnTo>
                    <a:pt x="137" y="13"/>
                  </a:lnTo>
                  <a:lnTo>
                    <a:pt x="141" y="11"/>
                  </a:lnTo>
                  <a:lnTo>
                    <a:pt x="144" y="9"/>
                  </a:lnTo>
                  <a:lnTo>
                    <a:pt x="148" y="9"/>
                  </a:lnTo>
                  <a:lnTo>
                    <a:pt x="154" y="8"/>
                  </a:lnTo>
                  <a:lnTo>
                    <a:pt x="158" y="8"/>
                  </a:lnTo>
                  <a:lnTo>
                    <a:pt x="161" y="6"/>
                  </a:lnTo>
                  <a:lnTo>
                    <a:pt x="165" y="6"/>
                  </a:lnTo>
                  <a:lnTo>
                    <a:pt x="171" y="6"/>
                  </a:lnTo>
                  <a:lnTo>
                    <a:pt x="175" y="4"/>
                  </a:lnTo>
                  <a:lnTo>
                    <a:pt x="180" y="4"/>
                  </a:lnTo>
                  <a:lnTo>
                    <a:pt x="184" y="4"/>
                  </a:lnTo>
                  <a:lnTo>
                    <a:pt x="190" y="4"/>
                  </a:lnTo>
                  <a:lnTo>
                    <a:pt x="192" y="4"/>
                  </a:lnTo>
                  <a:lnTo>
                    <a:pt x="198" y="2"/>
                  </a:lnTo>
                  <a:lnTo>
                    <a:pt x="201" y="2"/>
                  </a:lnTo>
                  <a:lnTo>
                    <a:pt x="207" y="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668"/>
            <p:cNvSpPr>
              <a:spLocks/>
            </p:cNvSpPr>
            <p:nvPr/>
          </p:nvSpPr>
          <p:spPr bwMode="auto">
            <a:xfrm>
              <a:off x="1237" y="1589"/>
              <a:ext cx="55" cy="167"/>
            </a:xfrm>
            <a:custGeom>
              <a:avLst/>
              <a:gdLst>
                <a:gd name="T0" fmla="*/ 14 w 111"/>
                <a:gd name="T1" fmla="*/ 6 h 333"/>
                <a:gd name="T2" fmla="*/ 31 w 111"/>
                <a:gd name="T3" fmla="*/ 13 h 333"/>
                <a:gd name="T4" fmla="*/ 46 w 111"/>
                <a:gd name="T5" fmla="*/ 25 h 333"/>
                <a:gd name="T6" fmla="*/ 59 w 111"/>
                <a:gd name="T7" fmla="*/ 36 h 333"/>
                <a:gd name="T8" fmla="*/ 71 w 111"/>
                <a:gd name="T9" fmla="*/ 49 h 333"/>
                <a:gd name="T10" fmla="*/ 82 w 111"/>
                <a:gd name="T11" fmla="*/ 65 h 333"/>
                <a:gd name="T12" fmla="*/ 92 w 111"/>
                <a:gd name="T13" fmla="*/ 80 h 333"/>
                <a:gd name="T14" fmla="*/ 97 w 111"/>
                <a:gd name="T15" fmla="*/ 95 h 333"/>
                <a:gd name="T16" fmla="*/ 103 w 111"/>
                <a:gd name="T17" fmla="*/ 112 h 333"/>
                <a:gd name="T18" fmla="*/ 107 w 111"/>
                <a:gd name="T19" fmla="*/ 131 h 333"/>
                <a:gd name="T20" fmla="*/ 111 w 111"/>
                <a:gd name="T21" fmla="*/ 150 h 333"/>
                <a:gd name="T22" fmla="*/ 111 w 111"/>
                <a:gd name="T23" fmla="*/ 167 h 333"/>
                <a:gd name="T24" fmla="*/ 109 w 111"/>
                <a:gd name="T25" fmla="*/ 186 h 333"/>
                <a:gd name="T26" fmla="*/ 107 w 111"/>
                <a:gd name="T27" fmla="*/ 203 h 333"/>
                <a:gd name="T28" fmla="*/ 103 w 111"/>
                <a:gd name="T29" fmla="*/ 223 h 333"/>
                <a:gd name="T30" fmla="*/ 97 w 111"/>
                <a:gd name="T31" fmla="*/ 240 h 333"/>
                <a:gd name="T32" fmla="*/ 92 w 111"/>
                <a:gd name="T33" fmla="*/ 257 h 333"/>
                <a:gd name="T34" fmla="*/ 82 w 111"/>
                <a:gd name="T35" fmla="*/ 274 h 333"/>
                <a:gd name="T36" fmla="*/ 74 w 111"/>
                <a:gd name="T37" fmla="*/ 291 h 333"/>
                <a:gd name="T38" fmla="*/ 61 w 111"/>
                <a:gd name="T39" fmla="*/ 304 h 333"/>
                <a:gd name="T40" fmla="*/ 48 w 111"/>
                <a:gd name="T41" fmla="*/ 318 h 333"/>
                <a:gd name="T42" fmla="*/ 34 w 111"/>
                <a:gd name="T43" fmla="*/ 329 h 333"/>
                <a:gd name="T44" fmla="*/ 19 w 111"/>
                <a:gd name="T45" fmla="*/ 333 h 333"/>
                <a:gd name="T46" fmla="*/ 23 w 111"/>
                <a:gd name="T47" fmla="*/ 321 h 333"/>
                <a:gd name="T48" fmla="*/ 36 w 111"/>
                <a:gd name="T49" fmla="*/ 302 h 333"/>
                <a:gd name="T50" fmla="*/ 54 w 111"/>
                <a:gd name="T51" fmla="*/ 280 h 333"/>
                <a:gd name="T52" fmla="*/ 71 w 111"/>
                <a:gd name="T53" fmla="*/ 259 h 333"/>
                <a:gd name="T54" fmla="*/ 80 w 111"/>
                <a:gd name="T55" fmla="*/ 240 h 333"/>
                <a:gd name="T56" fmla="*/ 84 w 111"/>
                <a:gd name="T57" fmla="*/ 228 h 333"/>
                <a:gd name="T58" fmla="*/ 86 w 111"/>
                <a:gd name="T59" fmla="*/ 215 h 333"/>
                <a:gd name="T60" fmla="*/ 88 w 111"/>
                <a:gd name="T61" fmla="*/ 196 h 333"/>
                <a:gd name="T62" fmla="*/ 88 w 111"/>
                <a:gd name="T63" fmla="*/ 173 h 333"/>
                <a:gd name="T64" fmla="*/ 88 w 111"/>
                <a:gd name="T65" fmla="*/ 152 h 333"/>
                <a:gd name="T66" fmla="*/ 86 w 111"/>
                <a:gd name="T67" fmla="*/ 131 h 333"/>
                <a:gd name="T68" fmla="*/ 80 w 111"/>
                <a:gd name="T69" fmla="*/ 110 h 333"/>
                <a:gd name="T70" fmla="*/ 73 w 111"/>
                <a:gd name="T71" fmla="*/ 91 h 333"/>
                <a:gd name="T72" fmla="*/ 63 w 111"/>
                <a:gd name="T73" fmla="*/ 74 h 333"/>
                <a:gd name="T74" fmla="*/ 50 w 111"/>
                <a:gd name="T75" fmla="*/ 57 h 333"/>
                <a:gd name="T76" fmla="*/ 34 w 111"/>
                <a:gd name="T77" fmla="*/ 42 h 333"/>
                <a:gd name="T78" fmla="*/ 17 w 111"/>
                <a:gd name="T79" fmla="*/ 28 h 333"/>
                <a:gd name="T80" fmla="*/ 0 w 111"/>
                <a:gd name="T81" fmla="*/ 17 h 333"/>
                <a:gd name="T82" fmla="*/ 2 w 111"/>
                <a:gd name="T83" fmla="*/ 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1" h="333">
                  <a:moveTo>
                    <a:pt x="4" y="0"/>
                  </a:moveTo>
                  <a:lnTo>
                    <a:pt x="8" y="2"/>
                  </a:lnTo>
                  <a:lnTo>
                    <a:pt x="14" y="6"/>
                  </a:lnTo>
                  <a:lnTo>
                    <a:pt x="19" y="8"/>
                  </a:lnTo>
                  <a:lnTo>
                    <a:pt x="27" y="11"/>
                  </a:lnTo>
                  <a:lnTo>
                    <a:pt x="31" y="13"/>
                  </a:lnTo>
                  <a:lnTo>
                    <a:pt x="36" y="17"/>
                  </a:lnTo>
                  <a:lnTo>
                    <a:pt x="40" y="21"/>
                  </a:lnTo>
                  <a:lnTo>
                    <a:pt x="46" y="25"/>
                  </a:lnTo>
                  <a:lnTo>
                    <a:pt x="52" y="28"/>
                  </a:lnTo>
                  <a:lnTo>
                    <a:pt x="55" y="32"/>
                  </a:lnTo>
                  <a:lnTo>
                    <a:pt x="59" y="36"/>
                  </a:lnTo>
                  <a:lnTo>
                    <a:pt x="65" y="42"/>
                  </a:lnTo>
                  <a:lnTo>
                    <a:pt x="67" y="46"/>
                  </a:lnTo>
                  <a:lnTo>
                    <a:pt x="71" y="49"/>
                  </a:lnTo>
                  <a:lnTo>
                    <a:pt x="74" y="55"/>
                  </a:lnTo>
                  <a:lnTo>
                    <a:pt x="78" y="59"/>
                  </a:lnTo>
                  <a:lnTo>
                    <a:pt x="82" y="65"/>
                  </a:lnTo>
                  <a:lnTo>
                    <a:pt x="86" y="68"/>
                  </a:lnTo>
                  <a:lnTo>
                    <a:pt x="88" y="74"/>
                  </a:lnTo>
                  <a:lnTo>
                    <a:pt x="92" y="80"/>
                  </a:lnTo>
                  <a:lnTo>
                    <a:pt x="93" y="86"/>
                  </a:lnTo>
                  <a:lnTo>
                    <a:pt x="95" y="91"/>
                  </a:lnTo>
                  <a:lnTo>
                    <a:pt x="97" y="95"/>
                  </a:lnTo>
                  <a:lnTo>
                    <a:pt x="101" y="103"/>
                  </a:lnTo>
                  <a:lnTo>
                    <a:pt x="101" y="106"/>
                  </a:lnTo>
                  <a:lnTo>
                    <a:pt x="103" y="112"/>
                  </a:lnTo>
                  <a:lnTo>
                    <a:pt x="105" y="118"/>
                  </a:lnTo>
                  <a:lnTo>
                    <a:pt x="107" y="125"/>
                  </a:lnTo>
                  <a:lnTo>
                    <a:pt x="107" y="131"/>
                  </a:lnTo>
                  <a:lnTo>
                    <a:pt x="109" y="137"/>
                  </a:lnTo>
                  <a:lnTo>
                    <a:pt x="109" y="143"/>
                  </a:lnTo>
                  <a:lnTo>
                    <a:pt x="111" y="150"/>
                  </a:lnTo>
                  <a:lnTo>
                    <a:pt x="111" y="156"/>
                  </a:lnTo>
                  <a:lnTo>
                    <a:pt x="111" y="162"/>
                  </a:lnTo>
                  <a:lnTo>
                    <a:pt x="111" y="167"/>
                  </a:lnTo>
                  <a:lnTo>
                    <a:pt x="111" y="173"/>
                  </a:lnTo>
                  <a:lnTo>
                    <a:pt x="109" y="179"/>
                  </a:lnTo>
                  <a:lnTo>
                    <a:pt x="109" y="186"/>
                  </a:lnTo>
                  <a:lnTo>
                    <a:pt x="109" y="192"/>
                  </a:lnTo>
                  <a:lnTo>
                    <a:pt x="109" y="198"/>
                  </a:lnTo>
                  <a:lnTo>
                    <a:pt x="107" y="203"/>
                  </a:lnTo>
                  <a:lnTo>
                    <a:pt x="107" y="209"/>
                  </a:lnTo>
                  <a:lnTo>
                    <a:pt x="105" y="215"/>
                  </a:lnTo>
                  <a:lnTo>
                    <a:pt x="103" y="223"/>
                  </a:lnTo>
                  <a:lnTo>
                    <a:pt x="101" y="228"/>
                  </a:lnTo>
                  <a:lnTo>
                    <a:pt x="101" y="234"/>
                  </a:lnTo>
                  <a:lnTo>
                    <a:pt x="97" y="240"/>
                  </a:lnTo>
                  <a:lnTo>
                    <a:pt x="97" y="247"/>
                  </a:lnTo>
                  <a:lnTo>
                    <a:pt x="93" y="251"/>
                  </a:lnTo>
                  <a:lnTo>
                    <a:pt x="92" y="257"/>
                  </a:lnTo>
                  <a:lnTo>
                    <a:pt x="88" y="262"/>
                  </a:lnTo>
                  <a:lnTo>
                    <a:pt x="86" y="268"/>
                  </a:lnTo>
                  <a:lnTo>
                    <a:pt x="82" y="274"/>
                  </a:lnTo>
                  <a:lnTo>
                    <a:pt x="78" y="280"/>
                  </a:lnTo>
                  <a:lnTo>
                    <a:pt x="76" y="285"/>
                  </a:lnTo>
                  <a:lnTo>
                    <a:pt x="74" y="291"/>
                  </a:lnTo>
                  <a:lnTo>
                    <a:pt x="69" y="295"/>
                  </a:lnTo>
                  <a:lnTo>
                    <a:pt x="65" y="301"/>
                  </a:lnTo>
                  <a:lnTo>
                    <a:pt x="61" y="304"/>
                  </a:lnTo>
                  <a:lnTo>
                    <a:pt x="57" y="310"/>
                  </a:lnTo>
                  <a:lnTo>
                    <a:pt x="54" y="314"/>
                  </a:lnTo>
                  <a:lnTo>
                    <a:pt x="48" y="318"/>
                  </a:lnTo>
                  <a:lnTo>
                    <a:pt x="44" y="323"/>
                  </a:lnTo>
                  <a:lnTo>
                    <a:pt x="40" y="327"/>
                  </a:lnTo>
                  <a:lnTo>
                    <a:pt x="34" y="329"/>
                  </a:lnTo>
                  <a:lnTo>
                    <a:pt x="29" y="331"/>
                  </a:lnTo>
                  <a:lnTo>
                    <a:pt x="25" y="331"/>
                  </a:lnTo>
                  <a:lnTo>
                    <a:pt x="19" y="333"/>
                  </a:lnTo>
                  <a:lnTo>
                    <a:pt x="19" y="329"/>
                  </a:lnTo>
                  <a:lnTo>
                    <a:pt x="21" y="325"/>
                  </a:lnTo>
                  <a:lnTo>
                    <a:pt x="23" y="321"/>
                  </a:lnTo>
                  <a:lnTo>
                    <a:pt x="27" y="318"/>
                  </a:lnTo>
                  <a:lnTo>
                    <a:pt x="31" y="310"/>
                  </a:lnTo>
                  <a:lnTo>
                    <a:pt x="36" y="302"/>
                  </a:lnTo>
                  <a:lnTo>
                    <a:pt x="40" y="295"/>
                  </a:lnTo>
                  <a:lnTo>
                    <a:pt x="46" y="287"/>
                  </a:lnTo>
                  <a:lnTo>
                    <a:pt x="54" y="280"/>
                  </a:lnTo>
                  <a:lnTo>
                    <a:pt x="59" y="274"/>
                  </a:lnTo>
                  <a:lnTo>
                    <a:pt x="65" y="266"/>
                  </a:lnTo>
                  <a:lnTo>
                    <a:pt x="71" y="259"/>
                  </a:lnTo>
                  <a:lnTo>
                    <a:pt x="74" y="251"/>
                  </a:lnTo>
                  <a:lnTo>
                    <a:pt x="78" y="243"/>
                  </a:lnTo>
                  <a:lnTo>
                    <a:pt x="80" y="240"/>
                  </a:lnTo>
                  <a:lnTo>
                    <a:pt x="82" y="236"/>
                  </a:lnTo>
                  <a:lnTo>
                    <a:pt x="82" y="232"/>
                  </a:lnTo>
                  <a:lnTo>
                    <a:pt x="84" y="228"/>
                  </a:lnTo>
                  <a:lnTo>
                    <a:pt x="84" y="223"/>
                  </a:lnTo>
                  <a:lnTo>
                    <a:pt x="86" y="219"/>
                  </a:lnTo>
                  <a:lnTo>
                    <a:pt x="86" y="215"/>
                  </a:lnTo>
                  <a:lnTo>
                    <a:pt x="86" y="211"/>
                  </a:lnTo>
                  <a:lnTo>
                    <a:pt x="86" y="203"/>
                  </a:lnTo>
                  <a:lnTo>
                    <a:pt x="88" y="196"/>
                  </a:lnTo>
                  <a:lnTo>
                    <a:pt x="88" y="188"/>
                  </a:lnTo>
                  <a:lnTo>
                    <a:pt x="90" y="181"/>
                  </a:lnTo>
                  <a:lnTo>
                    <a:pt x="88" y="173"/>
                  </a:lnTo>
                  <a:lnTo>
                    <a:pt x="88" y="165"/>
                  </a:lnTo>
                  <a:lnTo>
                    <a:pt x="88" y="160"/>
                  </a:lnTo>
                  <a:lnTo>
                    <a:pt x="88" y="152"/>
                  </a:lnTo>
                  <a:lnTo>
                    <a:pt x="88" y="145"/>
                  </a:lnTo>
                  <a:lnTo>
                    <a:pt x="86" y="137"/>
                  </a:lnTo>
                  <a:lnTo>
                    <a:pt x="86" y="131"/>
                  </a:lnTo>
                  <a:lnTo>
                    <a:pt x="84" y="125"/>
                  </a:lnTo>
                  <a:lnTo>
                    <a:pt x="82" y="118"/>
                  </a:lnTo>
                  <a:lnTo>
                    <a:pt x="80" y="110"/>
                  </a:lnTo>
                  <a:lnTo>
                    <a:pt x="78" y="105"/>
                  </a:lnTo>
                  <a:lnTo>
                    <a:pt x="76" y="99"/>
                  </a:lnTo>
                  <a:lnTo>
                    <a:pt x="73" y="91"/>
                  </a:lnTo>
                  <a:lnTo>
                    <a:pt x="69" y="86"/>
                  </a:lnTo>
                  <a:lnTo>
                    <a:pt x="65" y="80"/>
                  </a:lnTo>
                  <a:lnTo>
                    <a:pt x="63" y="74"/>
                  </a:lnTo>
                  <a:lnTo>
                    <a:pt x="59" y="66"/>
                  </a:lnTo>
                  <a:lnTo>
                    <a:pt x="54" y="63"/>
                  </a:lnTo>
                  <a:lnTo>
                    <a:pt x="50" y="57"/>
                  </a:lnTo>
                  <a:lnTo>
                    <a:pt x="46" y="51"/>
                  </a:lnTo>
                  <a:lnTo>
                    <a:pt x="40" y="46"/>
                  </a:lnTo>
                  <a:lnTo>
                    <a:pt x="34" y="42"/>
                  </a:lnTo>
                  <a:lnTo>
                    <a:pt x="29" y="36"/>
                  </a:lnTo>
                  <a:lnTo>
                    <a:pt x="25" y="32"/>
                  </a:lnTo>
                  <a:lnTo>
                    <a:pt x="17" y="28"/>
                  </a:lnTo>
                  <a:lnTo>
                    <a:pt x="12" y="23"/>
                  </a:lnTo>
                  <a:lnTo>
                    <a:pt x="6" y="19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669"/>
            <p:cNvSpPr>
              <a:spLocks/>
            </p:cNvSpPr>
            <p:nvPr/>
          </p:nvSpPr>
          <p:spPr bwMode="auto">
            <a:xfrm>
              <a:off x="1086" y="1634"/>
              <a:ext cx="50" cy="20"/>
            </a:xfrm>
            <a:custGeom>
              <a:avLst/>
              <a:gdLst>
                <a:gd name="T0" fmla="*/ 6 w 101"/>
                <a:gd name="T1" fmla="*/ 0 h 40"/>
                <a:gd name="T2" fmla="*/ 9 w 101"/>
                <a:gd name="T3" fmla="*/ 2 h 40"/>
                <a:gd name="T4" fmla="*/ 15 w 101"/>
                <a:gd name="T5" fmla="*/ 6 h 40"/>
                <a:gd name="T6" fmla="*/ 21 w 101"/>
                <a:gd name="T7" fmla="*/ 8 h 40"/>
                <a:gd name="T8" fmla="*/ 27 w 101"/>
                <a:gd name="T9" fmla="*/ 12 h 40"/>
                <a:gd name="T10" fmla="*/ 32 w 101"/>
                <a:gd name="T11" fmla="*/ 12 h 40"/>
                <a:gd name="T12" fmla="*/ 38 w 101"/>
                <a:gd name="T13" fmla="*/ 14 h 40"/>
                <a:gd name="T14" fmla="*/ 44 w 101"/>
                <a:gd name="T15" fmla="*/ 16 h 40"/>
                <a:gd name="T16" fmla="*/ 49 w 101"/>
                <a:gd name="T17" fmla="*/ 17 h 40"/>
                <a:gd name="T18" fmla="*/ 55 w 101"/>
                <a:gd name="T19" fmla="*/ 17 h 40"/>
                <a:gd name="T20" fmla="*/ 61 w 101"/>
                <a:gd name="T21" fmla="*/ 19 h 40"/>
                <a:gd name="T22" fmla="*/ 68 w 101"/>
                <a:gd name="T23" fmla="*/ 19 h 40"/>
                <a:gd name="T24" fmla="*/ 74 w 101"/>
                <a:gd name="T25" fmla="*/ 21 h 40"/>
                <a:gd name="T26" fmla="*/ 82 w 101"/>
                <a:gd name="T27" fmla="*/ 21 h 40"/>
                <a:gd name="T28" fmla="*/ 87 w 101"/>
                <a:gd name="T29" fmla="*/ 21 h 40"/>
                <a:gd name="T30" fmla="*/ 95 w 101"/>
                <a:gd name="T31" fmla="*/ 21 h 40"/>
                <a:gd name="T32" fmla="*/ 101 w 101"/>
                <a:gd name="T33" fmla="*/ 23 h 40"/>
                <a:gd name="T34" fmla="*/ 101 w 101"/>
                <a:gd name="T35" fmla="*/ 25 h 40"/>
                <a:gd name="T36" fmla="*/ 101 w 101"/>
                <a:gd name="T37" fmla="*/ 29 h 40"/>
                <a:gd name="T38" fmla="*/ 101 w 101"/>
                <a:gd name="T39" fmla="*/ 33 h 40"/>
                <a:gd name="T40" fmla="*/ 101 w 101"/>
                <a:gd name="T41" fmla="*/ 36 h 40"/>
                <a:gd name="T42" fmla="*/ 97 w 101"/>
                <a:gd name="T43" fmla="*/ 36 h 40"/>
                <a:gd name="T44" fmla="*/ 91 w 101"/>
                <a:gd name="T45" fmla="*/ 36 h 40"/>
                <a:gd name="T46" fmla="*/ 87 w 101"/>
                <a:gd name="T47" fmla="*/ 36 h 40"/>
                <a:gd name="T48" fmla="*/ 84 w 101"/>
                <a:gd name="T49" fmla="*/ 38 h 40"/>
                <a:gd name="T50" fmla="*/ 80 w 101"/>
                <a:gd name="T51" fmla="*/ 38 h 40"/>
                <a:gd name="T52" fmla="*/ 76 w 101"/>
                <a:gd name="T53" fmla="*/ 38 h 40"/>
                <a:gd name="T54" fmla="*/ 72 w 101"/>
                <a:gd name="T55" fmla="*/ 38 h 40"/>
                <a:gd name="T56" fmla="*/ 68 w 101"/>
                <a:gd name="T57" fmla="*/ 38 h 40"/>
                <a:gd name="T58" fmla="*/ 65 w 101"/>
                <a:gd name="T59" fmla="*/ 38 h 40"/>
                <a:gd name="T60" fmla="*/ 61 w 101"/>
                <a:gd name="T61" fmla="*/ 38 h 40"/>
                <a:gd name="T62" fmla="*/ 55 w 101"/>
                <a:gd name="T63" fmla="*/ 38 h 40"/>
                <a:gd name="T64" fmla="*/ 51 w 101"/>
                <a:gd name="T65" fmla="*/ 40 h 40"/>
                <a:gd name="T66" fmla="*/ 47 w 101"/>
                <a:gd name="T67" fmla="*/ 38 h 40"/>
                <a:gd name="T68" fmla="*/ 44 w 101"/>
                <a:gd name="T69" fmla="*/ 38 h 40"/>
                <a:gd name="T70" fmla="*/ 38 w 101"/>
                <a:gd name="T71" fmla="*/ 38 h 40"/>
                <a:gd name="T72" fmla="*/ 34 w 101"/>
                <a:gd name="T73" fmla="*/ 36 h 40"/>
                <a:gd name="T74" fmla="*/ 28 w 101"/>
                <a:gd name="T75" fmla="*/ 35 h 40"/>
                <a:gd name="T76" fmla="*/ 23 w 101"/>
                <a:gd name="T77" fmla="*/ 33 h 40"/>
                <a:gd name="T78" fmla="*/ 19 w 101"/>
                <a:gd name="T79" fmla="*/ 31 h 40"/>
                <a:gd name="T80" fmla="*/ 15 w 101"/>
                <a:gd name="T81" fmla="*/ 29 h 40"/>
                <a:gd name="T82" fmla="*/ 9 w 101"/>
                <a:gd name="T83" fmla="*/ 27 h 40"/>
                <a:gd name="T84" fmla="*/ 6 w 101"/>
                <a:gd name="T85" fmla="*/ 23 h 40"/>
                <a:gd name="T86" fmla="*/ 2 w 101"/>
                <a:gd name="T87" fmla="*/ 19 h 40"/>
                <a:gd name="T88" fmla="*/ 0 w 101"/>
                <a:gd name="T89" fmla="*/ 17 h 40"/>
                <a:gd name="T90" fmla="*/ 0 w 101"/>
                <a:gd name="T91" fmla="*/ 12 h 40"/>
                <a:gd name="T92" fmla="*/ 0 w 101"/>
                <a:gd name="T93" fmla="*/ 8 h 40"/>
                <a:gd name="T94" fmla="*/ 2 w 101"/>
                <a:gd name="T95" fmla="*/ 4 h 40"/>
                <a:gd name="T96" fmla="*/ 6 w 101"/>
                <a:gd name="T97" fmla="*/ 0 h 40"/>
                <a:gd name="T98" fmla="*/ 6 w 101"/>
                <a:gd name="T9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40">
                  <a:moveTo>
                    <a:pt x="6" y="0"/>
                  </a:moveTo>
                  <a:lnTo>
                    <a:pt x="9" y="2"/>
                  </a:lnTo>
                  <a:lnTo>
                    <a:pt x="15" y="6"/>
                  </a:lnTo>
                  <a:lnTo>
                    <a:pt x="21" y="8"/>
                  </a:lnTo>
                  <a:lnTo>
                    <a:pt x="27" y="12"/>
                  </a:lnTo>
                  <a:lnTo>
                    <a:pt x="32" y="12"/>
                  </a:lnTo>
                  <a:lnTo>
                    <a:pt x="38" y="14"/>
                  </a:lnTo>
                  <a:lnTo>
                    <a:pt x="44" y="16"/>
                  </a:lnTo>
                  <a:lnTo>
                    <a:pt x="49" y="17"/>
                  </a:lnTo>
                  <a:lnTo>
                    <a:pt x="55" y="17"/>
                  </a:lnTo>
                  <a:lnTo>
                    <a:pt x="61" y="19"/>
                  </a:lnTo>
                  <a:lnTo>
                    <a:pt x="68" y="19"/>
                  </a:lnTo>
                  <a:lnTo>
                    <a:pt x="74" y="21"/>
                  </a:lnTo>
                  <a:lnTo>
                    <a:pt x="82" y="21"/>
                  </a:lnTo>
                  <a:lnTo>
                    <a:pt x="87" y="21"/>
                  </a:lnTo>
                  <a:lnTo>
                    <a:pt x="95" y="21"/>
                  </a:lnTo>
                  <a:lnTo>
                    <a:pt x="101" y="23"/>
                  </a:lnTo>
                  <a:lnTo>
                    <a:pt x="101" y="25"/>
                  </a:lnTo>
                  <a:lnTo>
                    <a:pt x="101" y="29"/>
                  </a:lnTo>
                  <a:lnTo>
                    <a:pt x="101" y="33"/>
                  </a:lnTo>
                  <a:lnTo>
                    <a:pt x="101" y="36"/>
                  </a:lnTo>
                  <a:lnTo>
                    <a:pt x="97" y="36"/>
                  </a:lnTo>
                  <a:lnTo>
                    <a:pt x="91" y="36"/>
                  </a:lnTo>
                  <a:lnTo>
                    <a:pt x="87" y="36"/>
                  </a:lnTo>
                  <a:lnTo>
                    <a:pt x="84" y="38"/>
                  </a:lnTo>
                  <a:lnTo>
                    <a:pt x="80" y="38"/>
                  </a:lnTo>
                  <a:lnTo>
                    <a:pt x="76" y="38"/>
                  </a:lnTo>
                  <a:lnTo>
                    <a:pt x="72" y="38"/>
                  </a:lnTo>
                  <a:lnTo>
                    <a:pt x="68" y="38"/>
                  </a:lnTo>
                  <a:lnTo>
                    <a:pt x="65" y="38"/>
                  </a:lnTo>
                  <a:lnTo>
                    <a:pt x="61" y="38"/>
                  </a:lnTo>
                  <a:lnTo>
                    <a:pt x="55" y="38"/>
                  </a:lnTo>
                  <a:lnTo>
                    <a:pt x="51" y="40"/>
                  </a:lnTo>
                  <a:lnTo>
                    <a:pt x="47" y="38"/>
                  </a:lnTo>
                  <a:lnTo>
                    <a:pt x="44" y="38"/>
                  </a:lnTo>
                  <a:lnTo>
                    <a:pt x="38" y="38"/>
                  </a:lnTo>
                  <a:lnTo>
                    <a:pt x="34" y="36"/>
                  </a:lnTo>
                  <a:lnTo>
                    <a:pt x="28" y="35"/>
                  </a:lnTo>
                  <a:lnTo>
                    <a:pt x="23" y="33"/>
                  </a:lnTo>
                  <a:lnTo>
                    <a:pt x="19" y="31"/>
                  </a:lnTo>
                  <a:lnTo>
                    <a:pt x="15" y="29"/>
                  </a:lnTo>
                  <a:lnTo>
                    <a:pt x="9" y="27"/>
                  </a:lnTo>
                  <a:lnTo>
                    <a:pt x="6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670"/>
            <p:cNvSpPr>
              <a:spLocks/>
            </p:cNvSpPr>
            <p:nvPr/>
          </p:nvSpPr>
          <p:spPr bwMode="auto">
            <a:xfrm>
              <a:off x="1077" y="1667"/>
              <a:ext cx="53" cy="15"/>
            </a:xfrm>
            <a:custGeom>
              <a:avLst/>
              <a:gdLst>
                <a:gd name="T0" fmla="*/ 6 w 104"/>
                <a:gd name="T1" fmla="*/ 0 h 30"/>
                <a:gd name="T2" fmla="*/ 11 w 104"/>
                <a:gd name="T3" fmla="*/ 2 h 30"/>
                <a:gd name="T4" fmla="*/ 15 w 104"/>
                <a:gd name="T5" fmla="*/ 2 h 30"/>
                <a:gd name="T6" fmla="*/ 19 w 104"/>
                <a:gd name="T7" fmla="*/ 4 h 30"/>
                <a:gd name="T8" fmla="*/ 25 w 104"/>
                <a:gd name="T9" fmla="*/ 4 h 30"/>
                <a:gd name="T10" fmla="*/ 28 w 104"/>
                <a:gd name="T11" fmla="*/ 4 h 30"/>
                <a:gd name="T12" fmla="*/ 34 w 104"/>
                <a:gd name="T13" fmla="*/ 6 h 30"/>
                <a:gd name="T14" fmla="*/ 38 w 104"/>
                <a:gd name="T15" fmla="*/ 6 h 30"/>
                <a:gd name="T16" fmla="*/ 44 w 104"/>
                <a:gd name="T17" fmla="*/ 6 h 30"/>
                <a:gd name="T18" fmla="*/ 47 w 104"/>
                <a:gd name="T19" fmla="*/ 6 h 30"/>
                <a:gd name="T20" fmla="*/ 53 w 104"/>
                <a:gd name="T21" fmla="*/ 6 h 30"/>
                <a:gd name="T22" fmla="*/ 59 w 104"/>
                <a:gd name="T23" fmla="*/ 6 h 30"/>
                <a:gd name="T24" fmla="*/ 63 w 104"/>
                <a:gd name="T25" fmla="*/ 6 h 30"/>
                <a:gd name="T26" fmla="*/ 66 w 104"/>
                <a:gd name="T27" fmla="*/ 4 h 30"/>
                <a:gd name="T28" fmla="*/ 72 w 104"/>
                <a:gd name="T29" fmla="*/ 4 h 30"/>
                <a:gd name="T30" fmla="*/ 78 w 104"/>
                <a:gd name="T31" fmla="*/ 4 h 30"/>
                <a:gd name="T32" fmla="*/ 82 w 104"/>
                <a:gd name="T33" fmla="*/ 2 h 30"/>
                <a:gd name="T34" fmla="*/ 87 w 104"/>
                <a:gd name="T35" fmla="*/ 4 h 30"/>
                <a:gd name="T36" fmla="*/ 93 w 104"/>
                <a:gd name="T37" fmla="*/ 6 h 30"/>
                <a:gd name="T38" fmla="*/ 99 w 104"/>
                <a:gd name="T39" fmla="*/ 10 h 30"/>
                <a:gd name="T40" fmla="*/ 104 w 104"/>
                <a:gd name="T41" fmla="*/ 13 h 30"/>
                <a:gd name="T42" fmla="*/ 99 w 104"/>
                <a:gd name="T43" fmla="*/ 15 h 30"/>
                <a:gd name="T44" fmla="*/ 93 w 104"/>
                <a:gd name="T45" fmla="*/ 19 h 30"/>
                <a:gd name="T46" fmla="*/ 85 w 104"/>
                <a:gd name="T47" fmla="*/ 21 h 30"/>
                <a:gd name="T48" fmla="*/ 80 w 104"/>
                <a:gd name="T49" fmla="*/ 25 h 30"/>
                <a:gd name="T50" fmla="*/ 72 w 104"/>
                <a:gd name="T51" fmla="*/ 25 h 30"/>
                <a:gd name="T52" fmla="*/ 64 w 104"/>
                <a:gd name="T53" fmla="*/ 27 h 30"/>
                <a:gd name="T54" fmla="*/ 57 w 104"/>
                <a:gd name="T55" fmla="*/ 29 h 30"/>
                <a:gd name="T56" fmla="*/ 51 w 104"/>
                <a:gd name="T57" fmla="*/ 30 h 30"/>
                <a:gd name="T58" fmla="*/ 44 w 104"/>
                <a:gd name="T59" fmla="*/ 29 h 30"/>
                <a:gd name="T60" fmla="*/ 36 w 104"/>
                <a:gd name="T61" fmla="*/ 29 h 30"/>
                <a:gd name="T62" fmla="*/ 28 w 104"/>
                <a:gd name="T63" fmla="*/ 27 h 30"/>
                <a:gd name="T64" fmla="*/ 23 w 104"/>
                <a:gd name="T65" fmla="*/ 27 h 30"/>
                <a:gd name="T66" fmla="*/ 15 w 104"/>
                <a:gd name="T67" fmla="*/ 23 h 30"/>
                <a:gd name="T68" fmla="*/ 9 w 104"/>
                <a:gd name="T69" fmla="*/ 19 h 30"/>
                <a:gd name="T70" fmla="*/ 4 w 104"/>
                <a:gd name="T71" fmla="*/ 13 h 30"/>
                <a:gd name="T72" fmla="*/ 0 w 104"/>
                <a:gd name="T73" fmla="*/ 8 h 30"/>
                <a:gd name="T74" fmla="*/ 2 w 104"/>
                <a:gd name="T75" fmla="*/ 4 h 30"/>
                <a:gd name="T76" fmla="*/ 6 w 104"/>
                <a:gd name="T77" fmla="*/ 0 h 30"/>
                <a:gd name="T78" fmla="*/ 6 w 104"/>
                <a:gd name="T7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30">
                  <a:moveTo>
                    <a:pt x="6" y="0"/>
                  </a:moveTo>
                  <a:lnTo>
                    <a:pt x="11" y="2"/>
                  </a:lnTo>
                  <a:lnTo>
                    <a:pt x="15" y="2"/>
                  </a:lnTo>
                  <a:lnTo>
                    <a:pt x="19" y="4"/>
                  </a:lnTo>
                  <a:lnTo>
                    <a:pt x="25" y="4"/>
                  </a:lnTo>
                  <a:lnTo>
                    <a:pt x="28" y="4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44" y="6"/>
                  </a:lnTo>
                  <a:lnTo>
                    <a:pt x="47" y="6"/>
                  </a:lnTo>
                  <a:lnTo>
                    <a:pt x="53" y="6"/>
                  </a:lnTo>
                  <a:lnTo>
                    <a:pt x="59" y="6"/>
                  </a:lnTo>
                  <a:lnTo>
                    <a:pt x="63" y="6"/>
                  </a:lnTo>
                  <a:lnTo>
                    <a:pt x="66" y="4"/>
                  </a:lnTo>
                  <a:lnTo>
                    <a:pt x="72" y="4"/>
                  </a:lnTo>
                  <a:lnTo>
                    <a:pt x="78" y="4"/>
                  </a:lnTo>
                  <a:lnTo>
                    <a:pt x="82" y="2"/>
                  </a:lnTo>
                  <a:lnTo>
                    <a:pt x="87" y="4"/>
                  </a:lnTo>
                  <a:lnTo>
                    <a:pt x="93" y="6"/>
                  </a:lnTo>
                  <a:lnTo>
                    <a:pt x="99" y="10"/>
                  </a:lnTo>
                  <a:lnTo>
                    <a:pt x="104" y="13"/>
                  </a:lnTo>
                  <a:lnTo>
                    <a:pt x="99" y="15"/>
                  </a:lnTo>
                  <a:lnTo>
                    <a:pt x="93" y="19"/>
                  </a:lnTo>
                  <a:lnTo>
                    <a:pt x="85" y="21"/>
                  </a:lnTo>
                  <a:lnTo>
                    <a:pt x="80" y="25"/>
                  </a:lnTo>
                  <a:lnTo>
                    <a:pt x="72" y="25"/>
                  </a:lnTo>
                  <a:lnTo>
                    <a:pt x="64" y="27"/>
                  </a:lnTo>
                  <a:lnTo>
                    <a:pt x="57" y="29"/>
                  </a:lnTo>
                  <a:lnTo>
                    <a:pt x="51" y="30"/>
                  </a:lnTo>
                  <a:lnTo>
                    <a:pt x="44" y="29"/>
                  </a:lnTo>
                  <a:lnTo>
                    <a:pt x="36" y="29"/>
                  </a:lnTo>
                  <a:lnTo>
                    <a:pt x="28" y="27"/>
                  </a:lnTo>
                  <a:lnTo>
                    <a:pt x="23" y="27"/>
                  </a:lnTo>
                  <a:lnTo>
                    <a:pt x="15" y="23"/>
                  </a:lnTo>
                  <a:lnTo>
                    <a:pt x="9" y="19"/>
                  </a:lnTo>
                  <a:lnTo>
                    <a:pt x="4" y="13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671"/>
            <p:cNvSpPr>
              <a:spLocks/>
            </p:cNvSpPr>
            <p:nvPr/>
          </p:nvSpPr>
          <p:spPr bwMode="auto">
            <a:xfrm>
              <a:off x="1078" y="1690"/>
              <a:ext cx="57" cy="22"/>
            </a:xfrm>
            <a:custGeom>
              <a:avLst/>
              <a:gdLst>
                <a:gd name="T0" fmla="*/ 97 w 114"/>
                <a:gd name="T1" fmla="*/ 0 h 43"/>
                <a:gd name="T2" fmla="*/ 97 w 114"/>
                <a:gd name="T3" fmla="*/ 0 h 43"/>
                <a:gd name="T4" fmla="*/ 102 w 114"/>
                <a:gd name="T5" fmla="*/ 1 h 43"/>
                <a:gd name="T6" fmla="*/ 108 w 114"/>
                <a:gd name="T7" fmla="*/ 3 h 43"/>
                <a:gd name="T8" fmla="*/ 114 w 114"/>
                <a:gd name="T9" fmla="*/ 5 h 43"/>
                <a:gd name="T10" fmla="*/ 108 w 114"/>
                <a:gd name="T11" fmla="*/ 13 h 43"/>
                <a:gd name="T12" fmla="*/ 102 w 114"/>
                <a:gd name="T13" fmla="*/ 19 h 43"/>
                <a:gd name="T14" fmla="*/ 97 w 114"/>
                <a:gd name="T15" fmla="*/ 22 h 43"/>
                <a:gd name="T16" fmla="*/ 91 w 114"/>
                <a:gd name="T17" fmla="*/ 28 h 43"/>
                <a:gd name="T18" fmla="*/ 83 w 114"/>
                <a:gd name="T19" fmla="*/ 32 h 43"/>
                <a:gd name="T20" fmla="*/ 76 w 114"/>
                <a:gd name="T21" fmla="*/ 36 h 43"/>
                <a:gd name="T22" fmla="*/ 68 w 114"/>
                <a:gd name="T23" fmla="*/ 38 h 43"/>
                <a:gd name="T24" fmla="*/ 61 w 114"/>
                <a:gd name="T25" fmla="*/ 41 h 43"/>
                <a:gd name="T26" fmla="*/ 57 w 114"/>
                <a:gd name="T27" fmla="*/ 41 h 43"/>
                <a:gd name="T28" fmla="*/ 53 w 114"/>
                <a:gd name="T29" fmla="*/ 41 h 43"/>
                <a:gd name="T30" fmla="*/ 49 w 114"/>
                <a:gd name="T31" fmla="*/ 41 h 43"/>
                <a:gd name="T32" fmla="*/ 45 w 114"/>
                <a:gd name="T33" fmla="*/ 43 h 43"/>
                <a:gd name="T34" fmla="*/ 42 w 114"/>
                <a:gd name="T35" fmla="*/ 43 h 43"/>
                <a:gd name="T36" fmla="*/ 38 w 114"/>
                <a:gd name="T37" fmla="*/ 43 h 43"/>
                <a:gd name="T38" fmla="*/ 32 w 114"/>
                <a:gd name="T39" fmla="*/ 43 h 43"/>
                <a:gd name="T40" fmla="*/ 30 w 114"/>
                <a:gd name="T41" fmla="*/ 43 h 43"/>
                <a:gd name="T42" fmla="*/ 21 w 114"/>
                <a:gd name="T43" fmla="*/ 41 h 43"/>
                <a:gd name="T44" fmla="*/ 15 w 114"/>
                <a:gd name="T45" fmla="*/ 41 h 43"/>
                <a:gd name="T46" fmla="*/ 5 w 114"/>
                <a:gd name="T47" fmla="*/ 40 h 43"/>
                <a:gd name="T48" fmla="*/ 0 w 114"/>
                <a:gd name="T49" fmla="*/ 36 h 43"/>
                <a:gd name="T50" fmla="*/ 4 w 114"/>
                <a:gd name="T51" fmla="*/ 30 h 43"/>
                <a:gd name="T52" fmla="*/ 9 w 114"/>
                <a:gd name="T53" fmla="*/ 26 h 43"/>
                <a:gd name="T54" fmla="*/ 15 w 114"/>
                <a:gd name="T55" fmla="*/ 22 h 43"/>
                <a:gd name="T56" fmla="*/ 21 w 114"/>
                <a:gd name="T57" fmla="*/ 21 h 43"/>
                <a:gd name="T58" fmla="*/ 26 w 114"/>
                <a:gd name="T59" fmla="*/ 19 h 43"/>
                <a:gd name="T60" fmla="*/ 32 w 114"/>
                <a:gd name="T61" fmla="*/ 19 h 43"/>
                <a:gd name="T62" fmla="*/ 40 w 114"/>
                <a:gd name="T63" fmla="*/ 19 h 43"/>
                <a:gd name="T64" fmla="*/ 47 w 114"/>
                <a:gd name="T65" fmla="*/ 19 h 43"/>
                <a:gd name="T66" fmla="*/ 53 w 114"/>
                <a:gd name="T67" fmla="*/ 17 h 43"/>
                <a:gd name="T68" fmla="*/ 59 w 114"/>
                <a:gd name="T69" fmla="*/ 17 h 43"/>
                <a:gd name="T70" fmla="*/ 66 w 114"/>
                <a:gd name="T71" fmla="*/ 15 h 43"/>
                <a:gd name="T72" fmla="*/ 74 w 114"/>
                <a:gd name="T73" fmla="*/ 15 h 43"/>
                <a:gd name="T74" fmla="*/ 80 w 114"/>
                <a:gd name="T75" fmla="*/ 11 h 43"/>
                <a:gd name="T76" fmla="*/ 85 w 114"/>
                <a:gd name="T77" fmla="*/ 9 h 43"/>
                <a:gd name="T78" fmla="*/ 91 w 114"/>
                <a:gd name="T79" fmla="*/ 5 h 43"/>
                <a:gd name="T80" fmla="*/ 97 w 114"/>
                <a:gd name="T81" fmla="*/ 0 h 43"/>
                <a:gd name="T82" fmla="*/ 97 w 114"/>
                <a:gd name="T8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4" h="43">
                  <a:moveTo>
                    <a:pt x="97" y="0"/>
                  </a:moveTo>
                  <a:lnTo>
                    <a:pt x="97" y="0"/>
                  </a:lnTo>
                  <a:lnTo>
                    <a:pt x="102" y="1"/>
                  </a:lnTo>
                  <a:lnTo>
                    <a:pt x="108" y="3"/>
                  </a:lnTo>
                  <a:lnTo>
                    <a:pt x="114" y="5"/>
                  </a:lnTo>
                  <a:lnTo>
                    <a:pt x="108" y="13"/>
                  </a:lnTo>
                  <a:lnTo>
                    <a:pt x="102" y="19"/>
                  </a:lnTo>
                  <a:lnTo>
                    <a:pt x="97" y="22"/>
                  </a:lnTo>
                  <a:lnTo>
                    <a:pt x="91" y="28"/>
                  </a:lnTo>
                  <a:lnTo>
                    <a:pt x="83" y="32"/>
                  </a:lnTo>
                  <a:lnTo>
                    <a:pt x="76" y="36"/>
                  </a:lnTo>
                  <a:lnTo>
                    <a:pt x="68" y="38"/>
                  </a:lnTo>
                  <a:lnTo>
                    <a:pt x="61" y="41"/>
                  </a:lnTo>
                  <a:lnTo>
                    <a:pt x="57" y="41"/>
                  </a:lnTo>
                  <a:lnTo>
                    <a:pt x="53" y="41"/>
                  </a:lnTo>
                  <a:lnTo>
                    <a:pt x="49" y="41"/>
                  </a:lnTo>
                  <a:lnTo>
                    <a:pt x="45" y="43"/>
                  </a:lnTo>
                  <a:lnTo>
                    <a:pt x="42" y="43"/>
                  </a:lnTo>
                  <a:lnTo>
                    <a:pt x="38" y="43"/>
                  </a:lnTo>
                  <a:lnTo>
                    <a:pt x="32" y="43"/>
                  </a:lnTo>
                  <a:lnTo>
                    <a:pt x="30" y="43"/>
                  </a:lnTo>
                  <a:lnTo>
                    <a:pt x="21" y="41"/>
                  </a:lnTo>
                  <a:lnTo>
                    <a:pt x="15" y="41"/>
                  </a:lnTo>
                  <a:lnTo>
                    <a:pt x="5" y="40"/>
                  </a:lnTo>
                  <a:lnTo>
                    <a:pt x="0" y="36"/>
                  </a:lnTo>
                  <a:lnTo>
                    <a:pt x="4" y="30"/>
                  </a:lnTo>
                  <a:lnTo>
                    <a:pt x="9" y="26"/>
                  </a:lnTo>
                  <a:lnTo>
                    <a:pt x="15" y="22"/>
                  </a:lnTo>
                  <a:lnTo>
                    <a:pt x="21" y="21"/>
                  </a:lnTo>
                  <a:lnTo>
                    <a:pt x="26" y="19"/>
                  </a:lnTo>
                  <a:lnTo>
                    <a:pt x="32" y="19"/>
                  </a:lnTo>
                  <a:lnTo>
                    <a:pt x="40" y="19"/>
                  </a:lnTo>
                  <a:lnTo>
                    <a:pt x="47" y="19"/>
                  </a:lnTo>
                  <a:lnTo>
                    <a:pt x="53" y="17"/>
                  </a:lnTo>
                  <a:lnTo>
                    <a:pt x="59" y="17"/>
                  </a:lnTo>
                  <a:lnTo>
                    <a:pt x="66" y="15"/>
                  </a:lnTo>
                  <a:lnTo>
                    <a:pt x="74" y="15"/>
                  </a:lnTo>
                  <a:lnTo>
                    <a:pt x="80" y="11"/>
                  </a:lnTo>
                  <a:lnTo>
                    <a:pt x="85" y="9"/>
                  </a:lnTo>
                  <a:lnTo>
                    <a:pt x="91" y="5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672"/>
            <p:cNvSpPr>
              <a:spLocks/>
            </p:cNvSpPr>
            <p:nvPr/>
          </p:nvSpPr>
          <p:spPr bwMode="auto">
            <a:xfrm>
              <a:off x="1091" y="1717"/>
              <a:ext cx="48" cy="25"/>
            </a:xfrm>
            <a:custGeom>
              <a:avLst/>
              <a:gdLst>
                <a:gd name="T0" fmla="*/ 92 w 97"/>
                <a:gd name="T1" fmla="*/ 0 h 49"/>
                <a:gd name="T2" fmla="*/ 96 w 97"/>
                <a:gd name="T3" fmla="*/ 4 h 49"/>
                <a:gd name="T4" fmla="*/ 97 w 97"/>
                <a:gd name="T5" fmla="*/ 9 h 49"/>
                <a:gd name="T6" fmla="*/ 97 w 97"/>
                <a:gd name="T7" fmla="*/ 13 h 49"/>
                <a:gd name="T8" fmla="*/ 97 w 97"/>
                <a:gd name="T9" fmla="*/ 17 h 49"/>
                <a:gd name="T10" fmla="*/ 94 w 97"/>
                <a:gd name="T11" fmla="*/ 21 h 49"/>
                <a:gd name="T12" fmla="*/ 92 w 97"/>
                <a:gd name="T13" fmla="*/ 25 h 49"/>
                <a:gd name="T14" fmla="*/ 86 w 97"/>
                <a:gd name="T15" fmla="*/ 28 h 49"/>
                <a:gd name="T16" fmla="*/ 80 w 97"/>
                <a:gd name="T17" fmla="*/ 32 h 49"/>
                <a:gd name="T18" fmla="*/ 75 w 97"/>
                <a:gd name="T19" fmla="*/ 34 h 49"/>
                <a:gd name="T20" fmla="*/ 67 w 97"/>
                <a:gd name="T21" fmla="*/ 38 h 49"/>
                <a:gd name="T22" fmla="*/ 61 w 97"/>
                <a:gd name="T23" fmla="*/ 40 h 49"/>
                <a:gd name="T24" fmla="*/ 56 w 97"/>
                <a:gd name="T25" fmla="*/ 42 h 49"/>
                <a:gd name="T26" fmla="*/ 48 w 97"/>
                <a:gd name="T27" fmla="*/ 44 h 49"/>
                <a:gd name="T28" fmla="*/ 44 w 97"/>
                <a:gd name="T29" fmla="*/ 46 h 49"/>
                <a:gd name="T30" fmla="*/ 38 w 97"/>
                <a:gd name="T31" fmla="*/ 47 h 49"/>
                <a:gd name="T32" fmla="*/ 37 w 97"/>
                <a:gd name="T33" fmla="*/ 49 h 49"/>
                <a:gd name="T34" fmla="*/ 31 w 97"/>
                <a:gd name="T35" fmla="*/ 49 h 49"/>
                <a:gd name="T36" fmla="*/ 25 w 97"/>
                <a:gd name="T37" fmla="*/ 47 h 49"/>
                <a:gd name="T38" fmla="*/ 21 w 97"/>
                <a:gd name="T39" fmla="*/ 47 h 49"/>
                <a:gd name="T40" fmla="*/ 18 w 97"/>
                <a:gd name="T41" fmla="*/ 47 h 49"/>
                <a:gd name="T42" fmla="*/ 12 w 97"/>
                <a:gd name="T43" fmla="*/ 47 h 49"/>
                <a:gd name="T44" fmla="*/ 8 w 97"/>
                <a:gd name="T45" fmla="*/ 47 h 49"/>
                <a:gd name="T46" fmla="*/ 4 w 97"/>
                <a:gd name="T47" fmla="*/ 47 h 49"/>
                <a:gd name="T48" fmla="*/ 0 w 97"/>
                <a:gd name="T49" fmla="*/ 47 h 49"/>
                <a:gd name="T50" fmla="*/ 0 w 97"/>
                <a:gd name="T51" fmla="*/ 42 h 49"/>
                <a:gd name="T52" fmla="*/ 2 w 97"/>
                <a:gd name="T53" fmla="*/ 38 h 49"/>
                <a:gd name="T54" fmla="*/ 4 w 97"/>
                <a:gd name="T55" fmla="*/ 32 h 49"/>
                <a:gd name="T56" fmla="*/ 6 w 97"/>
                <a:gd name="T57" fmla="*/ 30 h 49"/>
                <a:gd name="T58" fmla="*/ 12 w 97"/>
                <a:gd name="T59" fmla="*/ 30 h 49"/>
                <a:gd name="T60" fmla="*/ 18 w 97"/>
                <a:gd name="T61" fmla="*/ 30 h 49"/>
                <a:gd name="T62" fmla="*/ 23 w 97"/>
                <a:gd name="T63" fmla="*/ 30 h 49"/>
                <a:gd name="T64" fmla="*/ 31 w 97"/>
                <a:gd name="T65" fmla="*/ 30 h 49"/>
                <a:gd name="T66" fmla="*/ 35 w 97"/>
                <a:gd name="T67" fmla="*/ 28 h 49"/>
                <a:gd name="T68" fmla="*/ 40 w 97"/>
                <a:gd name="T69" fmla="*/ 28 h 49"/>
                <a:gd name="T70" fmla="*/ 46 w 97"/>
                <a:gd name="T71" fmla="*/ 25 h 49"/>
                <a:gd name="T72" fmla="*/ 52 w 97"/>
                <a:gd name="T73" fmla="*/ 23 h 49"/>
                <a:gd name="T74" fmla="*/ 56 w 97"/>
                <a:gd name="T75" fmla="*/ 21 h 49"/>
                <a:gd name="T76" fmla="*/ 61 w 97"/>
                <a:gd name="T77" fmla="*/ 17 h 49"/>
                <a:gd name="T78" fmla="*/ 67 w 97"/>
                <a:gd name="T79" fmla="*/ 15 h 49"/>
                <a:gd name="T80" fmla="*/ 73 w 97"/>
                <a:gd name="T81" fmla="*/ 11 h 49"/>
                <a:gd name="T82" fmla="*/ 77 w 97"/>
                <a:gd name="T83" fmla="*/ 7 h 49"/>
                <a:gd name="T84" fmla="*/ 82 w 97"/>
                <a:gd name="T85" fmla="*/ 6 h 49"/>
                <a:gd name="T86" fmla="*/ 86 w 97"/>
                <a:gd name="T87" fmla="*/ 2 h 49"/>
                <a:gd name="T88" fmla="*/ 92 w 97"/>
                <a:gd name="T89" fmla="*/ 0 h 49"/>
                <a:gd name="T90" fmla="*/ 92 w 97"/>
                <a:gd name="T9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7" h="49">
                  <a:moveTo>
                    <a:pt x="92" y="0"/>
                  </a:moveTo>
                  <a:lnTo>
                    <a:pt x="96" y="4"/>
                  </a:lnTo>
                  <a:lnTo>
                    <a:pt x="97" y="9"/>
                  </a:lnTo>
                  <a:lnTo>
                    <a:pt x="97" y="13"/>
                  </a:lnTo>
                  <a:lnTo>
                    <a:pt x="97" y="17"/>
                  </a:lnTo>
                  <a:lnTo>
                    <a:pt x="94" y="21"/>
                  </a:lnTo>
                  <a:lnTo>
                    <a:pt x="92" y="25"/>
                  </a:lnTo>
                  <a:lnTo>
                    <a:pt x="86" y="28"/>
                  </a:lnTo>
                  <a:lnTo>
                    <a:pt x="80" y="32"/>
                  </a:lnTo>
                  <a:lnTo>
                    <a:pt x="75" y="34"/>
                  </a:lnTo>
                  <a:lnTo>
                    <a:pt x="67" y="38"/>
                  </a:lnTo>
                  <a:lnTo>
                    <a:pt x="61" y="40"/>
                  </a:lnTo>
                  <a:lnTo>
                    <a:pt x="56" y="4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8" y="47"/>
                  </a:lnTo>
                  <a:lnTo>
                    <a:pt x="37" y="49"/>
                  </a:lnTo>
                  <a:lnTo>
                    <a:pt x="31" y="49"/>
                  </a:lnTo>
                  <a:lnTo>
                    <a:pt x="25" y="47"/>
                  </a:lnTo>
                  <a:lnTo>
                    <a:pt x="21" y="47"/>
                  </a:lnTo>
                  <a:lnTo>
                    <a:pt x="18" y="47"/>
                  </a:lnTo>
                  <a:lnTo>
                    <a:pt x="12" y="47"/>
                  </a:lnTo>
                  <a:lnTo>
                    <a:pt x="8" y="47"/>
                  </a:lnTo>
                  <a:lnTo>
                    <a:pt x="4" y="47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2" y="38"/>
                  </a:lnTo>
                  <a:lnTo>
                    <a:pt x="4" y="32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23" y="30"/>
                  </a:lnTo>
                  <a:lnTo>
                    <a:pt x="31" y="30"/>
                  </a:lnTo>
                  <a:lnTo>
                    <a:pt x="35" y="28"/>
                  </a:lnTo>
                  <a:lnTo>
                    <a:pt x="40" y="28"/>
                  </a:lnTo>
                  <a:lnTo>
                    <a:pt x="46" y="25"/>
                  </a:lnTo>
                  <a:lnTo>
                    <a:pt x="52" y="23"/>
                  </a:lnTo>
                  <a:lnTo>
                    <a:pt x="56" y="21"/>
                  </a:lnTo>
                  <a:lnTo>
                    <a:pt x="61" y="17"/>
                  </a:lnTo>
                  <a:lnTo>
                    <a:pt x="67" y="15"/>
                  </a:lnTo>
                  <a:lnTo>
                    <a:pt x="73" y="11"/>
                  </a:lnTo>
                  <a:lnTo>
                    <a:pt x="77" y="7"/>
                  </a:lnTo>
                  <a:lnTo>
                    <a:pt x="82" y="6"/>
                  </a:lnTo>
                  <a:lnTo>
                    <a:pt x="86" y="2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673"/>
            <p:cNvSpPr>
              <a:spLocks/>
            </p:cNvSpPr>
            <p:nvPr/>
          </p:nvSpPr>
          <p:spPr bwMode="auto">
            <a:xfrm>
              <a:off x="1120" y="1736"/>
              <a:ext cx="31" cy="23"/>
            </a:xfrm>
            <a:custGeom>
              <a:avLst/>
              <a:gdLst>
                <a:gd name="T0" fmla="*/ 54 w 61"/>
                <a:gd name="T1" fmla="*/ 0 h 46"/>
                <a:gd name="T2" fmla="*/ 57 w 61"/>
                <a:gd name="T3" fmla="*/ 4 h 46"/>
                <a:gd name="T4" fmla="*/ 59 w 61"/>
                <a:gd name="T5" fmla="*/ 8 h 46"/>
                <a:gd name="T6" fmla="*/ 61 w 61"/>
                <a:gd name="T7" fmla="*/ 13 h 46"/>
                <a:gd name="T8" fmla="*/ 61 w 61"/>
                <a:gd name="T9" fmla="*/ 17 h 46"/>
                <a:gd name="T10" fmla="*/ 59 w 61"/>
                <a:gd name="T11" fmla="*/ 21 h 46"/>
                <a:gd name="T12" fmla="*/ 56 w 61"/>
                <a:gd name="T13" fmla="*/ 25 h 46"/>
                <a:gd name="T14" fmla="*/ 52 w 61"/>
                <a:gd name="T15" fmla="*/ 30 h 46"/>
                <a:gd name="T16" fmla="*/ 48 w 61"/>
                <a:gd name="T17" fmla="*/ 34 h 46"/>
                <a:gd name="T18" fmla="*/ 42 w 61"/>
                <a:gd name="T19" fmla="*/ 36 h 46"/>
                <a:gd name="T20" fmla="*/ 37 w 61"/>
                <a:gd name="T21" fmla="*/ 40 h 46"/>
                <a:gd name="T22" fmla="*/ 29 w 61"/>
                <a:gd name="T23" fmla="*/ 44 h 46"/>
                <a:gd name="T24" fmla="*/ 23 w 61"/>
                <a:gd name="T25" fmla="*/ 46 h 46"/>
                <a:gd name="T26" fmla="*/ 18 w 61"/>
                <a:gd name="T27" fmla="*/ 46 h 46"/>
                <a:gd name="T28" fmla="*/ 12 w 61"/>
                <a:gd name="T29" fmla="*/ 46 h 46"/>
                <a:gd name="T30" fmla="*/ 8 w 61"/>
                <a:gd name="T31" fmla="*/ 46 h 46"/>
                <a:gd name="T32" fmla="*/ 2 w 61"/>
                <a:gd name="T33" fmla="*/ 46 h 46"/>
                <a:gd name="T34" fmla="*/ 2 w 61"/>
                <a:gd name="T35" fmla="*/ 42 h 46"/>
                <a:gd name="T36" fmla="*/ 2 w 61"/>
                <a:gd name="T37" fmla="*/ 38 h 46"/>
                <a:gd name="T38" fmla="*/ 0 w 61"/>
                <a:gd name="T39" fmla="*/ 34 h 46"/>
                <a:gd name="T40" fmla="*/ 0 w 61"/>
                <a:gd name="T41" fmla="*/ 30 h 46"/>
                <a:gd name="T42" fmla="*/ 8 w 61"/>
                <a:gd name="T43" fmla="*/ 28 h 46"/>
                <a:gd name="T44" fmla="*/ 14 w 61"/>
                <a:gd name="T45" fmla="*/ 25 h 46"/>
                <a:gd name="T46" fmla="*/ 21 w 61"/>
                <a:gd name="T47" fmla="*/ 23 h 46"/>
                <a:gd name="T48" fmla="*/ 29 w 61"/>
                <a:gd name="T49" fmla="*/ 19 h 46"/>
                <a:gd name="T50" fmla="*/ 35 w 61"/>
                <a:gd name="T51" fmla="*/ 15 h 46"/>
                <a:gd name="T52" fmla="*/ 40 w 61"/>
                <a:gd name="T53" fmla="*/ 11 h 46"/>
                <a:gd name="T54" fmla="*/ 48 w 61"/>
                <a:gd name="T55" fmla="*/ 6 h 46"/>
                <a:gd name="T56" fmla="*/ 54 w 61"/>
                <a:gd name="T57" fmla="*/ 0 h 46"/>
                <a:gd name="T58" fmla="*/ 54 w 61"/>
                <a:gd name="T5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46">
                  <a:moveTo>
                    <a:pt x="54" y="0"/>
                  </a:moveTo>
                  <a:lnTo>
                    <a:pt x="57" y="4"/>
                  </a:lnTo>
                  <a:lnTo>
                    <a:pt x="59" y="8"/>
                  </a:lnTo>
                  <a:lnTo>
                    <a:pt x="61" y="13"/>
                  </a:lnTo>
                  <a:lnTo>
                    <a:pt x="61" y="17"/>
                  </a:lnTo>
                  <a:lnTo>
                    <a:pt x="59" y="21"/>
                  </a:lnTo>
                  <a:lnTo>
                    <a:pt x="56" y="25"/>
                  </a:lnTo>
                  <a:lnTo>
                    <a:pt x="52" y="30"/>
                  </a:lnTo>
                  <a:lnTo>
                    <a:pt x="48" y="34"/>
                  </a:lnTo>
                  <a:lnTo>
                    <a:pt x="42" y="36"/>
                  </a:lnTo>
                  <a:lnTo>
                    <a:pt x="37" y="40"/>
                  </a:lnTo>
                  <a:lnTo>
                    <a:pt x="29" y="44"/>
                  </a:lnTo>
                  <a:lnTo>
                    <a:pt x="23" y="46"/>
                  </a:lnTo>
                  <a:lnTo>
                    <a:pt x="18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2" y="46"/>
                  </a:lnTo>
                  <a:lnTo>
                    <a:pt x="2" y="42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8" y="28"/>
                  </a:lnTo>
                  <a:lnTo>
                    <a:pt x="14" y="25"/>
                  </a:lnTo>
                  <a:lnTo>
                    <a:pt x="21" y="23"/>
                  </a:lnTo>
                  <a:lnTo>
                    <a:pt x="29" y="19"/>
                  </a:lnTo>
                  <a:lnTo>
                    <a:pt x="35" y="15"/>
                  </a:lnTo>
                  <a:lnTo>
                    <a:pt x="40" y="11"/>
                  </a:lnTo>
                  <a:lnTo>
                    <a:pt x="48" y="6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5" name="Line 674"/>
          <p:cNvSpPr>
            <a:spLocks noChangeShapeType="1"/>
          </p:cNvSpPr>
          <p:nvPr/>
        </p:nvSpPr>
        <p:spPr bwMode="auto">
          <a:xfrm>
            <a:off x="1752600" y="5326063"/>
            <a:ext cx="6629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Line 675"/>
          <p:cNvSpPr>
            <a:spLocks noChangeShapeType="1"/>
          </p:cNvSpPr>
          <p:nvPr/>
        </p:nvSpPr>
        <p:spPr bwMode="auto">
          <a:xfrm>
            <a:off x="838200" y="5326063"/>
            <a:ext cx="54102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7" name="Group 676"/>
          <p:cNvGrpSpPr>
            <a:grpSpLocks noChangeAspect="1"/>
          </p:cNvGrpSpPr>
          <p:nvPr/>
        </p:nvGrpSpPr>
        <p:grpSpPr bwMode="auto">
          <a:xfrm>
            <a:off x="5105400" y="3783013"/>
            <a:ext cx="1263650" cy="1373187"/>
            <a:chOff x="4608" y="1632"/>
            <a:chExt cx="398" cy="433"/>
          </a:xfrm>
        </p:grpSpPr>
        <p:grpSp>
          <p:nvGrpSpPr>
            <p:cNvPr id="118" name="Group 677"/>
            <p:cNvGrpSpPr>
              <a:grpSpLocks noChangeAspect="1"/>
            </p:cNvGrpSpPr>
            <p:nvPr/>
          </p:nvGrpSpPr>
          <p:grpSpPr bwMode="auto">
            <a:xfrm>
              <a:off x="4752" y="1652"/>
              <a:ext cx="254" cy="316"/>
              <a:chOff x="4718" y="1200"/>
              <a:chExt cx="297" cy="370"/>
            </a:xfrm>
          </p:grpSpPr>
          <p:grpSp>
            <p:nvGrpSpPr>
              <p:cNvPr id="125" name="Group 678"/>
              <p:cNvGrpSpPr>
                <a:grpSpLocks noChangeAspect="1"/>
              </p:cNvGrpSpPr>
              <p:nvPr/>
            </p:nvGrpSpPr>
            <p:grpSpPr bwMode="auto">
              <a:xfrm>
                <a:off x="4721" y="1200"/>
                <a:ext cx="294" cy="366"/>
                <a:chOff x="4721" y="1642"/>
                <a:chExt cx="294" cy="366"/>
              </a:xfrm>
            </p:grpSpPr>
            <p:sp>
              <p:nvSpPr>
                <p:cNvPr id="127" name="Freeform 679"/>
                <p:cNvSpPr>
                  <a:spLocks noChangeAspect="1"/>
                </p:cNvSpPr>
                <p:nvPr/>
              </p:nvSpPr>
              <p:spPr bwMode="auto">
                <a:xfrm>
                  <a:off x="4721" y="1853"/>
                  <a:ext cx="136" cy="155"/>
                </a:xfrm>
                <a:custGeom>
                  <a:avLst/>
                  <a:gdLst>
                    <a:gd name="T0" fmla="*/ 602 w 634"/>
                    <a:gd name="T1" fmla="*/ 0 h 721"/>
                    <a:gd name="T2" fmla="*/ 634 w 634"/>
                    <a:gd name="T3" fmla="*/ 72 h 721"/>
                    <a:gd name="T4" fmla="*/ 569 w 634"/>
                    <a:gd name="T5" fmla="*/ 180 h 721"/>
                    <a:gd name="T6" fmla="*/ 486 w 634"/>
                    <a:gd name="T7" fmla="*/ 309 h 721"/>
                    <a:gd name="T8" fmla="*/ 401 w 634"/>
                    <a:gd name="T9" fmla="*/ 451 h 721"/>
                    <a:gd name="T10" fmla="*/ 323 w 634"/>
                    <a:gd name="T11" fmla="*/ 541 h 721"/>
                    <a:gd name="T12" fmla="*/ 220 w 634"/>
                    <a:gd name="T13" fmla="*/ 664 h 721"/>
                    <a:gd name="T14" fmla="*/ 155 w 634"/>
                    <a:gd name="T15" fmla="*/ 721 h 721"/>
                    <a:gd name="T16" fmla="*/ 91 w 634"/>
                    <a:gd name="T17" fmla="*/ 695 h 721"/>
                    <a:gd name="T18" fmla="*/ 20 w 634"/>
                    <a:gd name="T19" fmla="*/ 619 h 721"/>
                    <a:gd name="T20" fmla="*/ 0 w 634"/>
                    <a:gd name="T21" fmla="*/ 566 h 721"/>
                    <a:gd name="T22" fmla="*/ 59 w 634"/>
                    <a:gd name="T23" fmla="*/ 431 h 721"/>
                    <a:gd name="T24" fmla="*/ 148 w 634"/>
                    <a:gd name="T25" fmla="*/ 290 h 721"/>
                    <a:gd name="T26" fmla="*/ 240 w 634"/>
                    <a:gd name="T27" fmla="*/ 174 h 721"/>
                    <a:gd name="T28" fmla="*/ 362 w 634"/>
                    <a:gd name="T29" fmla="*/ 84 h 721"/>
                    <a:gd name="T30" fmla="*/ 486 w 634"/>
                    <a:gd name="T31" fmla="*/ 33 h 721"/>
                    <a:gd name="T32" fmla="*/ 602 w 634"/>
                    <a:gd name="T33" fmla="*/ 0 h 7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4" h="721">
                      <a:moveTo>
                        <a:pt x="602" y="0"/>
                      </a:moveTo>
                      <a:lnTo>
                        <a:pt x="634" y="72"/>
                      </a:lnTo>
                      <a:lnTo>
                        <a:pt x="569" y="180"/>
                      </a:lnTo>
                      <a:lnTo>
                        <a:pt x="486" y="309"/>
                      </a:lnTo>
                      <a:lnTo>
                        <a:pt x="401" y="451"/>
                      </a:lnTo>
                      <a:lnTo>
                        <a:pt x="323" y="541"/>
                      </a:lnTo>
                      <a:lnTo>
                        <a:pt x="220" y="664"/>
                      </a:lnTo>
                      <a:lnTo>
                        <a:pt x="155" y="721"/>
                      </a:lnTo>
                      <a:lnTo>
                        <a:pt x="91" y="695"/>
                      </a:lnTo>
                      <a:lnTo>
                        <a:pt x="20" y="619"/>
                      </a:lnTo>
                      <a:lnTo>
                        <a:pt x="0" y="566"/>
                      </a:lnTo>
                      <a:lnTo>
                        <a:pt x="59" y="431"/>
                      </a:lnTo>
                      <a:lnTo>
                        <a:pt x="148" y="290"/>
                      </a:lnTo>
                      <a:lnTo>
                        <a:pt x="240" y="174"/>
                      </a:lnTo>
                      <a:lnTo>
                        <a:pt x="362" y="84"/>
                      </a:lnTo>
                      <a:lnTo>
                        <a:pt x="486" y="33"/>
                      </a:lnTo>
                      <a:lnTo>
                        <a:pt x="602" y="0"/>
                      </a:lnTo>
                      <a:close/>
                    </a:path>
                  </a:pathLst>
                </a:custGeom>
                <a:solidFill>
                  <a:srgbClr val="AD6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Freeform 680"/>
                <p:cNvSpPr>
                  <a:spLocks noChangeAspect="1"/>
                </p:cNvSpPr>
                <p:nvPr/>
              </p:nvSpPr>
              <p:spPr bwMode="auto">
                <a:xfrm>
                  <a:off x="4851" y="1655"/>
                  <a:ext cx="163" cy="212"/>
                </a:xfrm>
                <a:custGeom>
                  <a:avLst/>
                  <a:gdLst>
                    <a:gd name="T0" fmla="*/ 567 w 761"/>
                    <a:gd name="T1" fmla="*/ 0 h 990"/>
                    <a:gd name="T2" fmla="*/ 735 w 761"/>
                    <a:gd name="T3" fmla="*/ 90 h 990"/>
                    <a:gd name="T4" fmla="*/ 761 w 761"/>
                    <a:gd name="T5" fmla="*/ 251 h 990"/>
                    <a:gd name="T6" fmla="*/ 742 w 761"/>
                    <a:gd name="T7" fmla="*/ 456 h 990"/>
                    <a:gd name="T8" fmla="*/ 690 w 761"/>
                    <a:gd name="T9" fmla="*/ 604 h 990"/>
                    <a:gd name="T10" fmla="*/ 639 w 761"/>
                    <a:gd name="T11" fmla="*/ 726 h 990"/>
                    <a:gd name="T12" fmla="*/ 542 w 761"/>
                    <a:gd name="T13" fmla="*/ 810 h 990"/>
                    <a:gd name="T14" fmla="*/ 451 w 761"/>
                    <a:gd name="T15" fmla="*/ 881 h 990"/>
                    <a:gd name="T16" fmla="*/ 323 w 761"/>
                    <a:gd name="T17" fmla="*/ 926 h 990"/>
                    <a:gd name="T18" fmla="*/ 117 w 761"/>
                    <a:gd name="T19" fmla="*/ 918 h 990"/>
                    <a:gd name="T20" fmla="*/ 58 w 761"/>
                    <a:gd name="T21" fmla="*/ 990 h 990"/>
                    <a:gd name="T22" fmla="*/ 0 w 761"/>
                    <a:gd name="T23" fmla="*/ 918 h 990"/>
                    <a:gd name="T24" fmla="*/ 65 w 761"/>
                    <a:gd name="T25" fmla="*/ 836 h 990"/>
                    <a:gd name="T26" fmla="*/ 251 w 761"/>
                    <a:gd name="T27" fmla="*/ 810 h 990"/>
                    <a:gd name="T28" fmla="*/ 406 w 761"/>
                    <a:gd name="T29" fmla="*/ 720 h 990"/>
                    <a:gd name="T30" fmla="*/ 504 w 761"/>
                    <a:gd name="T31" fmla="*/ 604 h 990"/>
                    <a:gd name="T32" fmla="*/ 587 w 761"/>
                    <a:gd name="T33" fmla="*/ 450 h 990"/>
                    <a:gd name="T34" fmla="*/ 612 w 761"/>
                    <a:gd name="T35" fmla="*/ 315 h 990"/>
                    <a:gd name="T36" fmla="*/ 619 w 761"/>
                    <a:gd name="T37" fmla="*/ 162 h 990"/>
                    <a:gd name="T38" fmla="*/ 587 w 761"/>
                    <a:gd name="T39" fmla="*/ 64 h 990"/>
                    <a:gd name="T40" fmla="*/ 567 w 761"/>
                    <a:gd name="T41" fmla="*/ 0 h 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761" h="990">
                      <a:moveTo>
                        <a:pt x="567" y="0"/>
                      </a:moveTo>
                      <a:lnTo>
                        <a:pt x="735" y="90"/>
                      </a:lnTo>
                      <a:lnTo>
                        <a:pt x="761" y="251"/>
                      </a:lnTo>
                      <a:lnTo>
                        <a:pt x="742" y="456"/>
                      </a:lnTo>
                      <a:lnTo>
                        <a:pt x="690" y="604"/>
                      </a:lnTo>
                      <a:lnTo>
                        <a:pt x="639" y="726"/>
                      </a:lnTo>
                      <a:lnTo>
                        <a:pt x="542" y="810"/>
                      </a:lnTo>
                      <a:lnTo>
                        <a:pt x="451" y="881"/>
                      </a:lnTo>
                      <a:lnTo>
                        <a:pt x="323" y="926"/>
                      </a:lnTo>
                      <a:lnTo>
                        <a:pt x="117" y="918"/>
                      </a:lnTo>
                      <a:lnTo>
                        <a:pt x="58" y="990"/>
                      </a:lnTo>
                      <a:lnTo>
                        <a:pt x="0" y="918"/>
                      </a:lnTo>
                      <a:lnTo>
                        <a:pt x="65" y="836"/>
                      </a:lnTo>
                      <a:lnTo>
                        <a:pt x="251" y="810"/>
                      </a:lnTo>
                      <a:lnTo>
                        <a:pt x="406" y="720"/>
                      </a:lnTo>
                      <a:lnTo>
                        <a:pt x="504" y="604"/>
                      </a:lnTo>
                      <a:lnTo>
                        <a:pt x="587" y="450"/>
                      </a:lnTo>
                      <a:lnTo>
                        <a:pt x="612" y="315"/>
                      </a:lnTo>
                      <a:lnTo>
                        <a:pt x="619" y="162"/>
                      </a:lnTo>
                      <a:lnTo>
                        <a:pt x="587" y="64"/>
                      </a:lnTo>
                      <a:lnTo>
                        <a:pt x="567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Freeform 681"/>
                <p:cNvSpPr>
                  <a:spLocks noChangeAspect="1"/>
                </p:cNvSpPr>
                <p:nvPr/>
              </p:nvSpPr>
              <p:spPr bwMode="auto">
                <a:xfrm>
                  <a:off x="4878" y="1646"/>
                  <a:ext cx="137" cy="212"/>
                </a:xfrm>
                <a:custGeom>
                  <a:avLst/>
                  <a:gdLst>
                    <a:gd name="T0" fmla="*/ 77 w 639"/>
                    <a:gd name="T1" fmla="*/ 943 h 988"/>
                    <a:gd name="T2" fmla="*/ 187 w 639"/>
                    <a:gd name="T3" fmla="*/ 943 h 988"/>
                    <a:gd name="T4" fmla="*/ 303 w 639"/>
                    <a:gd name="T5" fmla="*/ 898 h 988"/>
                    <a:gd name="T6" fmla="*/ 387 w 639"/>
                    <a:gd name="T7" fmla="*/ 840 h 988"/>
                    <a:gd name="T8" fmla="*/ 472 w 639"/>
                    <a:gd name="T9" fmla="*/ 757 h 988"/>
                    <a:gd name="T10" fmla="*/ 536 w 639"/>
                    <a:gd name="T11" fmla="*/ 648 h 988"/>
                    <a:gd name="T12" fmla="*/ 574 w 639"/>
                    <a:gd name="T13" fmla="*/ 532 h 988"/>
                    <a:gd name="T14" fmla="*/ 601 w 639"/>
                    <a:gd name="T15" fmla="*/ 423 h 988"/>
                    <a:gd name="T16" fmla="*/ 607 w 639"/>
                    <a:gd name="T17" fmla="*/ 321 h 988"/>
                    <a:gd name="T18" fmla="*/ 601 w 639"/>
                    <a:gd name="T19" fmla="*/ 231 h 988"/>
                    <a:gd name="T20" fmla="*/ 594 w 639"/>
                    <a:gd name="T21" fmla="*/ 160 h 988"/>
                    <a:gd name="T22" fmla="*/ 549 w 639"/>
                    <a:gd name="T23" fmla="*/ 122 h 988"/>
                    <a:gd name="T24" fmla="*/ 491 w 639"/>
                    <a:gd name="T25" fmla="*/ 83 h 988"/>
                    <a:gd name="T26" fmla="*/ 464 w 639"/>
                    <a:gd name="T27" fmla="*/ 77 h 988"/>
                    <a:gd name="T28" fmla="*/ 426 w 639"/>
                    <a:gd name="T29" fmla="*/ 32 h 988"/>
                    <a:gd name="T30" fmla="*/ 433 w 639"/>
                    <a:gd name="T31" fmla="*/ 0 h 988"/>
                    <a:gd name="T32" fmla="*/ 478 w 639"/>
                    <a:gd name="T33" fmla="*/ 32 h 988"/>
                    <a:gd name="T34" fmla="*/ 619 w 639"/>
                    <a:gd name="T35" fmla="*/ 135 h 988"/>
                    <a:gd name="T36" fmla="*/ 639 w 639"/>
                    <a:gd name="T37" fmla="*/ 205 h 988"/>
                    <a:gd name="T38" fmla="*/ 639 w 639"/>
                    <a:gd name="T39" fmla="*/ 301 h 988"/>
                    <a:gd name="T40" fmla="*/ 639 w 639"/>
                    <a:gd name="T41" fmla="*/ 397 h 988"/>
                    <a:gd name="T42" fmla="*/ 633 w 639"/>
                    <a:gd name="T43" fmla="*/ 507 h 988"/>
                    <a:gd name="T44" fmla="*/ 601 w 639"/>
                    <a:gd name="T45" fmla="*/ 597 h 988"/>
                    <a:gd name="T46" fmla="*/ 574 w 639"/>
                    <a:gd name="T47" fmla="*/ 679 h 988"/>
                    <a:gd name="T48" fmla="*/ 536 w 639"/>
                    <a:gd name="T49" fmla="*/ 750 h 988"/>
                    <a:gd name="T50" fmla="*/ 491 w 639"/>
                    <a:gd name="T51" fmla="*/ 808 h 988"/>
                    <a:gd name="T52" fmla="*/ 439 w 639"/>
                    <a:gd name="T53" fmla="*/ 865 h 988"/>
                    <a:gd name="T54" fmla="*/ 362 w 639"/>
                    <a:gd name="T55" fmla="*/ 910 h 988"/>
                    <a:gd name="T56" fmla="*/ 271 w 639"/>
                    <a:gd name="T57" fmla="*/ 955 h 988"/>
                    <a:gd name="T58" fmla="*/ 187 w 639"/>
                    <a:gd name="T59" fmla="*/ 981 h 988"/>
                    <a:gd name="T60" fmla="*/ 65 w 639"/>
                    <a:gd name="T61" fmla="*/ 988 h 988"/>
                    <a:gd name="T62" fmla="*/ 0 w 639"/>
                    <a:gd name="T63" fmla="*/ 955 h 988"/>
                    <a:gd name="T64" fmla="*/ 77 w 639"/>
                    <a:gd name="T65" fmla="*/ 943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39" h="988">
                      <a:moveTo>
                        <a:pt x="77" y="943"/>
                      </a:moveTo>
                      <a:lnTo>
                        <a:pt x="187" y="943"/>
                      </a:lnTo>
                      <a:lnTo>
                        <a:pt x="303" y="898"/>
                      </a:lnTo>
                      <a:lnTo>
                        <a:pt x="387" y="840"/>
                      </a:lnTo>
                      <a:lnTo>
                        <a:pt x="472" y="757"/>
                      </a:lnTo>
                      <a:lnTo>
                        <a:pt x="536" y="648"/>
                      </a:lnTo>
                      <a:lnTo>
                        <a:pt x="574" y="532"/>
                      </a:lnTo>
                      <a:lnTo>
                        <a:pt x="601" y="423"/>
                      </a:lnTo>
                      <a:lnTo>
                        <a:pt x="607" y="321"/>
                      </a:lnTo>
                      <a:lnTo>
                        <a:pt x="601" y="231"/>
                      </a:lnTo>
                      <a:lnTo>
                        <a:pt x="594" y="160"/>
                      </a:lnTo>
                      <a:lnTo>
                        <a:pt x="549" y="122"/>
                      </a:lnTo>
                      <a:lnTo>
                        <a:pt x="491" y="83"/>
                      </a:lnTo>
                      <a:lnTo>
                        <a:pt x="464" y="77"/>
                      </a:lnTo>
                      <a:lnTo>
                        <a:pt x="426" y="32"/>
                      </a:lnTo>
                      <a:lnTo>
                        <a:pt x="433" y="0"/>
                      </a:lnTo>
                      <a:lnTo>
                        <a:pt x="478" y="32"/>
                      </a:lnTo>
                      <a:lnTo>
                        <a:pt x="619" y="135"/>
                      </a:lnTo>
                      <a:lnTo>
                        <a:pt x="639" y="205"/>
                      </a:lnTo>
                      <a:lnTo>
                        <a:pt x="639" y="301"/>
                      </a:lnTo>
                      <a:lnTo>
                        <a:pt x="639" y="397"/>
                      </a:lnTo>
                      <a:lnTo>
                        <a:pt x="633" y="507"/>
                      </a:lnTo>
                      <a:lnTo>
                        <a:pt x="601" y="597"/>
                      </a:lnTo>
                      <a:lnTo>
                        <a:pt x="574" y="679"/>
                      </a:lnTo>
                      <a:lnTo>
                        <a:pt x="536" y="750"/>
                      </a:lnTo>
                      <a:lnTo>
                        <a:pt x="491" y="808"/>
                      </a:lnTo>
                      <a:lnTo>
                        <a:pt x="439" y="865"/>
                      </a:lnTo>
                      <a:lnTo>
                        <a:pt x="362" y="910"/>
                      </a:lnTo>
                      <a:lnTo>
                        <a:pt x="271" y="955"/>
                      </a:lnTo>
                      <a:lnTo>
                        <a:pt x="187" y="981"/>
                      </a:lnTo>
                      <a:lnTo>
                        <a:pt x="65" y="988"/>
                      </a:lnTo>
                      <a:lnTo>
                        <a:pt x="0" y="955"/>
                      </a:lnTo>
                      <a:lnTo>
                        <a:pt x="77" y="9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682"/>
                <p:cNvSpPr>
                  <a:spLocks noChangeAspect="1"/>
                </p:cNvSpPr>
                <p:nvPr/>
              </p:nvSpPr>
              <p:spPr bwMode="auto">
                <a:xfrm>
                  <a:off x="4841" y="1644"/>
                  <a:ext cx="146" cy="233"/>
                </a:xfrm>
                <a:custGeom>
                  <a:avLst/>
                  <a:gdLst>
                    <a:gd name="T0" fmla="*/ 135 w 677"/>
                    <a:gd name="T1" fmla="*/ 1033 h 1085"/>
                    <a:gd name="T2" fmla="*/ 199 w 677"/>
                    <a:gd name="T3" fmla="*/ 950 h 1085"/>
                    <a:gd name="T4" fmla="*/ 199 w 677"/>
                    <a:gd name="T5" fmla="*/ 892 h 1085"/>
                    <a:gd name="T6" fmla="*/ 296 w 677"/>
                    <a:gd name="T7" fmla="*/ 866 h 1085"/>
                    <a:gd name="T8" fmla="*/ 399 w 677"/>
                    <a:gd name="T9" fmla="*/ 821 h 1085"/>
                    <a:gd name="T10" fmla="*/ 477 w 677"/>
                    <a:gd name="T11" fmla="*/ 757 h 1085"/>
                    <a:gd name="T12" fmla="*/ 548 w 677"/>
                    <a:gd name="T13" fmla="*/ 667 h 1085"/>
                    <a:gd name="T14" fmla="*/ 605 w 677"/>
                    <a:gd name="T15" fmla="*/ 584 h 1085"/>
                    <a:gd name="T16" fmla="*/ 644 w 677"/>
                    <a:gd name="T17" fmla="*/ 481 h 1085"/>
                    <a:gd name="T18" fmla="*/ 658 w 677"/>
                    <a:gd name="T19" fmla="*/ 385 h 1085"/>
                    <a:gd name="T20" fmla="*/ 677 w 677"/>
                    <a:gd name="T21" fmla="*/ 309 h 1085"/>
                    <a:gd name="T22" fmla="*/ 677 w 677"/>
                    <a:gd name="T23" fmla="*/ 180 h 1085"/>
                    <a:gd name="T24" fmla="*/ 650 w 677"/>
                    <a:gd name="T25" fmla="*/ 97 h 1085"/>
                    <a:gd name="T26" fmla="*/ 612 w 677"/>
                    <a:gd name="T27" fmla="*/ 33 h 1085"/>
                    <a:gd name="T28" fmla="*/ 554 w 677"/>
                    <a:gd name="T29" fmla="*/ 0 h 1085"/>
                    <a:gd name="T30" fmla="*/ 587 w 677"/>
                    <a:gd name="T31" fmla="*/ 58 h 1085"/>
                    <a:gd name="T32" fmla="*/ 625 w 677"/>
                    <a:gd name="T33" fmla="*/ 123 h 1085"/>
                    <a:gd name="T34" fmla="*/ 644 w 677"/>
                    <a:gd name="T35" fmla="*/ 193 h 1085"/>
                    <a:gd name="T36" fmla="*/ 638 w 677"/>
                    <a:gd name="T37" fmla="*/ 270 h 1085"/>
                    <a:gd name="T38" fmla="*/ 632 w 677"/>
                    <a:gd name="T39" fmla="*/ 360 h 1085"/>
                    <a:gd name="T40" fmla="*/ 612 w 677"/>
                    <a:gd name="T41" fmla="*/ 469 h 1085"/>
                    <a:gd name="T42" fmla="*/ 587 w 677"/>
                    <a:gd name="T43" fmla="*/ 553 h 1085"/>
                    <a:gd name="T44" fmla="*/ 528 w 677"/>
                    <a:gd name="T45" fmla="*/ 635 h 1085"/>
                    <a:gd name="T46" fmla="*/ 471 w 677"/>
                    <a:gd name="T47" fmla="*/ 712 h 1085"/>
                    <a:gd name="T48" fmla="*/ 406 w 677"/>
                    <a:gd name="T49" fmla="*/ 770 h 1085"/>
                    <a:gd name="T50" fmla="*/ 316 w 677"/>
                    <a:gd name="T51" fmla="*/ 821 h 1085"/>
                    <a:gd name="T52" fmla="*/ 238 w 677"/>
                    <a:gd name="T53" fmla="*/ 854 h 1085"/>
                    <a:gd name="T54" fmla="*/ 155 w 677"/>
                    <a:gd name="T55" fmla="*/ 860 h 1085"/>
                    <a:gd name="T56" fmla="*/ 96 w 677"/>
                    <a:gd name="T57" fmla="*/ 841 h 1085"/>
                    <a:gd name="T58" fmla="*/ 57 w 677"/>
                    <a:gd name="T59" fmla="*/ 886 h 1085"/>
                    <a:gd name="T60" fmla="*/ 0 w 677"/>
                    <a:gd name="T61" fmla="*/ 970 h 1085"/>
                    <a:gd name="T62" fmla="*/ 45 w 677"/>
                    <a:gd name="T63" fmla="*/ 1015 h 1085"/>
                    <a:gd name="T64" fmla="*/ 122 w 677"/>
                    <a:gd name="T65" fmla="*/ 917 h 1085"/>
                    <a:gd name="T66" fmla="*/ 167 w 677"/>
                    <a:gd name="T67" fmla="*/ 925 h 1085"/>
                    <a:gd name="T68" fmla="*/ 71 w 677"/>
                    <a:gd name="T69" fmla="*/ 1040 h 1085"/>
                    <a:gd name="T70" fmla="*/ 96 w 677"/>
                    <a:gd name="T71" fmla="*/ 1085 h 1085"/>
                    <a:gd name="T72" fmla="*/ 135 w 677"/>
                    <a:gd name="T73" fmla="*/ 1033 h 10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77" h="1085">
                      <a:moveTo>
                        <a:pt x="135" y="1033"/>
                      </a:moveTo>
                      <a:lnTo>
                        <a:pt x="199" y="950"/>
                      </a:lnTo>
                      <a:lnTo>
                        <a:pt x="199" y="892"/>
                      </a:lnTo>
                      <a:lnTo>
                        <a:pt x="296" y="866"/>
                      </a:lnTo>
                      <a:lnTo>
                        <a:pt x="399" y="821"/>
                      </a:lnTo>
                      <a:lnTo>
                        <a:pt x="477" y="757"/>
                      </a:lnTo>
                      <a:lnTo>
                        <a:pt x="548" y="667"/>
                      </a:lnTo>
                      <a:lnTo>
                        <a:pt x="605" y="584"/>
                      </a:lnTo>
                      <a:lnTo>
                        <a:pt x="644" y="481"/>
                      </a:lnTo>
                      <a:lnTo>
                        <a:pt x="658" y="385"/>
                      </a:lnTo>
                      <a:lnTo>
                        <a:pt x="677" y="309"/>
                      </a:lnTo>
                      <a:lnTo>
                        <a:pt x="677" y="180"/>
                      </a:lnTo>
                      <a:lnTo>
                        <a:pt x="650" y="97"/>
                      </a:lnTo>
                      <a:lnTo>
                        <a:pt x="612" y="33"/>
                      </a:lnTo>
                      <a:lnTo>
                        <a:pt x="554" y="0"/>
                      </a:lnTo>
                      <a:lnTo>
                        <a:pt x="587" y="58"/>
                      </a:lnTo>
                      <a:lnTo>
                        <a:pt x="625" y="123"/>
                      </a:lnTo>
                      <a:lnTo>
                        <a:pt x="644" y="193"/>
                      </a:lnTo>
                      <a:lnTo>
                        <a:pt x="638" y="270"/>
                      </a:lnTo>
                      <a:lnTo>
                        <a:pt x="632" y="360"/>
                      </a:lnTo>
                      <a:lnTo>
                        <a:pt x="612" y="469"/>
                      </a:lnTo>
                      <a:lnTo>
                        <a:pt x="587" y="553"/>
                      </a:lnTo>
                      <a:lnTo>
                        <a:pt x="528" y="635"/>
                      </a:lnTo>
                      <a:lnTo>
                        <a:pt x="471" y="712"/>
                      </a:lnTo>
                      <a:lnTo>
                        <a:pt x="406" y="770"/>
                      </a:lnTo>
                      <a:lnTo>
                        <a:pt x="316" y="821"/>
                      </a:lnTo>
                      <a:lnTo>
                        <a:pt x="238" y="854"/>
                      </a:lnTo>
                      <a:lnTo>
                        <a:pt x="155" y="860"/>
                      </a:lnTo>
                      <a:lnTo>
                        <a:pt x="96" y="841"/>
                      </a:lnTo>
                      <a:lnTo>
                        <a:pt x="57" y="886"/>
                      </a:lnTo>
                      <a:lnTo>
                        <a:pt x="0" y="970"/>
                      </a:lnTo>
                      <a:lnTo>
                        <a:pt x="45" y="1015"/>
                      </a:lnTo>
                      <a:lnTo>
                        <a:pt x="122" y="917"/>
                      </a:lnTo>
                      <a:lnTo>
                        <a:pt x="167" y="925"/>
                      </a:lnTo>
                      <a:lnTo>
                        <a:pt x="71" y="1040"/>
                      </a:lnTo>
                      <a:lnTo>
                        <a:pt x="96" y="1085"/>
                      </a:lnTo>
                      <a:lnTo>
                        <a:pt x="135" y="10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683"/>
                <p:cNvSpPr>
                  <a:spLocks noChangeAspect="1"/>
                </p:cNvSpPr>
                <p:nvPr/>
              </p:nvSpPr>
              <p:spPr bwMode="auto">
                <a:xfrm>
                  <a:off x="4840" y="1642"/>
                  <a:ext cx="140" cy="194"/>
                </a:xfrm>
                <a:custGeom>
                  <a:avLst/>
                  <a:gdLst>
                    <a:gd name="T0" fmla="*/ 90 w 652"/>
                    <a:gd name="T1" fmla="*/ 888 h 907"/>
                    <a:gd name="T2" fmla="*/ 45 w 652"/>
                    <a:gd name="T3" fmla="*/ 823 h 907"/>
                    <a:gd name="T4" fmla="*/ 13 w 652"/>
                    <a:gd name="T5" fmla="*/ 759 h 907"/>
                    <a:gd name="T6" fmla="*/ 0 w 652"/>
                    <a:gd name="T7" fmla="*/ 675 h 907"/>
                    <a:gd name="T8" fmla="*/ 6 w 652"/>
                    <a:gd name="T9" fmla="*/ 572 h 907"/>
                    <a:gd name="T10" fmla="*/ 26 w 652"/>
                    <a:gd name="T11" fmla="*/ 457 h 907"/>
                    <a:gd name="T12" fmla="*/ 65 w 652"/>
                    <a:gd name="T13" fmla="*/ 334 h 907"/>
                    <a:gd name="T14" fmla="*/ 123 w 652"/>
                    <a:gd name="T15" fmla="*/ 225 h 907"/>
                    <a:gd name="T16" fmla="*/ 214 w 652"/>
                    <a:gd name="T17" fmla="*/ 116 h 907"/>
                    <a:gd name="T18" fmla="*/ 336 w 652"/>
                    <a:gd name="T19" fmla="*/ 38 h 907"/>
                    <a:gd name="T20" fmla="*/ 446 w 652"/>
                    <a:gd name="T21" fmla="*/ 0 h 907"/>
                    <a:gd name="T22" fmla="*/ 523 w 652"/>
                    <a:gd name="T23" fmla="*/ 6 h 907"/>
                    <a:gd name="T24" fmla="*/ 587 w 652"/>
                    <a:gd name="T25" fmla="*/ 32 h 907"/>
                    <a:gd name="T26" fmla="*/ 652 w 652"/>
                    <a:gd name="T27" fmla="*/ 77 h 907"/>
                    <a:gd name="T28" fmla="*/ 640 w 652"/>
                    <a:gd name="T29" fmla="*/ 116 h 907"/>
                    <a:gd name="T30" fmla="*/ 562 w 652"/>
                    <a:gd name="T31" fmla="*/ 57 h 907"/>
                    <a:gd name="T32" fmla="*/ 516 w 652"/>
                    <a:gd name="T33" fmla="*/ 38 h 907"/>
                    <a:gd name="T34" fmla="*/ 452 w 652"/>
                    <a:gd name="T35" fmla="*/ 38 h 907"/>
                    <a:gd name="T36" fmla="*/ 394 w 652"/>
                    <a:gd name="T37" fmla="*/ 57 h 907"/>
                    <a:gd name="T38" fmla="*/ 322 w 652"/>
                    <a:gd name="T39" fmla="*/ 83 h 907"/>
                    <a:gd name="T40" fmla="*/ 271 w 652"/>
                    <a:gd name="T41" fmla="*/ 122 h 907"/>
                    <a:gd name="T42" fmla="*/ 214 w 652"/>
                    <a:gd name="T43" fmla="*/ 161 h 907"/>
                    <a:gd name="T44" fmla="*/ 175 w 652"/>
                    <a:gd name="T45" fmla="*/ 218 h 907"/>
                    <a:gd name="T46" fmla="*/ 136 w 652"/>
                    <a:gd name="T47" fmla="*/ 283 h 907"/>
                    <a:gd name="T48" fmla="*/ 98 w 652"/>
                    <a:gd name="T49" fmla="*/ 359 h 907"/>
                    <a:gd name="T50" fmla="*/ 65 w 652"/>
                    <a:gd name="T51" fmla="*/ 443 h 907"/>
                    <a:gd name="T52" fmla="*/ 45 w 652"/>
                    <a:gd name="T53" fmla="*/ 547 h 907"/>
                    <a:gd name="T54" fmla="*/ 45 w 652"/>
                    <a:gd name="T55" fmla="*/ 662 h 907"/>
                    <a:gd name="T56" fmla="*/ 51 w 652"/>
                    <a:gd name="T57" fmla="*/ 759 h 907"/>
                    <a:gd name="T58" fmla="*/ 98 w 652"/>
                    <a:gd name="T59" fmla="*/ 843 h 907"/>
                    <a:gd name="T60" fmla="*/ 187 w 652"/>
                    <a:gd name="T61" fmla="*/ 907 h 907"/>
                    <a:gd name="T62" fmla="*/ 90 w 652"/>
                    <a:gd name="T63" fmla="*/ 888 h 9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52" h="907">
                      <a:moveTo>
                        <a:pt x="90" y="888"/>
                      </a:moveTo>
                      <a:lnTo>
                        <a:pt x="45" y="823"/>
                      </a:lnTo>
                      <a:lnTo>
                        <a:pt x="13" y="759"/>
                      </a:lnTo>
                      <a:lnTo>
                        <a:pt x="0" y="675"/>
                      </a:lnTo>
                      <a:lnTo>
                        <a:pt x="6" y="572"/>
                      </a:lnTo>
                      <a:lnTo>
                        <a:pt x="26" y="457"/>
                      </a:lnTo>
                      <a:lnTo>
                        <a:pt x="65" y="334"/>
                      </a:lnTo>
                      <a:lnTo>
                        <a:pt x="123" y="225"/>
                      </a:lnTo>
                      <a:lnTo>
                        <a:pt x="214" y="116"/>
                      </a:lnTo>
                      <a:lnTo>
                        <a:pt x="336" y="38"/>
                      </a:lnTo>
                      <a:lnTo>
                        <a:pt x="446" y="0"/>
                      </a:lnTo>
                      <a:lnTo>
                        <a:pt x="523" y="6"/>
                      </a:lnTo>
                      <a:lnTo>
                        <a:pt x="587" y="32"/>
                      </a:lnTo>
                      <a:lnTo>
                        <a:pt x="652" y="77"/>
                      </a:lnTo>
                      <a:lnTo>
                        <a:pt x="640" y="116"/>
                      </a:lnTo>
                      <a:lnTo>
                        <a:pt x="562" y="57"/>
                      </a:lnTo>
                      <a:lnTo>
                        <a:pt x="516" y="38"/>
                      </a:lnTo>
                      <a:lnTo>
                        <a:pt x="452" y="38"/>
                      </a:lnTo>
                      <a:lnTo>
                        <a:pt x="394" y="57"/>
                      </a:lnTo>
                      <a:lnTo>
                        <a:pt x="322" y="83"/>
                      </a:lnTo>
                      <a:lnTo>
                        <a:pt x="271" y="122"/>
                      </a:lnTo>
                      <a:lnTo>
                        <a:pt x="214" y="161"/>
                      </a:lnTo>
                      <a:lnTo>
                        <a:pt x="175" y="218"/>
                      </a:lnTo>
                      <a:lnTo>
                        <a:pt x="136" y="283"/>
                      </a:lnTo>
                      <a:lnTo>
                        <a:pt x="98" y="359"/>
                      </a:lnTo>
                      <a:lnTo>
                        <a:pt x="65" y="443"/>
                      </a:lnTo>
                      <a:lnTo>
                        <a:pt x="45" y="547"/>
                      </a:lnTo>
                      <a:lnTo>
                        <a:pt x="45" y="662"/>
                      </a:lnTo>
                      <a:lnTo>
                        <a:pt x="51" y="759"/>
                      </a:lnTo>
                      <a:lnTo>
                        <a:pt x="98" y="843"/>
                      </a:lnTo>
                      <a:lnTo>
                        <a:pt x="187" y="907"/>
                      </a:lnTo>
                      <a:lnTo>
                        <a:pt x="90" y="88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Freeform 684"/>
                <p:cNvSpPr>
                  <a:spLocks noChangeAspect="1"/>
                </p:cNvSpPr>
                <p:nvPr/>
              </p:nvSpPr>
              <p:spPr bwMode="auto">
                <a:xfrm>
                  <a:off x="4930" y="1692"/>
                  <a:ext cx="16" cy="51"/>
                </a:xfrm>
                <a:custGeom>
                  <a:avLst/>
                  <a:gdLst>
                    <a:gd name="T0" fmla="*/ 0 w 74"/>
                    <a:gd name="T1" fmla="*/ 0 h 238"/>
                    <a:gd name="T2" fmla="*/ 38 w 74"/>
                    <a:gd name="T3" fmla="*/ 46 h 238"/>
                    <a:gd name="T4" fmla="*/ 59 w 74"/>
                    <a:gd name="T5" fmla="*/ 100 h 238"/>
                    <a:gd name="T6" fmla="*/ 74 w 74"/>
                    <a:gd name="T7" fmla="*/ 178 h 238"/>
                    <a:gd name="T8" fmla="*/ 66 w 74"/>
                    <a:gd name="T9" fmla="*/ 238 h 238"/>
                    <a:gd name="T10" fmla="*/ 44 w 74"/>
                    <a:gd name="T11" fmla="*/ 212 h 238"/>
                    <a:gd name="T12" fmla="*/ 38 w 74"/>
                    <a:gd name="T13" fmla="*/ 146 h 238"/>
                    <a:gd name="T14" fmla="*/ 15 w 74"/>
                    <a:gd name="T15" fmla="*/ 72 h 238"/>
                    <a:gd name="T16" fmla="*/ 0 w 74"/>
                    <a:gd name="T17" fmla="*/ 0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4" h="238">
                      <a:moveTo>
                        <a:pt x="0" y="0"/>
                      </a:moveTo>
                      <a:lnTo>
                        <a:pt x="38" y="46"/>
                      </a:lnTo>
                      <a:lnTo>
                        <a:pt x="59" y="100"/>
                      </a:lnTo>
                      <a:lnTo>
                        <a:pt x="74" y="178"/>
                      </a:lnTo>
                      <a:lnTo>
                        <a:pt x="66" y="238"/>
                      </a:lnTo>
                      <a:lnTo>
                        <a:pt x="44" y="212"/>
                      </a:lnTo>
                      <a:lnTo>
                        <a:pt x="38" y="146"/>
                      </a:lnTo>
                      <a:lnTo>
                        <a:pt x="15" y="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6" name="Freeform 685"/>
              <p:cNvSpPr>
                <a:spLocks noChangeAspect="1"/>
              </p:cNvSpPr>
              <p:nvPr/>
            </p:nvSpPr>
            <p:spPr bwMode="auto">
              <a:xfrm>
                <a:off x="4718" y="1410"/>
                <a:ext cx="150" cy="160"/>
              </a:xfrm>
              <a:custGeom>
                <a:avLst/>
                <a:gdLst>
                  <a:gd name="T0" fmla="*/ 620 w 697"/>
                  <a:gd name="T1" fmla="*/ 0 h 747"/>
                  <a:gd name="T2" fmla="*/ 516 w 697"/>
                  <a:gd name="T3" fmla="*/ 19 h 747"/>
                  <a:gd name="T4" fmla="*/ 426 w 697"/>
                  <a:gd name="T5" fmla="*/ 45 h 747"/>
                  <a:gd name="T6" fmla="*/ 323 w 697"/>
                  <a:gd name="T7" fmla="*/ 117 h 747"/>
                  <a:gd name="T8" fmla="*/ 226 w 697"/>
                  <a:gd name="T9" fmla="*/ 207 h 747"/>
                  <a:gd name="T10" fmla="*/ 136 w 697"/>
                  <a:gd name="T11" fmla="*/ 317 h 747"/>
                  <a:gd name="T12" fmla="*/ 39 w 697"/>
                  <a:gd name="T13" fmla="*/ 464 h 747"/>
                  <a:gd name="T14" fmla="*/ 0 w 697"/>
                  <a:gd name="T15" fmla="*/ 568 h 747"/>
                  <a:gd name="T16" fmla="*/ 0 w 697"/>
                  <a:gd name="T17" fmla="*/ 606 h 747"/>
                  <a:gd name="T18" fmla="*/ 39 w 697"/>
                  <a:gd name="T19" fmla="*/ 651 h 747"/>
                  <a:gd name="T20" fmla="*/ 90 w 697"/>
                  <a:gd name="T21" fmla="*/ 709 h 747"/>
                  <a:gd name="T22" fmla="*/ 175 w 697"/>
                  <a:gd name="T23" fmla="*/ 747 h 747"/>
                  <a:gd name="T24" fmla="*/ 233 w 697"/>
                  <a:gd name="T25" fmla="*/ 721 h 747"/>
                  <a:gd name="T26" fmla="*/ 330 w 697"/>
                  <a:gd name="T27" fmla="*/ 599 h 747"/>
                  <a:gd name="T28" fmla="*/ 426 w 697"/>
                  <a:gd name="T29" fmla="*/ 476 h 747"/>
                  <a:gd name="T30" fmla="*/ 516 w 697"/>
                  <a:gd name="T31" fmla="*/ 329 h 747"/>
                  <a:gd name="T32" fmla="*/ 607 w 697"/>
                  <a:gd name="T33" fmla="*/ 207 h 747"/>
                  <a:gd name="T34" fmla="*/ 697 w 697"/>
                  <a:gd name="T35" fmla="*/ 97 h 747"/>
                  <a:gd name="T36" fmla="*/ 679 w 697"/>
                  <a:gd name="T37" fmla="*/ 33 h 747"/>
                  <a:gd name="T38" fmla="*/ 620 w 697"/>
                  <a:gd name="T39" fmla="*/ 39 h 747"/>
                  <a:gd name="T40" fmla="*/ 607 w 697"/>
                  <a:gd name="T41" fmla="*/ 90 h 747"/>
                  <a:gd name="T42" fmla="*/ 581 w 697"/>
                  <a:gd name="T43" fmla="*/ 168 h 747"/>
                  <a:gd name="T44" fmla="*/ 504 w 697"/>
                  <a:gd name="T45" fmla="*/ 272 h 747"/>
                  <a:gd name="T46" fmla="*/ 446 w 697"/>
                  <a:gd name="T47" fmla="*/ 368 h 747"/>
                  <a:gd name="T48" fmla="*/ 375 w 697"/>
                  <a:gd name="T49" fmla="*/ 464 h 747"/>
                  <a:gd name="T50" fmla="*/ 330 w 697"/>
                  <a:gd name="T51" fmla="*/ 548 h 747"/>
                  <a:gd name="T52" fmla="*/ 245 w 697"/>
                  <a:gd name="T53" fmla="*/ 638 h 747"/>
                  <a:gd name="T54" fmla="*/ 194 w 697"/>
                  <a:gd name="T55" fmla="*/ 696 h 747"/>
                  <a:gd name="T56" fmla="*/ 155 w 697"/>
                  <a:gd name="T57" fmla="*/ 709 h 747"/>
                  <a:gd name="T58" fmla="*/ 84 w 697"/>
                  <a:gd name="T59" fmla="*/ 676 h 747"/>
                  <a:gd name="T60" fmla="*/ 52 w 697"/>
                  <a:gd name="T61" fmla="*/ 619 h 747"/>
                  <a:gd name="T62" fmla="*/ 45 w 697"/>
                  <a:gd name="T63" fmla="*/ 568 h 747"/>
                  <a:gd name="T64" fmla="*/ 78 w 697"/>
                  <a:gd name="T65" fmla="*/ 484 h 747"/>
                  <a:gd name="T66" fmla="*/ 129 w 697"/>
                  <a:gd name="T67" fmla="*/ 386 h 747"/>
                  <a:gd name="T68" fmla="*/ 200 w 697"/>
                  <a:gd name="T69" fmla="*/ 278 h 747"/>
                  <a:gd name="T70" fmla="*/ 298 w 697"/>
                  <a:gd name="T71" fmla="*/ 188 h 747"/>
                  <a:gd name="T72" fmla="*/ 381 w 697"/>
                  <a:gd name="T73" fmla="*/ 117 h 747"/>
                  <a:gd name="T74" fmla="*/ 477 w 697"/>
                  <a:gd name="T75" fmla="*/ 65 h 747"/>
                  <a:gd name="T76" fmla="*/ 555 w 697"/>
                  <a:gd name="T77" fmla="*/ 52 h 747"/>
                  <a:gd name="T78" fmla="*/ 614 w 697"/>
                  <a:gd name="T79" fmla="*/ 39 h 747"/>
                  <a:gd name="T80" fmla="*/ 620 w 697"/>
                  <a:gd name="T81" fmla="*/ 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97" h="747">
                    <a:moveTo>
                      <a:pt x="620" y="0"/>
                    </a:moveTo>
                    <a:lnTo>
                      <a:pt x="516" y="19"/>
                    </a:lnTo>
                    <a:lnTo>
                      <a:pt x="426" y="45"/>
                    </a:lnTo>
                    <a:lnTo>
                      <a:pt x="323" y="117"/>
                    </a:lnTo>
                    <a:lnTo>
                      <a:pt x="226" y="207"/>
                    </a:lnTo>
                    <a:lnTo>
                      <a:pt x="136" y="317"/>
                    </a:lnTo>
                    <a:lnTo>
                      <a:pt x="39" y="464"/>
                    </a:lnTo>
                    <a:lnTo>
                      <a:pt x="0" y="568"/>
                    </a:lnTo>
                    <a:lnTo>
                      <a:pt x="0" y="606"/>
                    </a:lnTo>
                    <a:lnTo>
                      <a:pt x="39" y="651"/>
                    </a:lnTo>
                    <a:lnTo>
                      <a:pt x="90" y="709"/>
                    </a:lnTo>
                    <a:lnTo>
                      <a:pt x="175" y="747"/>
                    </a:lnTo>
                    <a:lnTo>
                      <a:pt x="233" y="721"/>
                    </a:lnTo>
                    <a:lnTo>
                      <a:pt x="330" y="599"/>
                    </a:lnTo>
                    <a:lnTo>
                      <a:pt x="426" y="476"/>
                    </a:lnTo>
                    <a:lnTo>
                      <a:pt x="516" y="329"/>
                    </a:lnTo>
                    <a:lnTo>
                      <a:pt x="607" y="207"/>
                    </a:lnTo>
                    <a:lnTo>
                      <a:pt x="697" y="97"/>
                    </a:lnTo>
                    <a:lnTo>
                      <a:pt x="679" y="33"/>
                    </a:lnTo>
                    <a:lnTo>
                      <a:pt x="620" y="39"/>
                    </a:lnTo>
                    <a:lnTo>
                      <a:pt x="607" y="90"/>
                    </a:lnTo>
                    <a:lnTo>
                      <a:pt x="581" y="168"/>
                    </a:lnTo>
                    <a:lnTo>
                      <a:pt x="504" y="272"/>
                    </a:lnTo>
                    <a:lnTo>
                      <a:pt x="446" y="368"/>
                    </a:lnTo>
                    <a:lnTo>
                      <a:pt x="375" y="464"/>
                    </a:lnTo>
                    <a:lnTo>
                      <a:pt x="330" y="548"/>
                    </a:lnTo>
                    <a:lnTo>
                      <a:pt x="245" y="638"/>
                    </a:lnTo>
                    <a:lnTo>
                      <a:pt x="194" y="696"/>
                    </a:lnTo>
                    <a:lnTo>
                      <a:pt x="155" y="709"/>
                    </a:lnTo>
                    <a:lnTo>
                      <a:pt x="84" y="676"/>
                    </a:lnTo>
                    <a:lnTo>
                      <a:pt x="52" y="619"/>
                    </a:lnTo>
                    <a:lnTo>
                      <a:pt x="45" y="568"/>
                    </a:lnTo>
                    <a:lnTo>
                      <a:pt x="78" y="484"/>
                    </a:lnTo>
                    <a:lnTo>
                      <a:pt x="129" y="386"/>
                    </a:lnTo>
                    <a:lnTo>
                      <a:pt x="200" y="278"/>
                    </a:lnTo>
                    <a:lnTo>
                      <a:pt x="298" y="188"/>
                    </a:lnTo>
                    <a:lnTo>
                      <a:pt x="381" y="117"/>
                    </a:lnTo>
                    <a:lnTo>
                      <a:pt x="477" y="65"/>
                    </a:lnTo>
                    <a:lnTo>
                      <a:pt x="555" y="52"/>
                    </a:lnTo>
                    <a:lnTo>
                      <a:pt x="614" y="39"/>
                    </a:lnTo>
                    <a:lnTo>
                      <a:pt x="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9" name="Freeform 686"/>
            <p:cNvSpPr>
              <a:spLocks noChangeAspect="1"/>
            </p:cNvSpPr>
            <p:nvPr/>
          </p:nvSpPr>
          <p:spPr bwMode="auto">
            <a:xfrm>
              <a:off x="4740" y="1632"/>
              <a:ext cx="99" cy="84"/>
            </a:xfrm>
            <a:custGeom>
              <a:avLst/>
              <a:gdLst>
                <a:gd name="T0" fmla="*/ 318 w 461"/>
                <a:gd name="T1" fmla="*/ 229 h 391"/>
                <a:gd name="T2" fmla="*/ 357 w 461"/>
                <a:gd name="T3" fmla="*/ 162 h 391"/>
                <a:gd name="T4" fmla="*/ 376 w 461"/>
                <a:gd name="T5" fmla="*/ 97 h 391"/>
                <a:gd name="T6" fmla="*/ 363 w 461"/>
                <a:gd name="T7" fmla="*/ 52 h 391"/>
                <a:gd name="T8" fmla="*/ 343 w 461"/>
                <a:gd name="T9" fmla="*/ 20 h 391"/>
                <a:gd name="T10" fmla="*/ 292 w 461"/>
                <a:gd name="T11" fmla="*/ 0 h 391"/>
                <a:gd name="T12" fmla="*/ 233 w 461"/>
                <a:gd name="T13" fmla="*/ 0 h 391"/>
                <a:gd name="T14" fmla="*/ 150 w 461"/>
                <a:gd name="T15" fmla="*/ 26 h 391"/>
                <a:gd name="T16" fmla="*/ 65 w 461"/>
                <a:gd name="T17" fmla="*/ 104 h 391"/>
                <a:gd name="T18" fmla="*/ 12 w 461"/>
                <a:gd name="T19" fmla="*/ 189 h 391"/>
                <a:gd name="T20" fmla="*/ 0 w 461"/>
                <a:gd name="T21" fmla="*/ 280 h 391"/>
                <a:gd name="T22" fmla="*/ 20 w 461"/>
                <a:gd name="T23" fmla="*/ 332 h 391"/>
                <a:gd name="T24" fmla="*/ 65 w 461"/>
                <a:gd name="T25" fmla="*/ 371 h 391"/>
                <a:gd name="T26" fmla="*/ 123 w 461"/>
                <a:gd name="T27" fmla="*/ 391 h 391"/>
                <a:gd name="T28" fmla="*/ 188 w 461"/>
                <a:gd name="T29" fmla="*/ 378 h 391"/>
                <a:gd name="T30" fmla="*/ 260 w 461"/>
                <a:gd name="T31" fmla="*/ 332 h 391"/>
                <a:gd name="T32" fmla="*/ 298 w 461"/>
                <a:gd name="T33" fmla="*/ 287 h 391"/>
                <a:gd name="T34" fmla="*/ 376 w 461"/>
                <a:gd name="T35" fmla="*/ 326 h 391"/>
                <a:gd name="T36" fmla="*/ 428 w 461"/>
                <a:gd name="T37" fmla="*/ 358 h 391"/>
                <a:gd name="T38" fmla="*/ 448 w 461"/>
                <a:gd name="T39" fmla="*/ 358 h 391"/>
                <a:gd name="T40" fmla="*/ 461 w 461"/>
                <a:gd name="T41" fmla="*/ 320 h 391"/>
                <a:gd name="T42" fmla="*/ 441 w 461"/>
                <a:gd name="T43" fmla="*/ 294 h 391"/>
                <a:gd name="T44" fmla="*/ 389 w 461"/>
                <a:gd name="T45" fmla="*/ 300 h 391"/>
                <a:gd name="T46" fmla="*/ 351 w 461"/>
                <a:gd name="T47" fmla="*/ 280 h 391"/>
                <a:gd name="T48" fmla="*/ 318 w 461"/>
                <a:gd name="T49" fmla="*/ 22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1" h="391">
                  <a:moveTo>
                    <a:pt x="318" y="229"/>
                  </a:moveTo>
                  <a:lnTo>
                    <a:pt x="357" y="162"/>
                  </a:lnTo>
                  <a:lnTo>
                    <a:pt x="376" y="97"/>
                  </a:lnTo>
                  <a:lnTo>
                    <a:pt x="363" y="52"/>
                  </a:lnTo>
                  <a:lnTo>
                    <a:pt x="343" y="20"/>
                  </a:lnTo>
                  <a:lnTo>
                    <a:pt x="292" y="0"/>
                  </a:lnTo>
                  <a:lnTo>
                    <a:pt x="233" y="0"/>
                  </a:lnTo>
                  <a:lnTo>
                    <a:pt x="150" y="26"/>
                  </a:lnTo>
                  <a:lnTo>
                    <a:pt x="65" y="104"/>
                  </a:lnTo>
                  <a:lnTo>
                    <a:pt x="12" y="189"/>
                  </a:lnTo>
                  <a:lnTo>
                    <a:pt x="0" y="280"/>
                  </a:lnTo>
                  <a:lnTo>
                    <a:pt x="20" y="332"/>
                  </a:lnTo>
                  <a:lnTo>
                    <a:pt x="65" y="371"/>
                  </a:lnTo>
                  <a:lnTo>
                    <a:pt x="123" y="391"/>
                  </a:lnTo>
                  <a:lnTo>
                    <a:pt x="188" y="378"/>
                  </a:lnTo>
                  <a:lnTo>
                    <a:pt x="260" y="332"/>
                  </a:lnTo>
                  <a:lnTo>
                    <a:pt x="298" y="287"/>
                  </a:lnTo>
                  <a:lnTo>
                    <a:pt x="376" y="326"/>
                  </a:lnTo>
                  <a:lnTo>
                    <a:pt x="428" y="358"/>
                  </a:lnTo>
                  <a:lnTo>
                    <a:pt x="448" y="358"/>
                  </a:lnTo>
                  <a:lnTo>
                    <a:pt x="461" y="320"/>
                  </a:lnTo>
                  <a:lnTo>
                    <a:pt x="441" y="294"/>
                  </a:lnTo>
                  <a:lnTo>
                    <a:pt x="389" y="300"/>
                  </a:lnTo>
                  <a:lnTo>
                    <a:pt x="351" y="280"/>
                  </a:lnTo>
                  <a:lnTo>
                    <a:pt x="318" y="229"/>
                  </a:lnTo>
                  <a:close/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687"/>
            <p:cNvSpPr>
              <a:spLocks noChangeAspect="1"/>
            </p:cNvSpPr>
            <p:nvPr/>
          </p:nvSpPr>
          <p:spPr bwMode="auto">
            <a:xfrm>
              <a:off x="4660" y="1718"/>
              <a:ext cx="96" cy="139"/>
            </a:xfrm>
            <a:custGeom>
              <a:avLst/>
              <a:gdLst>
                <a:gd name="T0" fmla="*/ 162 w 449"/>
                <a:gd name="T1" fmla="*/ 97 h 646"/>
                <a:gd name="T2" fmla="*/ 261 w 449"/>
                <a:gd name="T3" fmla="*/ 26 h 646"/>
                <a:gd name="T4" fmla="*/ 332 w 449"/>
                <a:gd name="T5" fmla="*/ 0 h 646"/>
                <a:gd name="T6" fmla="*/ 378 w 449"/>
                <a:gd name="T7" fmla="*/ 0 h 646"/>
                <a:gd name="T8" fmla="*/ 417 w 449"/>
                <a:gd name="T9" fmla="*/ 20 h 646"/>
                <a:gd name="T10" fmla="*/ 449 w 449"/>
                <a:gd name="T11" fmla="*/ 71 h 646"/>
                <a:gd name="T12" fmla="*/ 449 w 449"/>
                <a:gd name="T13" fmla="*/ 116 h 646"/>
                <a:gd name="T14" fmla="*/ 411 w 449"/>
                <a:gd name="T15" fmla="*/ 200 h 646"/>
                <a:gd name="T16" fmla="*/ 338 w 449"/>
                <a:gd name="T17" fmla="*/ 252 h 646"/>
                <a:gd name="T18" fmla="*/ 293 w 449"/>
                <a:gd name="T19" fmla="*/ 310 h 646"/>
                <a:gd name="T20" fmla="*/ 261 w 449"/>
                <a:gd name="T21" fmla="*/ 381 h 646"/>
                <a:gd name="T22" fmla="*/ 247 w 449"/>
                <a:gd name="T23" fmla="*/ 471 h 646"/>
                <a:gd name="T24" fmla="*/ 267 w 449"/>
                <a:gd name="T25" fmla="*/ 542 h 646"/>
                <a:gd name="T26" fmla="*/ 261 w 449"/>
                <a:gd name="T27" fmla="*/ 595 h 646"/>
                <a:gd name="T28" fmla="*/ 228 w 449"/>
                <a:gd name="T29" fmla="*/ 626 h 646"/>
                <a:gd name="T30" fmla="*/ 170 w 449"/>
                <a:gd name="T31" fmla="*/ 646 h 646"/>
                <a:gd name="T32" fmla="*/ 91 w 449"/>
                <a:gd name="T33" fmla="*/ 613 h 646"/>
                <a:gd name="T34" fmla="*/ 32 w 449"/>
                <a:gd name="T35" fmla="*/ 556 h 646"/>
                <a:gd name="T36" fmla="*/ 0 w 449"/>
                <a:gd name="T37" fmla="*/ 446 h 646"/>
                <a:gd name="T38" fmla="*/ 0 w 449"/>
                <a:gd name="T39" fmla="*/ 355 h 646"/>
                <a:gd name="T40" fmla="*/ 26 w 449"/>
                <a:gd name="T41" fmla="*/ 259 h 646"/>
                <a:gd name="T42" fmla="*/ 71 w 449"/>
                <a:gd name="T43" fmla="*/ 187 h 646"/>
                <a:gd name="T44" fmla="*/ 111 w 449"/>
                <a:gd name="T45" fmla="*/ 136 h 646"/>
                <a:gd name="T46" fmla="*/ 162 w 449"/>
                <a:gd name="T47" fmla="*/ 9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9" h="646">
                  <a:moveTo>
                    <a:pt x="162" y="97"/>
                  </a:moveTo>
                  <a:lnTo>
                    <a:pt x="261" y="26"/>
                  </a:lnTo>
                  <a:lnTo>
                    <a:pt x="332" y="0"/>
                  </a:lnTo>
                  <a:lnTo>
                    <a:pt x="378" y="0"/>
                  </a:lnTo>
                  <a:lnTo>
                    <a:pt x="417" y="20"/>
                  </a:lnTo>
                  <a:lnTo>
                    <a:pt x="449" y="71"/>
                  </a:lnTo>
                  <a:lnTo>
                    <a:pt x="449" y="116"/>
                  </a:lnTo>
                  <a:lnTo>
                    <a:pt x="411" y="200"/>
                  </a:lnTo>
                  <a:lnTo>
                    <a:pt x="338" y="252"/>
                  </a:lnTo>
                  <a:lnTo>
                    <a:pt x="293" y="310"/>
                  </a:lnTo>
                  <a:lnTo>
                    <a:pt x="261" y="381"/>
                  </a:lnTo>
                  <a:lnTo>
                    <a:pt x="247" y="471"/>
                  </a:lnTo>
                  <a:lnTo>
                    <a:pt x="267" y="542"/>
                  </a:lnTo>
                  <a:lnTo>
                    <a:pt x="261" y="595"/>
                  </a:lnTo>
                  <a:lnTo>
                    <a:pt x="228" y="626"/>
                  </a:lnTo>
                  <a:lnTo>
                    <a:pt x="170" y="646"/>
                  </a:lnTo>
                  <a:lnTo>
                    <a:pt x="91" y="613"/>
                  </a:lnTo>
                  <a:lnTo>
                    <a:pt x="32" y="556"/>
                  </a:lnTo>
                  <a:lnTo>
                    <a:pt x="0" y="446"/>
                  </a:lnTo>
                  <a:lnTo>
                    <a:pt x="0" y="355"/>
                  </a:lnTo>
                  <a:lnTo>
                    <a:pt x="26" y="259"/>
                  </a:lnTo>
                  <a:lnTo>
                    <a:pt x="71" y="187"/>
                  </a:lnTo>
                  <a:lnTo>
                    <a:pt x="111" y="136"/>
                  </a:lnTo>
                  <a:lnTo>
                    <a:pt x="162" y="97"/>
                  </a:lnTo>
                  <a:close/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688"/>
            <p:cNvSpPr>
              <a:spLocks noChangeAspect="1"/>
            </p:cNvSpPr>
            <p:nvPr/>
          </p:nvSpPr>
          <p:spPr bwMode="auto">
            <a:xfrm>
              <a:off x="4608" y="1714"/>
              <a:ext cx="130" cy="130"/>
            </a:xfrm>
            <a:custGeom>
              <a:avLst/>
              <a:gdLst>
                <a:gd name="T0" fmla="*/ 497 w 607"/>
                <a:gd name="T1" fmla="*/ 0 h 607"/>
                <a:gd name="T2" fmla="*/ 607 w 607"/>
                <a:gd name="T3" fmla="*/ 20 h 607"/>
                <a:gd name="T4" fmla="*/ 594 w 607"/>
                <a:gd name="T5" fmla="*/ 65 h 607"/>
                <a:gd name="T6" fmla="*/ 529 w 607"/>
                <a:gd name="T7" fmla="*/ 77 h 607"/>
                <a:gd name="T8" fmla="*/ 458 w 607"/>
                <a:gd name="T9" fmla="*/ 65 h 607"/>
                <a:gd name="T10" fmla="*/ 354 w 607"/>
                <a:gd name="T11" fmla="*/ 71 h 607"/>
                <a:gd name="T12" fmla="*/ 232 w 607"/>
                <a:gd name="T13" fmla="*/ 104 h 607"/>
                <a:gd name="T14" fmla="*/ 122 w 607"/>
                <a:gd name="T15" fmla="*/ 136 h 607"/>
                <a:gd name="T16" fmla="*/ 83 w 607"/>
                <a:gd name="T17" fmla="*/ 175 h 607"/>
                <a:gd name="T18" fmla="*/ 90 w 607"/>
                <a:gd name="T19" fmla="*/ 200 h 607"/>
                <a:gd name="T20" fmla="*/ 142 w 607"/>
                <a:gd name="T21" fmla="*/ 291 h 607"/>
                <a:gd name="T22" fmla="*/ 187 w 607"/>
                <a:gd name="T23" fmla="*/ 375 h 607"/>
                <a:gd name="T24" fmla="*/ 238 w 607"/>
                <a:gd name="T25" fmla="*/ 432 h 607"/>
                <a:gd name="T26" fmla="*/ 265 w 607"/>
                <a:gd name="T27" fmla="*/ 452 h 607"/>
                <a:gd name="T28" fmla="*/ 258 w 607"/>
                <a:gd name="T29" fmla="*/ 497 h 607"/>
                <a:gd name="T30" fmla="*/ 200 w 607"/>
                <a:gd name="T31" fmla="*/ 530 h 607"/>
                <a:gd name="T32" fmla="*/ 155 w 607"/>
                <a:gd name="T33" fmla="*/ 568 h 607"/>
                <a:gd name="T34" fmla="*/ 136 w 607"/>
                <a:gd name="T35" fmla="*/ 607 h 607"/>
                <a:gd name="T36" fmla="*/ 97 w 607"/>
                <a:gd name="T37" fmla="*/ 607 h 607"/>
                <a:gd name="T38" fmla="*/ 90 w 607"/>
                <a:gd name="T39" fmla="*/ 562 h 607"/>
                <a:gd name="T40" fmla="*/ 136 w 607"/>
                <a:gd name="T41" fmla="*/ 510 h 607"/>
                <a:gd name="T42" fmla="*/ 193 w 607"/>
                <a:gd name="T43" fmla="*/ 465 h 607"/>
                <a:gd name="T44" fmla="*/ 187 w 607"/>
                <a:gd name="T45" fmla="*/ 446 h 607"/>
                <a:gd name="T46" fmla="*/ 136 w 607"/>
                <a:gd name="T47" fmla="*/ 375 h 607"/>
                <a:gd name="T48" fmla="*/ 77 w 607"/>
                <a:gd name="T49" fmla="*/ 291 h 607"/>
                <a:gd name="T50" fmla="*/ 26 w 607"/>
                <a:gd name="T51" fmla="*/ 200 h 607"/>
                <a:gd name="T52" fmla="*/ 0 w 607"/>
                <a:gd name="T53" fmla="*/ 149 h 607"/>
                <a:gd name="T54" fmla="*/ 38 w 607"/>
                <a:gd name="T55" fmla="*/ 110 h 607"/>
                <a:gd name="T56" fmla="*/ 122 w 607"/>
                <a:gd name="T57" fmla="*/ 71 h 607"/>
                <a:gd name="T58" fmla="*/ 271 w 607"/>
                <a:gd name="T59" fmla="*/ 20 h 607"/>
                <a:gd name="T60" fmla="*/ 407 w 607"/>
                <a:gd name="T61" fmla="*/ 6 h 607"/>
                <a:gd name="T62" fmla="*/ 497 w 607"/>
                <a:gd name="T63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7" h="607">
                  <a:moveTo>
                    <a:pt x="497" y="0"/>
                  </a:moveTo>
                  <a:lnTo>
                    <a:pt x="607" y="20"/>
                  </a:lnTo>
                  <a:lnTo>
                    <a:pt x="594" y="65"/>
                  </a:lnTo>
                  <a:lnTo>
                    <a:pt x="529" y="77"/>
                  </a:lnTo>
                  <a:lnTo>
                    <a:pt x="458" y="65"/>
                  </a:lnTo>
                  <a:lnTo>
                    <a:pt x="354" y="71"/>
                  </a:lnTo>
                  <a:lnTo>
                    <a:pt x="232" y="104"/>
                  </a:lnTo>
                  <a:lnTo>
                    <a:pt x="122" y="136"/>
                  </a:lnTo>
                  <a:lnTo>
                    <a:pt x="83" y="175"/>
                  </a:lnTo>
                  <a:lnTo>
                    <a:pt x="90" y="200"/>
                  </a:lnTo>
                  <a:lnTo>
                    <a:pt x="142" y="291"/>
                  </a:lnTo>
                  <a:lnTo>
                    <a:pt x="187" y="375"/>
                  </a:lnTo>
                  <a:lnTo>
                    <a:pt x="238" y="432"/>
                  </a:lnTo>
                  <a:lnTo>
                    <a:pt x="265" y="452"/>
                  </a:lnTo>
                  <a:lnTo>
                    <a:pt x="258" y="497"/>
                  </a:lnTo>
                  <a:lnTo>
                    <a:pt x="200" y="530"/>
                  </a:lnTo>
                  <a:lnTo>
                    <a:pt x="155" y="568"/>
                  </a:lnTo>
                  <a:lnTo>
                    <a:pt x="136" y="607"/>
                  </a:lnTo>
                  <a:lnTo>
                    <a:pt x="97" y="607"/>
                  </a:lnTo>
                  <a:lnTo>
                    <a:pt x="90" y="562"/>
                  </a:lnTo>
                  <a:lnTo>
                    <a:pt x="136" y="510"/>
                  </a:lnTo>
                  <a:lnTo>
                    <a:pt x="193" y="465"/>
                  </a:lnTo>
                  <a:lnTo>
                    <a:pt x="187" y="446"/>
                  </a:lnTo>
                  <a:lnTo>
                    <a:pt x="136" y="375"/>
                  </a:lnTo>
                  <a:lnTo>
                    <a:pt x="77" y="291"/>
                  </a:lnTo>
                  <a:lnTo>
                    <a:pt x="26" y="200"/>
                  </a:lnTo>
                  <a:lnTo>
                    <a:pt x="0" y="149"/>
                  </a:lnTo>
                  <a:lnTo>
                    <a:pt x="38" y="110"/>
                  </a:lnTo>
                  <a:lnTo>
                    <a:pt x="122" y="71"/>
                  </a:lnTo>
                  <a:lnTo>
                    <a:pt x="271" y="20"/>
                  </a:lnTo>
                  <a:lnTo>
                    <a:pt x="407" y="6"/>
                  </a:lnTo>
                  <a:lnTo>
                    <a:pt x="497" y="0"/>
                  </a:lnTo>
                  <a:close/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689"/>
            <p:cNvSpPr>
              <a:spLocks noChangeAspect="1"/>
            </p:cNvSpPr>
            <p:nvPr/>
          </p:nvSpPr>
          <p:spPr bwMode="auto">
            <a:xfrm>
              <a:off x="4739" y="1730"/>
              <a:ext cx="123" cy="130"/>
            </a:xfrm>
            <a:custGeom>
              <a:avLst/>
              <a:gdLst>
                <a:gd name="T0" fmla="*/ 64 w 575"/>
                <a:gd name="T1" fmla="*/ 0 h 608"/>
                <a:gd name="T2" fmla="*/ 0 w 575"/>
                <a:gd name="T3" fmla="*/ 20 h 608"/>
                <a:gd name="T4" fmla="*/ 0 w 575"/>
                <a:gd name="T5" fmla="*/ 65 h 608"/>
                <a:gd name="T6" fmla="*/ 32 w 575"/>
                <a:gd name="T7" fmla="*/ 98 h 608"/>
                <a:gd name="T8" fmla="*/ 109 w 575"/>
                <a:gd name="T9" fmla="*/ 143 h 608"/>
                <a:gd name="T10" fmla="*/ 252 w 575"/>
                <a:gd name="T11" fmla="*/ 234 h 608"/>
                <a:gd name="T12" fmla="*/ 336 w 575"/>
                <a:gd name="T13" fmla="*/ 291 h 608"/>
                <a:gd name="T14" fmla="*/ 388 w 575"/>
                <a:gd name="T15" fmla="*/ 375 h 608"/>
                <a:gd name="T16" fmla="*/ 453 w 575"/>
                <a:gd name="T17" fmla="*/ 486 h 608"/>
                <a:gd name="T18" fmla="*/ 459 w 575"/>
                <a:gd name="T19" fmla="*/ 576 h 608"/>
                <a:gd name="T20" fmla="*/ 498 w 575"/>
                <a:gd name="T21" fmla="*/ 608 h 608"/>
                <a:gd name="T22" fmla="*/ 575 w 575"/>
                <a:gd name="T23" fmla="*/ 537 h 608"/>
                <a:gd name="T24" fmla="*/ 517 w 575"/>
                <a:gd name="T25" fmla="*/ 505 h 608"/>
                <a:gd name="T26" fmla="*/ 459 w 575"/>
                <a:gd name="T27" fmla="*/ 407 h 608"/>
                <a:gd name="T28" fmla="*/ 407 w 575"/>
                <a:gd name="T29" fmla="*/ 317 h 608"/>
                <a:gd name="T30" fmla="*/ 388 w 575"/>
                <a:gd name="T31" fmla="*/ 265 h 608"/>
                <a:gd name="T32" fmla="*/ 343 w 575"/>
                <a:gd name="T33" fmla="*/ 208 h 608"/>
                <a:gd name="T34" fmla="*/ 258 w 575"/>
                <a:gd name="T35" fmla="*/ 143 h 608"/>
                <a:gd name="T36" fmla="*/ 161 w 575"/>
                <a:gd name="T37" fmla="*/ 78 h 608"/>
                <a:gd name="T38" fmla="*/ 64 w 575"/>
                <a:gd name="T39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5" h="608">
                  <a:moveTo>
                    <a:pt x="64" y="0"/>
                  </a:moveTo>
                  <a:lnTo>
                    <a:pt x="0" y="20"/>
                  </a:lnTo>
                  <a:lnTo>
                    <a:pt x="0" y="65"/>
                  </a:lnTo>
                  <a:lnTo>
                    <a:pt x="32" y="98"/>
                  </a:lnTo>
                  <a:lnTo>
                    <a:pt x="109" y="143"/>
                  </a:lnTo>
                  <a:lnTo>
                    <a:pt x="252" y="234"/>
                  </a:lnTo>
                  <a:lnTo>
                    <a:pt x="336" y="291"/>
                  </a:lnTo>
                  <a:lnTo>
                    <a:pt x="388" y="375"/>
                  </a:lnTo>
                  <a:lnTo>
                    <a:pt x="453" y="486"/>
                  </a:lnTo>
                  <a:lnTo>
                    <a:pt x="459" y="576"/>
                  </a:lnTo>
                  <a:lnTo>
                    <a:pt x="498" y="608"/>
                  </a:lnTo>
                  <a:lnTo>
                    <a:pt x="575" y="537"/>
                  </a:lnTo>
                  <a:lnTo>
                    <a:pt x="517" y="505"/>
                  </a:lnTo>
                  <a:lnTo>
                    <a:pt x="459" y="407"/>
                  </a:lnTo>
                  <a:lnTo>
                    <a:pt x="407" y="317"/>
                  </a:lnTo>
                  <a:lnTo>
                    <a:pt x="388" y="265"/>
                  </a:lnTo>
                  <a:lnTo>
                    <a:pt x="343" y="208"/>
                  </a:lnTo>
                  <a:lnTo>
                    <a:pt x="258" y="143"/>
                  </a:lnTo>
                  <a:lnTo>
                    <a:pt x="161" y="78"/>
                  </a:lnTo>
                  <a:lnTo>
                    <a:pt x="64" y="0"/>
                  </a:lnTo>
                  <a:close/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690"/>
            <p:cNvSpPr>
              <a:spLocks noChangeAspect="1"/>
            </p:cNvSpPr>
            <p:nvPr/>
          </p:nvSpPr>
          <p:spPr bwMode="auto">
            <a:xfrm>
              <a:off x="4692" y="1828"/>
              <a:ext cx="68" cy="213"/>
            </a:xfrm>
            <a:custGeom>
              <a:avLst/>
              <a:gdLst>
                <a:gd name="T0" fmla="*/ 47 w 315"/>
                <a:gd name="T1" fmla="*/ 0 h 991"/>
                <a:gd name="T2" fmla="*/ 0 w 315"/>
                <a:gd name="T3" fmla="*/ 19 h 991"/>
                <a:gd name="T4" fmla="*/ 7 w 315"/>
                <a:gd name="T5" fmla="*/ 72 h 991"/>
                <a:gd name="T6" fmla="*/ 27 w 315"/>
                <a:gd name="T7" fmla="*/ 103 h 991"/>
                <a:gd name="T8" fmla="*/ 79 w 315"/>
                <a:gd name="T9" fmla="*/ 206 h 991"/>
                <a:gd name="T10" fmla="*/ 132 w 315"/>
                <a:gd name="T11" fmla="*/ 393 h 991"/>
                <a:gd name="T12" fmla="*/ 145 w 315"/>
                <a:gd name="T13" fmla="*/ 502 h 991"/>
                <a:gd name="T14" fmla="*/ 99 w 315"/>
                <a:gd name="T15" fmla="*/ 662 h 991"/>
                <a:gd name="T16" fmla="*/ 47 w 315"/>
                <a:gd name="T17" fmla="*/ 791 h 991"/>
                <a:gd name="T18" fmla="*/ 27 w 315"/>
                <a:gd name="T19" fmla="*/ 901 h 991"/>
                <a:gd name="T20" fmla="*/ 47 w 315"/>
                <a:gd name="T21" fmla="*/ 927 h 991"/>
                <a:gd name="T22" fmla="*/ 99 w 315"/>
                <a:gd name="T23" fmla="*/ 940 h 991"/>
                <a:gd name="T24" fmla="*/ 217 w 315"/>
                <a:gd name="T25" fmla="*/ 985 h 991"/>
                <a:gd name="T26" fmla="*/ 263 w 315"/>
                <a:gd name="T27" fmla="*/ 991 h 991"/>
                <a:gd name="T28" fmla="*/ 315 w 315"/>
                <a:gd name="T29" fmla="*/ 946 h 991"/>
                <a:gd name="T30" fmla="*/ 237 w 315"/>
                <a:gd name="T31" fmla="*/ 920 h 991"/>
                <a:gd name="T32" fmla="*/ 125 w 315"/>
                <a:gd name="T33" fmla="*/ 901 h 991"/>
                <a:gd name="T34" fmla="*/ 85 w 315"/>
                <a:gd name="T35" fmla="*/ 868 h 991"/>
                <a:gd name="T36" fmla="*/ 79 w 315"/>
                <a:gd name="T37" fmla="*/ 823 h 991"/>
                <a:gd name="T38" fmla="*/ 125 w 315"/>
                <a:gd name="T39" fmla="*/ 740 h 991"/>
                <a:gd name="T40" fmla="*/ 164 w 315"/>
                <a:gd name="T41" fmla="*/ 624 h 991"/>
                <a:gd name="T42" fmla="*/ 204 w 315"/>
                <a:gd name="T43" fmla="*/ 482 h 991"/>
                <a:gd name="T44" fmla="*/ 198 w 315"/>
                <a:gd name="T45" fmla="*/ 419 h 991"/>
                <a:gd name="T46" fmla="*/ 190 w 315"/>
                <a:gd name="T47" fmla="*/ 321 h 991"/>
                <a:gd name="T48" fmla="*/ 158 w 315"/>
                <a:gd name="T49" fmla="*/ 206 h 991"/>
                <a:gd name="T50" fmla="*/ 132 w 315"/>
                <a:gd name="T51" fmla="*/ 103 h 991"/>
                <a:gd name="T52" fmla="*/ 93 w 315"/>
                <a:gd name="T53" fmla="*/ 27 h 991"/>
                <a:gd name="T54" fmla="*/ 47 w 315"/>
                <a:gd name="T55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5" h="991">
                  <a:moveTo>
                    <a:pt x="47" y="0"/>
                  </a:moveTo>
                  <a:lnTo>
                    <a:pt x="0" y="19"/>
                  </a:lnTo>
                  <a:lnTo>
                    <a:pt x="7" y="72"/>
                  </a:lnTo>
                  <a:lnTo>
                    <a:pt x="27" y="103"/>
                  </a:lnTo>
                  <a:lnTo>
                    <a:pt x="79" y="206"/>
                  </a:lnTo>
                  <a:lnTo>
                    <a:pt x="132" y="393"/>
                  </a:lnTo>
                  <a:lnTo>
                    <a:pt x="145" y="502"/>
                  </a:lnTo>
                  <a:lnTo>
                    <a:pt x="99" y="662"/>
                  </a:lnTo>
                  <a:lnTo>
                    <a:pt x="47" y="791"/>
                  </a:lnTo>
                  <a:lnTo>
                    <a:pt x="27" y="901"/>
                  </a:lnTo>
                  <a:lnTo>
                    <a:pt x="47" y="927"/>
                  </a:lnTo>
                  <a:lnTo>
                    <a:pt x="99" y="940"/>
                  </a:lnTo>
                  <a:lnTo>
                    <a:pt x="217" y="985"/>
                  </a:lnTo>
                  <a:lnTo>
                    <a:pt x="263" y="991"/>
                  </a:lnTo>
                  <a:lnTo>
                    <a:pt x="315" y="946"/>
                  </a:lnTo>
                  <a:lnTo>
                    <a:pt x="237" y="920"/>
                  </a:lnTo>
                  <a:lnTo>
                    <a:pt x="125" y="901"/>
                  </a:lnTo>
                  <a:lnTo>
                    <a:pt x="85" y="868"/>
                  </a:lnTo>
                  <a:lnTo>
                    <a:pt x="79" y="823"/>
                  </a:lnTo>
                  <a:lnTo>
                    <a:pt x="125" y="740"/>
                  </a:lnTo>
                  <a:lnTo>
                    <a:pt x="164" y="624"/>
                  </a:lnTo>
                  <a:lnTo>
                    <a:pt x="204" y="482"/>
                  </a:lnTo>
                  <a:lnTo>
                    <a:pt x="198" y="419"/>
                  </a:lnTo>
                  <a:lnTo>
                    <a:pt x="190" y="321"/>
                  </a:lnTo>
                  <a:lnTo>
                    <a:pt x="158" y="206"/>
                  </a:lnTo>
                  <a:lnTo>
                    <a:pt x="132" y="103"/>
                  </a:lnTo>
                  <a:lnTo>
                    <a:pt x="93" y="27"/>
                  </a:lnTo>
                  <a:lnTo>
                    <a:pt x="47" y="0"/>
                  </a:lnTo>
                  <a:close/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691"/>
            <p:cNvSpPr>
              <a:spLocks noChangeAspect="1"/>
            </p:cNvSpPr>
            <p:nvPr/>
          </p:nvSpPr>
          <p:spPr bwMode="auto">
            <a:xfrm>
              <a:off x="4665" y="1826"/>
              <a:ext cx="50" cy="239"/>
            </a:xfrm>
            <a:custGeom>
              <a:avLst/>
              <a:gdLst>
                <a:gd name="T0" fmla="*/ 54 w 232"/>
                <a:gd name="T1" fmla="*/ 45 h 1115"/>
                <a:gd name="T2" fmla="*/ 92 w 232"/>
                <a:gd name="T3" fmla="*/ 0 h 1115"/>
                <a:gd name="T4" fmla="*/ 146 w 232"/>
                <a:gd name="T5" fmla="*/ 13 h 1115"/>
                <a:gd name="T6" fmla="*/ 160 w 232"/>
                <a:gd name="T7" fmla="*/ 64 h 1115"/>
                <a:gd name="T8" fmla="*/ 179 w 232"/>
                <a:gd name="T9" fmla="*/ 276 h 1115"/>
                <a:gd name="T10" fmla="*/ 172 w 232"/>
                <a:gd name="T11" fmla="*/ 448 h 1115"/>
                <a:gd name="T12" fmla="*/ 160 w 232"/>
                <a:gd name="T13" fmla="*/ 571 h 1115"/>
                <a:gd name="T14" fmla="*/ 112 w 232"/>
                <a:gd name="T15" fmla="*/ 808 h 1115"/>
                <a:gd name="T16" fmla="*/ 80 w 232"/>
                <a:gd name="T17" fmla="*/ 923 h 1115"/>
                <a:gd name="T18" fmla="*/ 92 w 232"/>
                <a:gd name="T19" fmla="*/ 962 h 1115"/>
                <a:gd name="T20" fmla="*/ 179 w 232"/>
                <a:gd name="T21" fmla="*/ 1019 h 1115"/>
                <a:gd name="T22" fmla="*/ 232 w 232"/>
                <a:gd name="T23" fmla="*/ 1089 h 1115"/>
                <a:gd name="T24" fmla="*/ 219 w 232"/>
                <a:gd name="T25" fmla="*/ 1109 h 1115"/>
                <a:gd name="T26" fmla="*/ 152 w 232"/>
                <a:gd name="T27" fmla="*/ 1115 h 1115"/>
                <a:gd name="T28" fmla="*/ 112 w 232"/>
                <a:gd name="T29" fmla="*/ 1103 h 1115"/>
                <a:gd name="T30" fmla="*/ 100 w 232"/>
                <a:gd name="T31" fmla="*/ 1064 h 1115"/>
                <a:gd name="T32" fmla="*/ 92 w 232"/>
                <a:gd name="T33" fmla="*/ 1026 h 1115"/>
                <a:gd name="T34" fmla="*/ 40 w 232"/>
                <a:gd name="T35" fmla="*/ 968 h 1115"/>
                <a:gd name="T36" fmla="*/ 0 w 232"/>
                <a:gd name="T37" fmla="*/ 929 h 1115"/>
                <a:gd name="T38" fmla="*/ 14 w 232"/>
                <a:gd name="T39" fmla="*/ 872 h 1115"/>
                <a:gd name="T40" fmla="*/ 60 w 232"/>
                <a:gd name="T41" fmla="*/ 814 h 1115"/>
                <a:gd name="T42" fmla="*/ 92 w 232"/>
                <a:gd name="T43" fmla="*/ 673 h 1115"/>
                <a:gd name="T44" fmla="*/ 106 w 232"/>
                <a:gd name="T45" fmla="*/ 520 h 1115"/>
                <a:gd name="T46" fmla="*/ 100 w 232"/>
                <a:gd name="T47" fmla="*/ 359 h 1115"/>
                <a:gd name="T48" fmla="*/ 72 w 232"/>
                <a:gd name="T49" fmla="*/ 199 h 1115"/>
                <a:gd name="T50" fmla="*/ 40 w 232"/>
                <a:gd name="T51" fmla="*/ 84 h 1115"/>
                <a:gd name="T52" fmla="*/ 54 w 232"/>
                <a:gd name="T53" fmla="*/ 45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2" h="1115">
                  <a:moveTo>
                    <a:pt x="54" y="45"/>
                  </a:moveTo>
                  <a:lnTo>
                    <a:pt x="92" y="0"/>
                  </a:lnTo>
                  <a:lnTo>
                    <a:pt x="146" y="13"/>
                  </a:lnTo>
                  <a:lnTo>
                    <a:pt x="160" y="64"/>
                  </a:lnTo>
                  <a:lnTo>
                    <a:pt x="179" y="276"/>
                  </a:lnTo>
                  <a:lnTo>
                    <a:pt x="172" y="448"/>
                  </a:lnTo>
                  <a:lnTo>
                    <a:pt x="160" y="571"/>
                  </a:lnTo>
                  <a:lnTo>
                    <a:pt x="112" y="808"/>
                  </a:lnTo>
                  <a:lnTo>
                    <a:pt x="80" y="923"/>
                  </a:lnTo>
                  <a:lnTo>
                    <a:pt x="92" y="962"/>
                  </a:lnTo>
                  <a:lnTo>
                    <a:pt x="179" y="1019"/>
                  </a:lnTo>
                  <a:lnTo>
                    <a:pt x="232" y="1089"/>
                  </a:lnTo>
                  <a:lnTo>
                    <a:pt x="219" y="1109"/>
                  </a:lnTo>
                  <a:lnTo>
                    <a:pt x="152" y="1115"/>
                  </a:lnTo>
                  <a:lnTo>
                    <a:pt x="112" y="1103"/>
                  </a:lnTo>
                  <a:lnTo>
                    <a:pt x="100" y="1064"/>
                  </a:lnTo>
                  <a:lnTo>
                    <a:pt x="92" y="1026"/>
                  </a:lnTo>
                  <a:lnTo>
                    <a:pt x="40" y="968"/>
                  </a:lnTo>
                  <a:lnTo>
                    <a:pt x="0" y="929"/>
                  </a:lnTo>
                  <a:lnTo>
                    <a:pt x="14" y="872"/>
                  </a:lnTo>
                  <a:lnTo>
                    <a:pt x="60" y="814"/>
                  </a:lnTo>
                  <a:lnTo>
                    <a:pt x="92" y="673"/>
                  </a:lnTo>
                  <a:lnTo>
                    <a:pt x="106" y="520"/>
                  </a:lnTo>
                  <a:lnTo>
                    <a:pt x="100" y="359"/>
                  </a:lnTo>
                  <a:lnTo>
                    <a:pt x="72" y="199"/>
                  </a:lnTo>
                  <a:lnTo>
                    <a:pt x="40" y="84"/>
                  </a:lnTo>
                  <a:lnTo>
                    <a:pt x="54" y="45"/>
                  </a:lnTo>
                  <a:close/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492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5" grpId="0" animBg="1"/>
      <p:bldP spid="1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Similarities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Can re-run the application</a:t>
            </a:r>
          </a:p>
          <a:p>
            <a:pPr lvl="1"/>
            <a:r>
              <a:rPr lang="en-US" dirty="0" smtClean="0"/>
              <a:t>But execution is non-deterministic</a:t>
            </a:r>
          </a:p>
          <a:p>
            <a:r>
              <a:rPr lang="en-US" dirty="0" smtClean="0"/>
              <a:t>Bug may have been triggered a long time ago</a:t>
            </a:r>
          </a:p>
          <a:p>
            <a:r>
              <a:rPr lang="en-US" dirty="0" smtClean="0"/>
              <a:t>A corrupted OS can interfere with the debugger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Forensics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Can re-construct deleted files</a:t>
            </a:r>
          </a:p>
          <a:p>
            <a:pPr lvl="1"/>
            <a:r>
              <a:rPr lang="en-US" dirty="0" smtClean="0"/>
              <a:t>Cannot recover/reconstruct volatile data </a:t>
            </a:r>
          </a:p>
          <a:p>
            <a:r>
              <a:rPr lang="en-US" dirty="0" smtClean="0"/>
              <a:t>Initial incident could have occurred a </a:t>
            </a:r>
            <a:r>
              <a:rPr lang="en-US" dirty="0"/>
              <a:t>long time </a:t>
            </a:r>
            <a:r>
              <a:rPr lang="en-US" dirty="0" smtClean="0"/>
              <a:t>ago</a:t>
            </a:r>
          </a:p>
          <a:p>
            <a:r>
              <a:rPr lang="en-US" dirty="0" smtClean="0"/>
              <a:t>A compromised OS can report false data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4B73-F8DA-D642-A741-58773F4CF13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1075" y="1752601"/>
            <a:ext cx="7515225" cy="59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Can you come up with more similarities or differences?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996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Machines to the Rescue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is observed from “below”</a:t>
            </a:r>
          </a:p>
          <a:p>
            <a:pPr lvl="1"/>
            <a:r>
              <a:rPr lang="en-US" dirty="0" smtClean="0"/>
              <a:t>Data may be untrustworthy, but collection does not depend on possibly malicious components (e.g., planted binaries, subverted kernel, etc.)</a:t>
            </a:r>
          </a:p>
          <a:p>
            <a:pPr lvl="1"/>
            <a:r>
              <a:rPr lang="en-US" dirty="0" smtClean="0"/>
              <a:t>The analysis does not tamper with data</a:t>
            </a:r>
          </a:p>
          <a:p>
            <a:r>
              <a:rPr lang="en-US" dirty="0" smtClean="0"/>
              <a:t>Not a panacea!</a:t>
            </a:r>
          </a:p>
          <a:p>
            <a:pPr lvl="1"/>
            <a:r>
              <a:rPr lang="en-US" dirty="0" smtClean="0"/>
              <a:t>Adding more layers does not make a system more secure</a:t>
            </a:r>
            <a:endParaRPr lang="en-US" dirty="0"/>
          </a:p>
          <a:p>
            <a:pPr lvl="1"/>
            <a:r>
              <a:rPr lang="en-US" dirty="0" smtClean="0"/>
              <a:t>It’s turtles all the way down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4B73-F8DA-D642-A741-58773F4CF13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 descr="File:TurtlesAllTheWayDow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4818062"/>
            <a:ext cx="1351493" cy="176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68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CS-695 Host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4B73-F8DA-D642-A741-58773F4CF13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 Overview</a:t>
            </a:r>
            <a:endParaRPr lang="en-US" dirty="0"/>
          </a:p>
        </p:txBody>
      </p:sp>
      <p:grpSp>
        <p:nvGrpSpPr>
          <p:cNvPr id="85" name="Group 84"/>
          <p:cNvGrpSpPr/>
          <p:nvPr/>
        </p:nvGrpSpPr>
        <p:grpSpPr>
          <a:xfrm>
            <a:off x="3664685" y="1677127"/>
            <a:ext cx="1974693" cy="4130682"/>
            <a:chOff x="3715808" y="1677127"/>
            <a:chExt cx="1974693" cy="4130682"/>
          </a:xfrm>
        </p:grpSpPr>
        <p:grpSp>
          <p:nvGrpSpPr>
            <p:cNvPr id="79" name="Group 78"/>
            <p:cNvGrpSpPr/>
            <p:nvPr/>
          </p:nvGrpSpPr>
          <p:grpSpPr>
            <a:xfrm>
              <a:off x="3715808" y="1677127"/>
              <a:ext cx="1974693" cy="3720150"/>
              <a:chOff x="3639814" y="1667602"/>
              <a:chExt cx="1974693" cy="3720150"/>
            </a:xfrm>
          </p:grpSpPr>
          <p:sp>
            <p:nvSpPr>
              <p:cNvPr id="60" name="AutoShape 11"/>
              <p:cNvSpPr>
                <a:spLocks noChangeArrowheads="1"/>
              </p:cNvSpPr>
              <p:nvPr/>
            </p:nvSpPr>
            <p:spPr bwMode="auto">
              <a:xfrm>
                <a:off x="3648323" y="1667602"/>
                <a:ext cx="514102" cy="198999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AutoShape 12"/>
              <p:cNvSpPr>
                <a:spLocks noChangeArrowheads="1"/>
              </p:cNvSpPr>
              <p:nvPr/>
            </p:nvSpPr>
            <p:spPr bwMode="auto">
              <a:xfrm>
                <a:off x="4162425" y="1667602"/>
                <a:ext cx="692251" cy="198999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" name="AutoShape 13"/>
              <p:cNvSpPr>
                <a:spLocks noChangeArrowheads="1"/>
              </p:cNvSpPr>
              <p:nvPr/>
            </p:nvSpPr>
            <p:spPr bwMode="auto">
              <a:xfrm>
                <a:off x="4854676" y="1667602"/>
                <a:ext cx="731859" cy="198999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3648322" y="4791802"/>
                <a:ext cx="1938213" cy="595950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Hardware</a:t>
                </a:r>
                <a:endParaRPr lang="en-US" dirty="0"/>
              </a:p>
            </p:txBody>
          </p:sp>
          <p:sp>
            <p:nvSpPr>
              <p:cNvPr id="64" name="AutoShape 10"/>
              <p:cNvSpPr>
                <a:spLocks noChangeArrowheads="1"/>
              </p:cNvSpPr>
              <p:nvPr/>
            </p:nvSpPr>
            <p:spPr bwMode="auto">
              <a:xfrm>
                <a:off x="3639814" y="3441489"/>
                <a:ext cx="1214862" cy="33129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r>
                  <a:rPr lang="en-GB" dirty="0" smtClean="0"/>
                  <a:t>Guest</a:t>
                </a:r>
                <a:endParaRPr lang="en-GB" dirty="0"/>
              </a:p>
            </p:txBody>
          </p:sp>
          <p:sp>
            <p:nvSpPr>
              <p:cNvPr id="65" name="AutoShape 10"/>
              <p:cNvSpPr>
                <a:spLocks noChangeArrowheads="1"/>
              </p:cNvSpPr>
              <p:nvPr/>
            </p:nvSpPr>
            <p:spPr bwMode="auto">
              <a:xfrm>
                <a:off x="4854677" y="3441489"/>
                <a:ext cx="759830" cy="33129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r>
                  <a:rPr lang="en-GB" dirty="0" smtClean="0"/>
                  <a:t>Guest</a:t>
                </a:r>
                <a:endParaRPr lang="en-GB" dirty="0"/>
              </a:p>
            </p:txBody>
          </p:sp>
          <p:sp>
            <p:nvSpPr>
              <p:cNvPr id="59" name="AutoShape 10"/>
              <p:cNvSpPr>
                <a:spLocks noChangeArrowheads="1"/>
              </p:cNvSpPr>
              <p:nvPr/>
            </p:nvSpPr>
            <p:spPr bwMode="auto">
              <a:xfrm>
                <a:off x="3648322" y="3772788"/>
                <a:ext cx="1938213" cy="1019014"/>
              </a:xfrm>
              <a:prstGeom prst="roundRect">
                <a:avLst>
                  <a:gd name="adj" fmla="val 16667"/>
                </a:avLst>
              </a:prstGeom>
              <a:solidFill>
                <a:schemeClr val="accent4">
                  <a:lumMod val="75000"/>
                </a:schemeClr>
              </a:solidFill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r>
                  <a:rPr lang="en-US" dirty="0" smtClean="0"/>
                  <a:t>VM &amp; Host</a:t>
                </a:r>
              </a:p>
              <a:p>
                <a:pPr algn="ctr"/>
                <a:r>
                  <a:rPr lang="en-US" dirty="0"/>
                  <a:t>Operating </a:t>
                </a:r>
                <a:r>
                  <a:rPr lang="en-US" dirty="0" smtClean="0"/>
                  <a:t>System</a:t>
                </a:r>
                <a:endParaRPr lang="en-GB" dirty="0"/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3993665" y="5438477"/>
              <a:ext cx="1418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VM in the OS</a:t>
              </a:r>
              <a:endParaRPr lang="en-US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241652" y="1667600"/>
            <a:ext cx="2142702" cy="4140209"/>
            <a:chOff x="6241652" y="1667600"/>
            <a:chExt cx="2142702" cy="4140209"/>
          </a:xfrm>
        </p:grpSpPr>
        <p:grpSp>
          <p:nvGrpSpPr>
            <p:cNvPr id="78" name="Group 77"/>
            <p:cNvGrpSpPr/>
            <p:nvPr/>
          </p:nvGrpSpPr>
          <p:grpSpPr>
            <a:xfrm>
              <a:off x="6324394" y="1667600"/>
              <a:ext cx="1977219" cy="3720152"/>
              <a:chOff x="6343897" y="1667600"/>
              <a:chExt cx="1977219" cy="3720152"/>
            </a:xfrm>
          </p:grpSpPr>
          <p:sp>
            <p:nvSpPr>
              <p:cNvPr id="66" name="AutoShape 10"/>
              <p:cNvSpPr>
                <a:spLocks noChangeArrowheads="1"/>
              </p:cNvSpPr>
              <p:nvPr/>
            </p:nvSpPr>
            <p:spPr bwMode="auto">
              <a:xfrm>
                <a:off x="6343897" y="3997630"/>
                <a:ext cx="1938213" cy="794172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r>
                  <a:rPr lang="en-US" dirty="0" smtClean="0"/>
                  <a:t>Host</a:t>
                </a:r>
              </a:p>
              <a:p>
                <a:pPr algn="ctr"/>
                <a:r>
                  <a:rPr lang="en-US" dirty="0"/>
                  <a:t>Operating </a:t>
                </a:r>
                <a:r>
                  <a:rPr lang="en-US" dirty="0" smtClean="0"/>
                  <a:t>System</a:t>
                </a:r>
                <a:endParaRPr lang="en-GB" dirty="0"/>
              </a:p>
            </p:txBody>
          </p:sp>
          <p:sp>
            <p:nvSpPr>
              <p:cNvPr id="67" name="AutoShape 11"/>
              <p:cNvSpPr>
                <a:spLocks noChangeArrowheads="1"/>
              </p:cNvSpPr>
              <p:nvPr/>
            </p:nvSpPr>
            <p:spPr bwMode="auto">
              <a:xfrm>
                <a:off x="6343898" y="1667602"/>
                <a:ext cx="514102" cy="233002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AutoShape 12"/>
              <p:cNvSpPr>
                <a:spLocks noChangeArrowheads="1"/>
              </p:cNvSpPr>
              <p:nvPr/>
            </p:nvSpPr>
            <p:spPr bwMode="auto">
              <a:xfrm>
                <a:off x="6858000" y="1667602"/>
                <a:ext cx="692251" cy="233002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9" name="AutoShape 13"/>
              <p:cNvSpPr>
                <a:spLocks noChangeArrowheads="1"/>
              </p:cNvSpPr>
              <p:nvPr/>
            </p:nvSpPr>
            <p:spPr bwMode="auto">
              <a:xfrm>
                <a:off x="7550252" y="1667602"/>
                <a:ext cx="231674" cy="1773887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6343897" y="4791802"/>
                <a:ext cx="1938213" cy="595950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Hardware</a:t>
                </a:r>
                <a:endParaRPr lang="en-US" dirty="0"/>
              </a:p>
            </p:txBody>
          </p:sp>
          <p:sp>
            <p:nvSpPr>
              <p:cNvPr id="76" name="AutoShape 13"/>
              <p:cNvSpPr>
                <a:spLocks noChangeArrowheads="1"/>
              </p:cNvSpPr>
              <p:nvPr/>
            </p:nvSpPr>
            <p:spPr bwMode="auto">
              <a:xfrm>
                <a:off x="7779277" y="1667601"/>
                <a:ext cx="231674" cy="1773887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7" name="AutoShape 13"/>
              <p:cNvSpPr>
                <a:spLocks noChangeArrowheads="1"/>
              </p:cNvSpPr>
              <p:nvPr/>
            </p:nvSpPr>
            <p:spPr bwMode="auto">
              <a:xfrm>
                <a:off x="8012968" y="1667600"/>
                <a:ext cx="231674" cy="1773887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5" name="AutoShape 10"/>
              <p:cNvSpPr>
                <a:spLocks noChangeArrowheads="1"/>
              </p:cNvSpPr>
              <p:nvPr/>
            </p:nvSpPr>
            <p:spPr bwMode="auto">
              <a:xfrm>
                <a:off x="7561286" y="3368357"/>
                <a:ext cx="759830" cy="33129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r>
                  <a:rPr lang="en-GB" dirty="0" smtClean="0"/>
                  <a:t>Guest</a:t>
                </a:r>
                <a:endParaRPr lang="en-GB" dirty="0"/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7550251" y="3699654"/>
                <a:ext cx="731860" cy="29797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VM</a:t>
                </a:r>
                <a:endParaRPr lang="en-US" dirty="0"/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6241652" y="5438477"/>
              <a:ext cx="2142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VM as an application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124197" y="1667602"/>
            <a:ext cx="1938213" cy="4140207"/>
            <a:chOff x="1124197" y="1667602"/>
            <a:chExt cx="1938213" cy="4140207"/>
          </a:xfrm>
        </p:grpSpPr>
        <p:grpSp>
          <p:nvGrpSpPr>
            <p:cNvPr id="81" name="Group 80"/>
            <p:cNvGrpSpPr/>
            <p:nvPr/>
          </p:nvGrpSpPr>
          <p:grpSpPr>
            <a:xfrm>
              <a:off x="1124197" y="1667602"/>
              <a:ext cx="1938213" cy="3720150"/>
              <a:chOff x="1124197" y="1667602"/>
              <a:chExt cx="1938213" cy="3720150"/>
            </a:xfrm>
          </p:grpSpPr>
          <p:sp>
            <p:nvSpPr>
              <p:cNvPr id="13" name="AutoShape 10"/>
              <p:cNvSpPr>
                <a:spLocks noChangeArrowheads="1"/>
              </p:cNvSpPr>
              <p:nvPr/>
            </p:nvSpPr>
            <p:spPr bwMode="auto">
              <a:xfrm>
                <a:off x="1124197" y="3997630"/>
                <a:ext cx="1938213" cy="794172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r>
                  <a:rPr lang="en-US" dirty="0" smtClean="0"/>
                  <a:t>Host</a:t>
                </a:r>
              </a:p>
              <a:p>
                <a:pPr algn="ctr"/>
                <a:r>
                  <a:rPr lang="en-US" dirty="0" smtClean="0"/>
                  <a:t>Operating System</a:t>
                </a:r>
                <a:endParaRPr lang="en-GB" dirty="0"/>
              </a:p>
            </p:txBody>
          </p:sp>
          <p:sp>
            <p:nvSpPr>
              <p:cNvPr id="14" name="AutoShape 11"/>
              <p:cNvSpPr>
                <a:spLocks noChangeArrowheads="1"/>
              </p:cNvSpPr>
              <p:nvPr/>
            </p:nvSpPr>
            <p:spPr bwMode="auto">
              <a:xfrm>
                <a:off x="1124198" y="1667602"/>
                <a:ext cx="514102" cy="233002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AutoShape 12"/>
              <p:cNvSpPr>
                <a:spLocks noChangeArrowheads="1"/>
              </p:cNvSpPr>
              <p:nvPr/>
            </p:nvSpPr>
            <p:spPr bwMode="auto">
              <a:xfrm>
                <a:off x="1638300" y="1667602"/>
                <a:ext cx="692251" cy="233002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" name="AutoShape 13"/>
              <p:cNvSpPr>
                <a:spLocks noChangeArrowheads="1"/>
              </p:cNvSpPr>
              <p:nvPr/>
            </p:nvSpPr>
            <p:spPr bwMode="auto">
              <a:xfrm>
                <a:off x="2330551" y="1667602"/>
                <a:ext cx="731859" cy="233002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1124197" y="4791802"/>
                <a:ext cx="1938213" cy="595950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Hardware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381249" y="2477935"/>
                <a:ext cx="1429052" cy="369332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Applications</a:t>
                </a:r>
                <a:endParaRPr lang="en-US" dirty="0"/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1674759" y="5438477"/>
              <a:ext cx="837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 VM</a:t>
              </a:r>
              <a:endParaRPr lang="en-US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272116" y="1476375"/>
            <a:ext cx="3649582" cy="1974639"/>
            <a:chOff x="4272116" y="1476375"/>
            <a:chExt cx="3649582" cy="1974639"/>
          </a:xfrm>
        </p:grpSpPr>
        <p:sp>
          <p:nvSpPr>
            <p:cNvPr id="88" name="TextBox 87"/>
            <p:cNvSpPr txBox="1"/>
            <p:nvPr/>
          </p:nvSpPr>
          <p:spPr>
            <a:xfrm>
              <a:off x="4272116" y="1476375"/>
              <a:ext cx="973360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Targets</a:t>
              </a:r>
              <a:endParaRPr lang="en-US" dirty="0"/>
            </a:p>
          </p:txBody>
        </p:sp>
        <p:cxnSp>
          <p:nvCxnSpPr>
            <p:cNvPr id="90" name="Straight Arrow Connector 89"/>
            <p:cNvCxnSpPr>
              <a:stCxn id="88" idx="2"/>
              <a:endCxn id="64" idx="0"/>
            </p:cNvCxnSpPr>
            <p:nvPr/>
          </p:nvCxnSpPr>
          <p:spPr>
            <a:xfrm flipH="1">
              <a:off x="4272116" y="1845707"/>
              <a:ext cx="486680" cy="160530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88" idx="2"/>
              <a:endCxn id="65" idx="0"/>
            </p:cNvCxnSpPr>
            <p:nvPr/>
          </p:nvCxnSpPr>
          <p:spPr>
            <a:xfrm>
              <a:off x="4758796" y="1845707"/>
              <a:ext cx="500667" cy="160530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88" idx="2"/>
              <a:endCxn id="75" idx="0"/>
            </p:cNvCxnSpPr>
            <p:nvPr/>
          </p:nvCxnSpPr>
          <p:spPr>
            <a:xfrm>
              <a:off x="4758796" y="1845707"/>
              <a:ext cx="3162902" cy="15226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1146024" y="2497249"/>
            <a:ext cx="6384724" cy="1539111"/>
            <a:chOff x="1146024" y="2497249"/>
            <a:chExt cx="6384724" cy="1539111"/>
          </a:xfrm>
        </p:grpSpPr>
        <p:grpSp>
          <p:nvGrpSpPr>
            <p:cNvPr id="116" name="Group 115"/>
            <p:cNvGrpSpPr/>
            <p:nvPr/>
          </p:nvGrpSpPr>
          <p:grpSpPr>
            <a:xfrm>
              <a:off x="1146024" y="2497249"/>
              <a:ext cx="1731689" cy="1539111"/>
              <a:chOff x="1832023" y="3848641"/>
              <a:chExt cx="1731689" cy="1539111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1832023" y="3848641"/>
                <a:ext cx="1731689" cy="153911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8" name="Group 676"/>
              <p:cNvGrpSpPr>
                <a:grpSpLocks noChangeAspect="1"/>
              </p:cNvGrpSpPr>
              <p:nvPr/>
            </p:nvGrpSpPr>
            <p:grpSpPr bwMode="auto">
              <a:xfrm>
                <a:off x="2388087" y="4150431"/>
                <a:ext cx="619560" cy="673265"/>
                <a:chOff x="4608" y="1632"/>
                <a:chExt cx="398" cy="433"/>
              </a:xfrm>
            </p:grpSpPr>
            <p:grpSp>
              <p:nvGrpSpPr>
                <p:cNvPr id="99" name="Group 677"/>
                <p:cNvGrpSpPr>
                  <a:grpSpLocks noChangeAspect="1"/>
                </p:cNvGrpSpPr>
                <p:nvPr/>
              </p:nvGrpSpPr>
              <p:grpSpPr bwMode="auto">
                <a:xfrm>
                  <a:off x="4752" y="1652"/>
                  <a:ext cx="254" cy="316"/>
                  <a:chOff x="4718" y="1200"/>
                  <a:chExt cx="297" cy="370"/>
                </a:xfrm>
              </p:grpSpPr>
              <p:grpSp>
                <p:nvGrpSpPr>
                  <p:cNvPr id="106" name="Group 67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721" y="1200"/>
                    <a:ext cx="294" cy="366"/>
                    <a:chOff x="4721" y="1642"/>
                    <a:chExt cx="294" cy="366"/>
                  </a:xfrm>
                </p:grpSpPr>
                <p:sp>
                  <p:nvSpPr>
                    <p:cNvPr id="108" name="Freeform 67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721" y="1853"/>
                      <a:ext cx="136" cy="155"/>
                    </a:xfrm>
                    <a:custGeom>
                      <a:avLst/>
                      <a:gdLst>
                        <a:gd name="T0" fmla="*/ 602 w 634"/>
                        <a:gd name="T1" fmla="*/ 0 h 721"/>
                        <a:gd name="T2" fmla="*/ 634 w 634"/>
                        <a:gd name="T3" fmla="*/ 72 h 721"/>
                        <a:gd name="T4" fmla="*/ 569 w 634"/>
                        <a:gd name="T5" fmla="*/ 180 h 721"/>
                        <a:gd name="T6" fmla="*/ 486 w 634"/>
                        <a:gd name="T7" fmla="*/ 309 h 721"/>
                        <a:gd name="T8" fmla="*/ 401 w 634"/>
                        <a:gd name="T9" fmla="*/ 451 h 721"/>
                        <a:gd name="T10" fmla="*/ 323 w 634"/>
                        <a:gd name="T11" fmla="*/ 541 h 721"/>
                        <a:gd name="T12" fmla="*/ 220 w 634"/>
                        <a:gd name="T13" fmla="*/ 664 h 721"/>
                        <a:gd name="T14" fmla="*/ 155 w 634"/>
                        <a:gd name="T15" fmla="*/ 721 h 721"/>
                        <a:gd name="T16" fmla="*/ 91 w 634"/>
                        <a:gd name="T17" fmla="*/ 695 h 721"/>
                        <a:gd name="T18" fmla="*/ 20 w 634"/>
                        <a:gd name="T19" fmla="*/ 619 h 721"/>
                        <a:gd name="T20" fmla="*/ 0 w 634"/>
                        <a:gd name="T21" fmla="*/ 566 h 721"/>
                        <a:gd name="T22" fmla="*/ 59 w 634"/>
                        <a:gd name="T23" fmla="*/ 431 h 721"/>
                        <a:gd name="T24" fmla="*/ 148 w 634"/>
                        <a:gd name="T25" fmla="*/ 290 h 721"/>
                        <a:gd name="T26" fmla="*/ 240 w 634"/>
                        <a:gd name="T27" fmla="*/ 174 h 721"/>
                        <a:gd name="T28" fmla="*/ 362 w 634"/>
                        <a:gd name="T29" fmla="*/ 84 h 721"/>
                        <a:gd name="T30" fmla="*/ 486 w 634"/>
                        <a:gd name="T31" fmla="*/ 33 h 721"/>
                        <a:gd name="T32" fmla="*/ 602 w 634"/>
                        <a:gd name="T33" fmla="*/ 0 h 7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634" h="721">
                          <a:moveTo>
                            <a:pt x="602" y="0"/>
                          </a:moveTo>
                          <a:lnTo>
                            <a:pt x="634" y="72"/>
                          </a:lnTo>
                          <a:lnTo>
                            <a:pt x="569" y="180"/>
                          </a:lnTo>
                          <a:lnTo>
                            <a:pt x="486" y="309"/>
                          </a:lnTo>
                          <a:lnTo>
                            <a:pt x="401" y="451"/>
                          </a:lnTo>
                          <a:lnTo>
                            <a:pt x="323" y="541"/>
                          </a:lnTo>
                          <a:lnTo>
                            <a:pt x="220" y="664"/>
                          </a:lnTo>
                          <a:lnTo>
                            <a:pt x="155" y="721"/>
                          </a:lnTo>
                          <a:lnTo>
                            <a:pt x="91" y="695"/>
                          </a:lnTo>
                          <a:lnTo>
                            <a:pt x="20" y="619"/>
                          </a:lnTo>
                          <a:lnTo>
                            <a:pt x="0" y="566"/>
                          </a:lnTo>
                          <a:lnTo>
                            <a:pt x="59" y="431"/>
                          </a:lnTo>
                          <a:lnTo>
                            <a:pt x="148" y="290"/>
                          </a:lnTo>
                          <a:lnTo>
                            <a:pt x="240" y="174"/>
                          </a:lnTo>
                          <a:lnTo>
                            <a:pt x="362" y="84"/>
                          </a:lnTo>
                          <a:lnTo>
                            <a:pt x="486" y="33"/>
                          </a:lnTo>
                          <a:lnTo>
                            <a:pt x="602" y="0"/>
                          </a:lnTo>
                          <a:close/>
                        </a:path>
                      </a:pathLst>
                    </a:custGeom>
                    <a:solidFill>
                      <a:srgbClr val="AD6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" name="Freeform 68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851" y="1655"/>
                      <a:ext cx="163" cy="212"/>
                    </a:xfrm>
                    <a:custGeom>
                      <a:avLst/>
                      <a:gdLst>
                        <a:gd name="T0" fmla="*/ 567 w 761"/>
                        <a:gd name="T1" fmla="*/ 0 h 990"/>
                        <a:gd name="T2" fmla="*/ 735 w 761"/>
                        <a:gd name="T3" fmla="*/ 90 h 990"/>
                        <a:gd name="T4" fmla="*/ 761 w 761"/>
                        <a:gd name="T5" fmla="*/ 251 h 990"/>
                        <a:gd name="T6" fmla="*/ 742 w 761"/>
                        <a:gd name="T7" fmla="*/ 456 h 990"/>
                        <a:gd name="T8" fmla="*/ 690 w 761"/>
                        <a:gd name="T9" fmla="*/ 604 h 990"/>
                        <a:gd name="T10" fmla="*/ 639 w 761"/>
                        <a:gd name="T11" fmla="*/ 726 h 990"/>
                        <a:gd name="T12" fmla="*/ 542 w 761"/>
                        <a:gd name="T13" fmla="*/ 810 h 990"/>
                        <a:gd name="T14" fmla="*/ 451 w 761"/>
                        <a:gd name="T15" fmla="*/ 881 h 990"/>
                        <a:gd name="T16" fmla="*/ 323 w 761"/>
                        <a:gd name="T17" fmla="*/ 926 h 990"/>
                        <a:gd name="T18" fmla="*/ 117 w 761"/>
                        <a:gd name="T19" fmla="*/ 918 h 990"/>
                        <a:gd name="T20" fmla="*/ 58 w 761"/>
                        <a:gd name="T21" fmla="*/ 990 h 990"/>
                        <a:gd name="T22" fmla="*/ 0 w 761"/>
                        <a:gd name="T23" fmla="*/ 918 h 990"/>
                        <a:gd name="T24" fmla="*/ 65 w 761"/>
                        <a:gd name="T25" fmla="*/ 836 h 990"/>
                        <a:gd name="T26" fmla="*/ 251 w 761"/>
                        <a:gd name="T27" fmla="*/ 810 h 990"/>
                        <a:gd name="T28" fmla="*/ 406 w 761"/>
                        <a:gd name="T29" fmla="*/ 720 h 990"/>
                        <a:gd name="T30" fmla="*/ 504 w 761"/>
                        <a:gd name="T31" fmla="*/ 604 h 990"/>
                        <a:gd name="T32" fmla="*/ 587 w 761"/>
                        <a:gd name="T33" fmla="*/ 450 h 990"/>
                        <a:gd name="T34" fmla="*/ 612 w 761"/>
                        <a:gd name="T35" fmla="*/ 315 h 990"/>
                        <a:gd name="T36" fmla="*/ 619 w 761"/>
                        <a:gd name="T37" fmla="*/ 162 h 990"/>
                        <a:gd name="T38" fmla="*/ 587 w 761"/>
                        <a:gd name="T39" fmla="*/ 64 h 990"/>
                        <a:gd name="T40" fmla="*/ 567 w 761"/>
                        <a:gd name="T41" fmla="*/ 0 h 9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761" h="990">
                          <a:moveTo>
                            <a:pt x="567" y="0"/>
                          </a:moveTo>
                          <a:lnTo>
                            <a:pt x="735" y="90"/>
                          </a:lnTo>
                          <a:lnTo>
                            <a:pt x="761" y="251"/>
                          </a:lnTo>
                          <a:lnTo>
                            <a:pt x="742" y="456"/>
                          </a:lnTo>
                          <a:lnTo>
                            <a:pt x="690" y="604"/>
                          </a:lnTo>
                          <a:lnTo>
                            <a:pt x="639" y="726"/>
                          </a:lnTo>
                          <a:lnTo>
                            <a:pt x="542" y="810"/>
                          </a:lnTo>
                          <a:lnTo>
                            <a:pt x="451" y="881"/>
                          </a:lnTo>
                          <a:lnTo>
                            <a:pt x="323" y="926"/>
                          </a:lnTo>
                          <a:lnTo>
                            <a:pt x="117" y="918"/>
                          </a:lnTo>
                          <a:lnTo>
                            <a:pt x="58" y="990"/>
                          </a:lnTo>
                          <a:lnTo>
                            <a:pt x="0" y="918"/>
                          </a:lnTo>
                          <a:lnTo>
                            <a:pt x="65" y="836"/>
                          </a:lnTo>
                          <a:lnTo>
                            <a:pt x="251" y="810"/>
                          </a:lnTo>
                          <a:lnTo>
                            <a:pt x="406" y="720"/>
                          </a:lnTo>
                          <a:lnTo>
                            <a:pt x="504" y="604"/>
                          </a:lnTo>
                          <a:lnTo>
                            <a:pt x="587" y="450"/>
                          </a:lnTo>
                          <a:lnTo>
                            <a:pt x="612" y="315"/>
                          </a:lnTo>
                          <a:lnTo>
                            <a:pt x="619" y="162"/>
                          </a:lnTo>
                          <a:lnTo>
                            <a:pt x="587" y="64"/>
                          </a:lnTo>
                          <a:lnTo>
                            <a:pt x="567" y="0"/>
                          </a:lnTo>
                          <a:close/>
                        </a:path>
                      </a:pathLst>
                    </a:custGeom>
                    <a:solidFill>
                      <a:srgbClr val="CECEC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" name="Freeform 68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878" y="1646"/>
                      <a:ext cx="137" cy="212"/>
                    </a:xfrm>
                    <a:custGeom>
                      <a:avLst/>
                      <a:gdLst>
                        <a:gd name="T0" fmla="*/ 77 w 639"/>
                        <a:gd name="T1" fmla="*/ 943 h 988"/>
                        <a:gd name="T2" fmla="*/ 187 w 639"/>
                        <a:gd name="T3" fmla="*/ 943 h 988"/>
                        <a:gd name="T4" fmla="*/ 303 w 639"/>
                        <a:gd name="T5" fmla="*/ 898 h 988"/>
                        <a:gd name="T6" fmla="*/ 387 w 639"/>
                        <a:gd name="T7" fmla="*/ 840 h 988"/>
                        <a:gd name="T8" fmla="*/ 472 w 639"/>
                        <a:gd name="T9" fmla="*/ 757 h 988"/>
                        <a:gd name="T10" fmla="*/ 536 w 639"/>
                        <a:gd name="T11" fmla="*/ 648 h 988"/>
                        <a:gd name="T12" fmla="*/ 574 w 639"/>
                        <a:gd name="T13" fmla="*/ 532 h 988"/>
                        <a:gd name="T14" fmla="*/ 601 w 639"/>
                        <a:gd name="T15" fmla="*/ 423 h 988"/>
                        <a:gd name="T16" fmla="*/ 607 w 639"/>
                        <a:gd name="T17" fmla="*/ 321 h 988"/>
                        <a:gd name="T18" fmla="*/ 601 w 639"/>
                        <a:gd name="T19" fmla="*/ 231 h 988"/>
                        <a:gd name="T20" fmla="*/ 594 w 639"/>
                        <a:gd name="T21" fmla="*/ 160 h 988"/>
                        <a:gd name="T22" fmla="*/ 549 w 639"/>
                        <a:gd name="T23" fmla="*/ 122 h 988"/>
                        <a:gd name="T24" fmla="*/ 491 w 639"/>
                        <a:gd name="T25" fmla="*/ 83 h 988"/>
                        <a:gd name="T26" fmla="*/ 464 w 639"/>
                        <a:gd name="T27" fmla="*/ 77 h 988"/>
                        <a:gd name="T28" fmla="*/ 426 w 639"/>
                        <a:gd name="T29" fmla="*/ 32 h 988"/>
                        <a:gd name="T30" fmla="*/ 433 w 639"/>
                        <a:gd name="T31" fmla="*/ 0 h 988"/>
                        <a:gd name="T32" fmla="*/ 478 w 639"/>
                        <a:gd name="T33" fmla="*/ 32 h 988"/>
                        <a:gd name="T34" fmla="*/ 619 w 639"/>
                        <a:gd name="T35" fmla="*/ 135 h 988"/>
                        <a:gd name="T36" fmla="*/ 639 w 639"/>
                        <a:gd name="T37" fmla="*/ 205 h 988"/>
                        <a:gd name="T38" fmla="*/ 639 w 639"/>
                        <a:gd name="T39" fmla="*/ 301 h 988"/>
                        <a:gd name="T40" fmla="*/ 639 w 639"/>
                        <a:gd name="T41" fmla="*/ 397 h 988"/>
                        <a:gd name="T42" fmla="*/ 633 w 639"/>
                        <a:gd name="T43" fmla="*/ 507 h 988"/>
                        <a:gd name="T44" fmla="*/ 601 w 639"/>
                        <a:gd name="T45" fmla="*/ 597 h 988"/>
                        <a:gd name="T46" fmla="*/ 574 w 639"/>
                        <a:gd name="T47" fmla="*/ 679 h 988"/>
                        <a:gd name="T48" fmla="*/ 536 w 639"/>
                        <a:gd name="T49" fmla="*/ 750 h 988"/>
                        <a:gd name="T50" fmla="*/ 491 w 639"/>
                        <a:gd name="T51" fmla="*/ 808 h 988"/>
                        <a:gd name="T52" fmla="*/ 439 w 639"/>
                        <a:gd name="T53" fmla="*/ 865 h 988"/>
                        <a:gd name="T54" fmla="*/ 362 w 639"/>
                        <a:gd name="T55" fmla="*/ 910 h 988"/>
                        <a:gd name="T56" fmla="*/ 271 w 639"/>
                        <a:gd name="T57" fmla="*/ 955 h 988"/>
                        <a:gd name="T58" fmla="*/ 187 w 639"/>
                        <a:gd name="T59" fmla="*/ 981 h 988"/>
                        <a:gd name="T60" fmla="*/ 65 w 639"/>
                        <a:gd name="T61" fmla="*/ 988 h 988"/>
                        <a:gd name="T62" fmla="*/ 0 w 639"/>
                        <a:gd name="T63" fmla="*/ 955 h 988"/>
                        <a:gd name="T64" fmla="*/ 77 w 639"/>
                        <a:gd name="T65" fmla="*/ 943 h 98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639" h="988">
                          <a:moveTo>
                            <a:pt x="77" y="943"/>
                          </a:moveTo>
                          <a:lnTo>
                            <a:pt x="187" y="943"/>
                          </a:lnTo>
                          <a:lnTo>
                            <a:pt x="303" y="898"/>
                          </a:lnTo>
                          <a:lnTo>
                            <a:pt x="387" y="840"/>
                          </a:lnTo>
                          <a:lnTo>
                            <a:pt x="472" y="757"/>
                          </a:lnTo>
                          <a:lnTo>
                            <a:pt x="536" y="648"/>
                          </a:lnTo>
                          <a:lnTo>
                            <a:pt x="574" y="532"/>
                          </a:lnTo>
                          <a:lnTo>
                            <a:pt x="601" y="423"/>
                          </a:lnTo>
                          <a:lnTo>
                            <a:pt x="607" y="321"/>
                          </a:lnTo>
                          <a:lnTo>
                            <a:pt x="601" y="231"/>
                          </a:lnTo>
                          <a:lnTo>
                            <a:pt x="594" y="160"/>
                          </a:lnTo>
                          <a:lnTo>
                            <a:pt x="549" y="122"/>
                          </a:lnTo>
                          <a:lnTo>
                            <a:pt x="491" y="83"/>
                          </a:lnTo>
                          <a:lnTo>
                            <a:pt x="464" y="77"/>
                          </a:lnTo>
                          <a:lnTo>
                            <a:pt x="426" y="32"/>
                          </a:lnTo>
                          <a:lnTo>
                            <a:pt x="433" y="0"/>
                          </a:lnTo>
                          <a:lnTo>
                            <a:pt x="478" y="32"/>
                          </a:lnTo>
                          <a:lnTo>
                            <a:pt x="619" y="135"/>
                          </a:lnTo>
                          <a:lnTo>
                            <a:pt x="639" y="205"/>
                          </a:lnTo>
                          <a:lnTo>
                            <a:pt x="639" y="301"/>
                          </a:lnTo>
                          <a:lnTo>
                            <a:pt x="639" y="397"/>
                          </a:lnTo>
                          <a:lnTo>
                            <a:pt x="633" y="507"/>
                          </a:lnTo>
                          <a:lnTo>
                            <a:pt x="601" y="597"/>
                          </a:lnTo>
                          <a:lnTo>
                            <a:pt x="574" y="679"/>
                          </a:lnTo>
                          <a:lnTo>
                            <a:pt x="536" y="750"/>
                          </a:lnTo>
                          <a:lnTo>
                            <a:pt x="491" y="808"/>
                          </a:lnTo>
                          <a:lnTo>
                            <a:pt x="439" y="865"/>
                          </a:lnTo>
                          <a:lnTo>
                            <a:pt x="362" y="910"/>
                          </a:lnTo>
                          <a:lnTo>
                            <a:pt x="271" y="955"/>
                          </a:lnTo>
                          <a:lnTo>
                            <a:pt x="187" y="981"/>
                          </a:lnTo>
                          <a:lnTo>
                            <a:pt x="65" y="988"/>
                          </a:lnTo>
                          <a:lnTo>
                            <a:pt x="0" y="955"/>
                          </a:lnTo>
                          <a:lnTo>
                            <a:pt x="77" y="94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1" name="Freeform 68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841" y="1644"/>
                      <a:ext cx="146" cy="233"/>
                    </a:xfrm>
                    <a:custGeom>
                      <a:avLst/>
                      <a:gdLst>
                        <a:gd name="T0" fmla="*/ 135 w 677"/>
                        <a:gd name="T1" fmla="*/ 1033 h 1085"/>
                        <a:gd name="T2" fmla="*/ 199 w 677"/>
                        <a:gd name="T3" fmla="*/ 950 h 1085"/>
                        <a:gd name="T4" fmla="*/ 199 w 677"/>
                        <a:gd name="T5" fmla="*/ 892 h 1085"/>
                        <a:gd name="T6" fmla="*/ 296 w 677"/>
                        <a:gd name="T7" fmla="*/ 866 h 1085"/>
                        <a:gd name="T8" fmla="*/ 399 w 677"/>
                        <a:gd name="T9" fmla="*/ 821 h 1085"/>
                        <a:gd name="T10" fmla="*/ 477 w 677"/>
                        <a:gd name="T11" fmla="*/ 757 h 1085"/>
                        <a:gd name="T12" fmla="*/ 548 w 677"/>
                        <a:gd name="T13" fmla="*/ 667 h 1085"/>
                        <a:gd name="T14" fmla="*/ 605 w 677"/>
                        <a:gd name="T15" fmla="*/ 584 h 1085"/>
                        <a:gd name="T16" fmla="*/ 644 w 677"/>
                        <a:gd name="T17" fmla="*/ 481 h 1085"/>
                        <a:gd name="T18" fmla="*/ 658 w 677"/>
                        <a:gd name="T19" fmla="*/ 385 h 1085"/>
                        <a:gd name="T20" fmla="*/ 677 w 677"/>
                        <a:gd name="T21" fmla="*/ 309 h 1085"/>
                        <a:gd name="T22" fmla="*/ 677 w 677"/>
                        <a:gd name="T23" fmla="*/ 180 h 1085"/>
                        <a:gd name="T24" fmla="*/ 650 w 677"/>
                        <a:gd name="T25" fmla="*/ 97 h 1085"/>
                        <a:gd name="T26" fmla="*/ 612 w 677"/>
                        <a:gd name="T27" fmla="*/ 33 h 1085"/>
                        <a:gd name="T28" fmla="*/ 554 w 677"/>
                        <a:gd name="T29" fmla="*/ 0 h 1085"/>
                        <a:gd name="T30" fmla="*/ 587 w 677"/>
                        <a:gd name="T31" fmla="*/ 58 h 1085"/>
                        <a:gd name="T32" fmla="*/ 625 w 677"/>
                        <a:gd name="T33" fmla="*/ 123 h 1085"/>
                        <a:gd name="T34" fmla="*/ 644 w 677"/>
                        <a:gd name="T35" fmla="*/ 193 h 1085"/>
                        <a:gd name="T36" fmla="*/ 638 w 677"/>
                        <a:gd name="T37" fmla="*/ 270 h 1085"/>
                        <a:gd name="T38" fmla="*/ 632 w 677"/>
                        <a:gd name="T39" fmla="*/ 360 h 1085"/>
                        <a:gd name="T40" fmla="*/ 612 w 677"/>
                        <a:gd name="T41" fmla="*/ 469 h 1085"/>
                        <a:gd name="T42" fmla="*/ 587 w 677"/>
                        <a:gd name="T43" fmla="*/ 553 h 1085"/>
                        <a:gd name="T44" fmla="*/ 528 w 677"/>
                        <a:gd name="T45" fmla="*/ 635 h 1085"/>
                        <a:gd name="T46" fmla="*/ 471 w 677"/>
                        <a:gd name="T47" fmla="*/ 712 h 1085"/>
                        <a:gd name="T48" fmla="*/ 406 w 677"/>
                        <a:gd name="T49" fmla="*/ 770 h 1085"/>
                        <a:gd name="T50" fmla="*/ 316 w 677"/>
                        <a:gd name="T51" fmla="*/ 821 h 1085"/>
                        <a:gd name="T52" fmla="*/ 238 w 677"/>
                        <a:gd name="T53" fmla="*/ 854 h 1085"/>
                        <a:gd name="T54" fmla="*/ 155 w 677"/>
                        <a:gd name="T55" fmla="*/ 860 h 1085"/>
                        <a:gd name="T56" fmla="*/ 96 w 677"/>
                        <a:gd name="T57" fmla="*/ 841 h 1085"/>
                        <a:gd name="T58" fmla="*/ 57 w 677"/>
                        <a:gd name="T59" fmla="*/ 886 h 1085"/>
                        <a:gd name="T60" fmla="*/ 0 w 677"/>
                        <a:gd name="T61" fmla="*/ 970 h 1085"/>
                        <a:gd name="T62" fmla="*/ 45 w 677"/>
                        <a:gd name="T63" fmla="*/ 1015 h 1085"/>
                        <a:gd name="T64" fmla="*/ 122 w 677"/>
                        <a:gd name="T65" fmla="*/ 917 h 1085"/>
                        <a:gd name="T66" fmla="*/ 167 w 677"/>
                        <a:gd name="T67" fmla="*/ 925 h 1085"/>
                        <a:gd name="T68" fmla="*/ 71 w 677"/>
                        <a:gd name="T69" fmla="*/ 1040 h 1085"/>
                        <a:gd name="T70" fmla="*/ 96 w 677"/>
                        <a:gd name="T71" fmla="*/ 1085 h 1085"/>
                        <a:gd name="T72" fmla="*/ 135 w 677"/>
                        <a:gd name="T73" fmla="*/ 1033 h 108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677" h="1085">
                          <a:moveTo>
                            <a:pt x="135" y="1033"/>
                          </a:moveTo>
                          <a:lnTo>
                            <a:pt x="199" y="950"/>
                          </a:lnTo>
                          <a:lnTo>
                            <a:pt x="199" y="892"/>
                          </a:lnTo>
                          <a:lnTo>
                            <a:pt x="296" y="866"/>
                          </a:lnTo>
                          <a:lnTo>
                            <a:pt x="399" y="821"/>
                          </a:lnTo>
                          <a:lnTo>
                            <a:pt x="477" y="757"/>
                          </a:lnTo>
                          <a:lnTo>
                            <a:pt x="548" y="667"/>
                          </a:lnTo>
                          <a:lnTo>
                            <a:pt x="605" y="584"/>
                          </a:lnTo>
                          <a:lnTo>
                            <a:pt x="644" y="481"/>
                          </a:lnTo>
                          <a:lnTo>
                            <a:pt x="658" y="385"/>
                          </a:lnTo>
                          <a:lnTo>
                            <a:pt x="677" y="309"/>
                          </a:lnTo>
                          <a:lnTo>
                            <a:pt x="677" y="180"/>
                          </a:lnTo>
                          <a:lnTo>
                            <a:pt x="650" y="97"/>
                          </a:lnTo>
                          <a:lnTo>
                            <a:pt x="612" y="33"/>
                          </a:lnTo>
                          <a:lnTo>
                            <a:pt x="554" y="0"/>
                          </a:lnTo>
                          <a:lnTo>
                            <a:pt x="587" y="58"/>
                          </a:lnTo>
                          <a:lnTo>
                            <a:pt x="625" y="123"/>
                          </a:lnTo>
                          <a:lnTo>
                            <a:pt x="644" y="193"/>
                          </a:lnTo>
                          <a:lnTo>
                            <a:pt x="638" y="270"/>
                          </a:lnTo>
                          <a:lnTo>
                            <a:pt x="632" y="360"/>
                          </a:lnTo>
                          <a:lnTo>
                            <a:pt x="612" y="469"/>
                          </a:lnTo>
                          <a:lnTo>
                            <a:pt x="587" y="553"/>
                          </a:lnTo>
                          <a:lnTo>
                            <a:pt x="528" y="635"/>
                          </a:lnTo>
                          <a:lnTo>
                            <a:pt x="471" y="712"/>
                          </a:lnTo>
                          <a:lnTo>
                            <a:pt x="406" y="770"/>
                          </a:lnTo>
                          <a:lnTo>
                            <a:pt x="316" y="821"/>
                          </a:lnTo>
                          <a:lnTo>
                            <a:pt x="238" y="854"/>
                          </a:lnTo>
                          <a:lnTo>
                            <a:pt x="155" y="860"/>
                          </a:lnTo>
                          <a:lnTo>
                            <a:pt x="96" y="841"/>
                          </a:lnTo>
                          <a:lnTo>
                            <a:pt x="57" y="886"/>
                          </a:lnTo>
                          <a:lnTo>
                            <a:pt x="0" y="970"/>
                          </a:lnTo>
                          <a:lnTo>
                            <a:pt x="45" y="1015"/>
                          </a:lnTo>
                          <a:lnTo>
                            <a:pt x="122" y="917"/>
                          </a:lnTo>
                          <a:lnTo>
                            <a:pt x="167" y="925"/>
                          </a:lnTo>
                          <a:lnTo>
                            <a:pt x="71" y="1040"/>
                          </a:lnTo>
                          <a:lnTo>
                            <a:pt x="96" y="1085"/>
                          </a:lnTo>
                          <a:lnTo>
                            <a:pt x="135" y="103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" name="Freeform 68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840" y="1642"/>
                      <a:ext cx="140" cy="194"/>
                    </a:xfrm>
                    <a:custGeom>
                      <a:avLst/>
                      <a:gdLst>
                        <a:gd name="T0" fmla="*/ 90 w 652"/>
                        <a:gd name="T1" fmla="*/ 888 h 907"/>
                        <a:gd name="T2" fmla="*/ 45 w 652"/>
                        <a:gd name="T3" fmla="*/ 823 h 907"/>
                        <a:gd name="T4" fmla="*/ 13 w 652"/>
                        <a:gd name="T5" fmla="*/ 759 h 907"/>
                        <a:gd name="T6" fmla="*/ 0 w 652"/>
                        <a:gd name="T7" fmla="*/ 675 h 907"/>
                        <a:gd name="T8" fmla="*/ 6 w 652"/>
                        <a:gd name="T9" fmla="*/ 572 h 907"/>
                        <a:gd name="T10" fmla="*/ 26 w 652"/>
                        <a:gd name="T11" fmla="*/ 457 h 907"/>
                        <a:gd name="T12" fmla="*/ 65 w 652"/>
                        <a:gd name="T13" fmla="*/ 334 h 907"/>
                        <a:gd name="T14" fmla="*/ 123 w 652"/>
                        <a:gd name="T15" fmla="*/ 225 h 907"/>
                        <a:gd name="T16" fmla="*/ 214 w 652"/>
                        <a:gd name="T17" fmla="*/ 116 h 907"/>
                        <a:gd name="T18" fmla="*/ 336 w 652"/>
                        <a:gd name="T19" fmla="*/ 38 h 907"/>
                        <a:gd name="T20" fmla="*/ 446 w 652"/>
                        <a:gd name="T21" fmla="*/ 0 h 907"/>
                        <a:gd name="T22" fmla="*/ 523 w 652"/>
                        <a:gd name="T23" fmla="*/ 6 h 907"/>
                        <a:gd name="T24" fmla="*/ 587 w 652"/>
                        <a:gd name="T25" fmla="*/ 32 h 907"/>
                        <a:gd name="T26" fmla="*/ 652 w 652"/>
                        <a:gd name="T27" fmla="*/ 77 h 907"/>
                        <a:gd name="T28" fmla="*/ 640 w 652"/>
                        <a:gd name="T29" fmla="*/ 116 h 907"/>
                        <a:gd name="T30" fmla="*/ 562 w 652"/>
                        <a:gd name="T31" fmla="*/ 57 h 907"/>
                        <a:gd name="T32" fmla="*/ 516 w 652"/>
                        <a:gd name="T33" fmla="*/ 38 h 907"/>
                        <a:gd name="T34" fmla="*/ 452 w 652"/>
                        <a:gd name="T35" fmla="*/ 38 h 907"/>
                        <a:gd name="T36" fmla="*/ 394 w 652"/>
                        <a:gd name="T37" fmla="*/ 57 h 907"/>
                        <a:gd name="T38" fmla="*/ 322 w 652"/>
                        <a:gd name="T39" fmla="*/ 83 h 907"/>
                        <a:gd name="T40" fmla="*/ 271 w 652"/>
                        <a:gd name="T41" fmla="*/ 122 h 907"/>
                        <a:gd name="T42" fmla="*/ 214 w 652"/>
                        <a:gd name="T43" fmla="*/ 161 h 907"/>
                        <a:gd name="T44" fmla="*/ 175 w 652"/>
                        <a:gd name="T45" fmla="*/ 218 h 907"/>
                        <a:gd name="T46" fmla="*/ 136 w 652"/>
                        <a:gd name="T47" fmla="*/ 283 h 907"/>
                        <a:gd name="T48" fmla="*/ 98 w 652"/>
                        <a:gd name="T49" fmla="*/ 359 h 907"/>
                        <a:gd name="T50" fmla="*/ 65 w 652"/>
                        <a:gd name="T51" fmla="*/ 443 h 907"/>
                        <a:gd name="T52" fmla="*/ 45 w 652"/>
                        <a:gd name="T53" fmla="*/ 547 h 907"/>
                        <a:gd name="T54" fmla="*/ 45 w 652"/>
                        <a:gd name="T55" fmla="*/ 662 h 907"/>
                        <a:gd name="T56" fmla="*/ 51 w 652"/>
                        <a:gd name="T57" fmla="*/ 759 h 907"/>
                        <a:gd name="T58" fmla="*/ 98 w 652"/>
                        <a:gd name="T59" fmla="*/ 843 h 907"/>
                        <a:gd name="T60" fmla="*/ 187 w 652"/>
                        <a:gd name="T61" fmla="*/ 907 h 907"/>
                        <a:gd name="T62" fmla="*/ 90 w 652"/>
                        <a:gd name="T63" fmla="*/ 888 h 9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652" h="907">
                          <a:moveTo>
                            <a:pt x="90" y="888"/>
                          </a:moveTo>
                          <a:lnTo>
                            <a:pt x="45" y="823"/>
                          </a:lnTo>
                          <a:lnTo>
                            <a:pt x="13" y="759"/>
                          </a:lnTo>
                          <a:lnTo>
                            <a:pt x="0" y="675"/>
                          </a:lnTo>
                          <a:lnTo>
                            <a:pt x="6" y="572"/>
                          </a:lnTo>
                          <a:lnTo>
                            <a:pt x="26" y="457"/>
                          </a:lnTo>
                          <a:lnTo>
                            <a:pt x="65" y="334"/>
                          </a:lnTo>
                          <a:lnTo>
                            <a:pt x="123" y="225"/>
                          </a:lnTo>
                          <a:lnTo>
                            <a:pt x="214" y="116"/>
                          </a:lnTo>
                          <a:lnTo>
                            <a:pt x="336" y="38"/>
                          </a:lnTo>
                          <a:lnTo>
                            <a:pt x="446" y="0"/>
                          </a:lnTo>
                          <a:lnTo>
                            <a:pt x="523" y="6"/>
                          </a:lnTo>
                          <a:lnTo>
                            <a:pt x="587" y="32"/>
                          </a:lnTo>
                          <a:lnTo>
                            <a:pt x="652" y="77"/>
                          </a:lnTo>
                          <a:lnTo>
                            <a:pt x="640" y="116"/>
                          </a:lnTo>
                          <a:lnTo>
                            <a:pt x="562" y="57"/>
                          </a:lnTo>
                          <a:lnTo>
                            <a:pt x="516" y="38"/>
                          </a:lnTo>
                          <a:lnTo>
                            <a:pt x="452" y="38"/>
                          </a:lnTo>
                          <a:lnTo>
                            <a:pt x="394" y="57"/>
                          </a:lnTo>
                          <a:lnTo>
                            <a:pt x="322" y="83"/>
                          </a:lnTo>
                          <a:lnTo>
                            <a:pt x="271" y="122"/>
                          </a:lnTo>
                          <a:lnTo>
                            <a:pt x="214" y="161"/>
                          </a:lnTo>
                          <a:lnTo>
                            <a:pt x="175" y="218"/>
                          </a:lnTo>
                          <a:lnTo>
                            <a:pt x="136" y="283"/>
                          </a:lnTo>
                          <a:lnTo>
                            <a:pt x="98" y="359"/>
                          </a:lnTo>
                          <a:lnTo>
                            <a:pt x="65" y="443"/>
                          </a:lnTo>
                          <a:lnTo>
                            <a:pt x="45" y="547"/>
                          </a:lnTo>
                          <a:lnTo>
                            <a:pt x="45" y="662"/>
                          </a:lnTo>
                          <a:lnTo>
                            <a:pt x="51" y="759"/>
                          </a:lnTo>
                          <a:lnTo>
                            <a:pt x="98" y="843"/>
                          </a:lnTo>
                          <a:lnTo>
                            <a:pt x="187" y="907"/>
                          </a:lnTo>
                          <a:lnTo>
                            <a:pt x="90" y="888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" name="Freeform 68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930" y="1692"/>
                      <a:ext cx="16" cy="51"/>
                    </a:xfrm>
                    <a:custGeom>
                      <a:avLst/>
                      <a:gdLst>
                        <a:gd name="T0" fmla="*/ 0 w 74"/>
                        <a:gd name="T1" fmla="*/ 0 h 238"/>
                        <a:gd name="T2" fmla="*/ 38 w 74"/>
                        <a:gd name="T3" fmla="*/ 46 h 238"/>
                        <a:gd name="T4" fmla="*/ 59 w 74"/>
                        <a:gd name="T5" fmla="*/ 100 h 238"/>
                        <a:gd name="T6" fmla="*/ 74 w 74"/>
                        <a:gd name="T7" fmla="*/ 178 h 238"/>
                        <a:gd name="T8" fmla="*/ 66 w 74"/>
                        <a:gd name="T9" fmla="*/ 238 h 238"/>
                        <a:gd name="T10" fmla="*/ 44 w 74"/>
                        <a:gd name="T11" fmla="*/ 212 h 238"/>
                        <a:gd name="T12" fmla="*/ 38 w 74"/>
                        <a:gd name="T13" fmla="*/ 146 h 238"/>
                        <a:gd name="T14" fmla="*/ 15 w 74"/>
                        <a:gd name="T15" fmla="*/ 72 h 238"/>
                        <a:gd name="T16" fmla="*/ 0 w 74"/>
                        <a:gd name="T17" fmla="*/ 0 h 2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74" h="238">
                          <a:moveTo>
                            <a:pt x="0" y="0"/>
                          </a:moveTo>
                          <a:lnTo>
                            <a:pt x="38" y="46"/>
                          </a:lnTo>
                          <a:lnTo>
                            <a:pt x="59" y="100"/>
                          </a:lnTo>
                          <a:lnTo>
                            <a:pt x="74" y="178"/>
                          </a:lnTo>
                          <a:lnTo>
                            <a:pt x="66" y="238"/>
                          </a:lnTo>
                          <a:lnTo>
                            <a:pt x="44" y="212"/>
                          </a:lnTo>
                          <a:lnTo>
                            <a:pt x="38" y="146"/>
                          </a:lnTo>
                          <a:lnTo>
                            <a:pt x="15" y="7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7" name="Freeform 685"/>
                  <p:cNvSpPr>
                    <a:spLocks noChangeAspect="1"/>
                  </p:cNvSpPr>
                  <p:nvPr/>
                </p:nvSpPr>
                <p:spPr bwMode="auto">
                  <a:xfrm>
                    <a:off x="4718" y="1410"/>
                    <a:ext cx="150" cy="160"/>
                  </a:xfrm>
                  <a:custGeom>
                    <a:avLst/>
                    <a:gdLst>
                      <a:gd name="T0" fmla="*/ 620 w 697"/>
                      <a:gd name="T1" fmla="*/ 0 h 747"/>
                      <a:gd name="T2" fmla="*/ 516 w 697"/>
                      <a:gd name="T3" fmla="*/ 19 h 747"/>
                      <a:gd name="T4" fmla="*/ 426 w 697"/>
                      <a:gd name="T5" fmla="*/ 45 h 747"/>
                      <a:gd name="T6" fmla="*/ 323 w 697"/>
                      <a:gd name="T7" fmla="*/ 117 h 747"/>
                      <a:gd name="T8" fmla="*/ 226 w 697"/>
                      <a:gd name="T9" fmla="*/ 207 h 747"/>
                      <a:gd name="T10" fmla="*/ 136 w 697"/>
                      <a:gd name="T11" fmla="*/ 317 h 747"/>
                      <a:gd name="T12" fmla="*/ 39 w 697"/>
                      <a:gd name="T13" fmla="*/ 464 h 747"/>
                      <a:gd name="T14" fmla="*/ 0 w 697"/>
                      <a:gd name="T15" fmla="*/ 568 h 747"/>
                      <a:gd name="T16" fmla="*/ 0 w 697"/>
                      <a:gd name="T17" fmla="*/ 606 h 747"/>
                      <a:gd name="T18" fmla="*/ 39 w 697"/>
                      <a:gd name="T19" fmla="*/ 651 h 747"/>
                      <a:gd name="T20" fmla="*/ 90 w 697"/>
                      <a:gd name="T21" fmla="*/ 709 h 747"/>
                      <a:gd name="T22" fmla="*/ 175 w 697"/>
                      <a:gd name="T23" fmla="*/ 747 h 747"/>
                      <a:gd name="T24" fmla="*/ 233 w 697"/>
                      <a:gd name="T25" fmla="*/ 721 h 747"/>
                      <a:gd name="T26" fmla="*/ 330 w 697"/>
                      <a:gd name="T27" fmla="*/ 599 h 747"/>
                      <a:gd name="T28" fmla="*/ 426 w 697"/>
                      <a:gd name="T29" fmla="*/ 476 h 747"/>
                      <a:gd name="T30" fmla="*/ 516 w 697"/>
                      <a:gd name="T31" fmla="*/ 329 h 747"/>
                      <a:gd name="T32" fmla="*/ 607 w 697"/>
                      <a:gd name="T33" fmla="*/ 207 h 747"/>
                      <a:gd name="T34" fmla="*/ 697 w 697"/>
                      <a:gd name="T35" fmla="*/ 97 h 747"/>
                      <a:gd name="T36" fmla="*/ 679 w 697"/>
                      <a:gd name="T37" fmla="*/ 33 h 747"/>
                      <a:gd name="T38" fmla="*/ 620 w 697"/>
                      <a:gd name="T39" fmla="*/ 39 h 747"/>
                      <a:gd name="T40" fmla="*/ 607 w 697"/>
                      <a:gd name="T41" fmla="*/ 90 h 747"/>
                      <a:gd name="T42" fmla="*/ 581 w 697"/>
                      <a:gd name="T43" fmla="*/ 168 h 747"/>
                      <a:gd name="T44" fmla="*/ 504 w 697"/>
                      <a:gd name="T45" fmla="*/ 272 h 747"/>
                      <a:gd name="T46" fmla="*/ 446 w 697"/>
                      <a:gd name="T47" fmla="*/ 368 h 747"/>
                      <a:gd name="T48" fmla="*/ 375 w 697"/>
                      <a:gd name="T49" fmla="*/ 464 h 747"/>
                      <a:gd name="T50" fmla="*/ 330 w 697"/>
                      <a:gd name="T51" fmla="*/ 548 h 747"/>
                      <a:gd name="T52" fmla="*/ 245 w 697"/>
                      <a:gd name="T53" fmla="*/ 638 h 747"/>
                      <a:gd name="T54" fmla="*/ 194 w 697"/>
                      <a:gd name="T55" fmla="*/ 696 h 747"/>
                      <a:gd name="T56" fmla="*/ 155 w 697"/>
                      <a:gd name="T57" fmla="*/ 709 h 747"/>
                      <a:gd name="T58" fmla="*/ 84 w 697"/>
                      <a:gd name="T59" fmla="*/ 676 h 747"/>
                      <a:gd name="T60" fmla="*/ 52 w 697"/>
                      <a:gd name="T61" fmla="*/ 619 h 747"/>
                      <a:gd name="T62" fmla="*/ 45 w 697"/>
                      <a:gd name="T63" fmla="*/ 568 h 747"/>
                      <a:gd name="T64" fmla="*/ 78 w 697"/>
                      <a:gd name="T65" fmla="*/ 484 h 747"/>
                      <a:gd name="T66" fmla="*/ 129 w 697"/>
                      <a:gd name="T67" fmla="*/ 386 h 747"/>
                      <a:gd name="T68" fmla="*/ 200 w 697"/>
                      <a:gd name="T69" fmla="*/ 278 h 747"/>
                      <a:gd name="T70" fmla="*/ 298 w 697"/>
                      <a:gd name="T71" fmla="*/ 188 h 747"/>
                      <a:gd name="T72" fmla="*/ 381 w 697"/>
                      <a:gd name="T73" fmla="*/ 117 h 747"/>
                      <a:gd name="T74" fmla="*/ 477 w 697"/>
                      <a:gd name="T75" fmla="*/ 65 h 747"/>
                      <a:gd name="T76" fmla="*/ 555 w 697"/>
                      <a:gd name="T77" fmla="*/ 52 h 747"/>
                      <a:gd name="T78" fmla="*/ 614 w 697"/>
                      <a:gd name="T79" fmla="*/ 39 h 747"/>
                      <a:gd name="T80" fmla="*/ 620 w 697"/>
                      <a:gd name="T81" fmla="*/ 0 h 7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697" h="747">
                        <a:moveTo>
                          <a:pt x="620" y="0"/>
                        </a:moveTo>
                        <a:lnTo>
                          <a:pt x="516" y="19"/>
                        </a:lnTo>
                        <a:lnTo>
                          <a:pt x="426" y="45"/>
                        </a:lnTo>
                        <a:lnTo>
                          <a:pt x="323" y="117"/>
                        </a:lnTo>
                        <a:lnTo>
                          <a:pt x="226" y="207"/>
                        </a:lnTo>
                        <a:lnTo>
                          <a:pt x="136" y="317"/>
                        </a:lnTo>
                        <a:lnTo>
                          <a:pt x="39" y="464"/>
                        </a:lnTo>
                        <a:lnTo>
                          <a:pt x="0" y="568"/>
                        </a:lnTo>
                        <a:lnTo>
                          <a:pt x="0" y="606"/>
                        </a:lnTo>
                        <a:lnTo>
                          <a:pt x="39" y="651"/>
                        </a:lnTo>
                        <a:lnTo>
                          <a:pt x="90" y="709"/>
                        </a:lnTo>
                        <a:lnTo>
                          <a:pt x="175" y="747"/>
                        </a:lnTo>
                        <a:lnTo>
                          <a:pt x="233" y="721"/>
                        </a:lnTo>
                        <a:lnTo>
                          <a:pt x="330" y="599"/>
                        </a:lnTo>
                        <a:lnTo>
                          <a:pt x="426" y="476"/>
                        </a:lnTo>
                        <a:lnTo>
                          <a:pt x="516" y="329"/>
                        </a:lnTo>
                        <a:lnTo>
                          <a:pt x="607" y="207"/>
                        </a:lnTo>
                        <a:lnTo>
                          <a:pt x="697" y="97"/>
                        </a:lnTo>
                        <a:lnTo>
                          <a:pt x="679" y="33"/>
                        </a:lnTo>
                        <a:lnTo>
                          <a:pt x="620" y="39"/>
                        </a:lnTo>
                        <a:lnTo>
                          <a:pt x="607" y="90"/>
                        </a:lnTo>
                        <a:lnTo>
                          <a:pt x="581" y="168"/>
                        </a:lnTo>
                        <a:lnTo>
                          <a:pt x="504" y="272"/>
                        </a:lnTo>
                        <a:lnTo>
                          <a:pt x="446" y="368"/>
                        </a:lnTo>
                        <a:lnTo>
                          <a:pt x="375" y="464"/>
                        </a:lnTo>
                        <a:lnTo>
                          <a:pt x="330" y="548"/>
                        </a:lnTo>
                        <a:lnTo>
                          <a:pt x="245" y="638"/>
                        </a:lnTo>
                        <a:lnTo>
                          <a:pt x="194" y="696"/>
                        </a:lnTo>
                        <a:lnTo>
                          <a:pt x="155" y="709"/>
                        </a:lnTo>
                        <a:lnTo>
                          <a:pt x="84" y="676"/>
                        </a:lnTo>
                        <a:lnTo>
                          <a:pt x="52" y="619"/>
                        </a:lnTo>
                        <a:lnTo>
                          <a:pt x="45" y="568"/>
                        </a:lnTo>
                        <a:lnTo>
                          <a:pt x="78" y="484"/>
                        </a:lnTo>
                        <a:lnTo>
                          <a:pt x="129" y="386"/>
                        </a:lnTo>
                        <a:lnTo>
                          <a:pt x="200" y="278"/>
                        </a:lnTo>
                        <a:lnTo>
                          <a:pt x="298" y="188"/>
                        </a:lnTo>
                        <a:lnTo>
                          <a:pt x="381" y="117"/>
                        </a:lnTo>
                        <a:lnTo>
                          <a:pt x="477" y="65"/>
                        </a:lnTo>
                        <a:lnTo>
                          <a:pt x="555" y="52"/>
                        </a:lnTo>
                        <a:lnTo>
                          <a:pt x="614" y="39"/>
                        </a:lnTo>
                        <a:lnTo>
                          <a:pt x="62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0" name="Freeform 686"/>
                <p:cNvSpPr>
                  <a:spLocks noChangeAspect="1"/>
                </p:cNvSpPr>
                <p:nvPr/>
              </p:nvSpPr>
              <p:spPr bwMode="auto">
                <a:xfrm>
                  <a:off x="4740" y="1632"/>
                  <a:ext cx="99" cy="84"/>
                </a:xfrm>
                <a:custGeom>
                  <a:avLst/>
                  <a:gdLst>
                    <a:gd name="T0" fmla="*/ 318 w 461"/>
                    <a:gd name="T1" fmla="*/ 229 h 391"/>
                    <a:gd name="T2" fmla="*/ 357 w 461"/>
                    <a:gd name="T3" fmla="*/ 162 h 391"/>
                    <a:gd name="T4" fmla="*/ 376 w 461"/>
                    <a:gd name="T5" fmla="*/ 97 h 391"/>
                    <a:gd name="T6" fmla="*/ 363 w 461"/>
                    <a:gd name="T7" fmla="*/ 52 h 391"/>
                    <a:gd name="T8" fmla="*/ 343 w 461"/>
                    <a:gd name="T9" fmla="*/ 20 h 391"/>
                    <a:gd name="T10" fmla="*/ 292 w 461"/>
                    <a:gd name="T11" fmla="*/ 0 h 391"/>
                    <a:gd name="T12" fmla="*/ 233 w 461"/>
                    <a:gd name="T13" fmla="*/ 0 h 391"/>
                    <a:gd name="T14" fmla="*/ 150 w 461"/>
                    <a:gd name="T15" fmla="*/ 26 h 391"/>
                    <a:gd name="T16" fmla="*/ 65 w 461"/>
                    <a:gd name="T17" fmla="*/ 104 h 391"/>
                    <a:gd name="T18" fmla="*/ 12 w 461"/>
                    <a:gd name="T19" fmla="*/ 189 h 391"/>
                    <a:gd name="T20" fmla="*/ 0 w 461"/>
                    <a:gd name="T21" fmla="*/ 280 h 391"/>
                    <a:gd name="T22" fmla="*/ 20 w 461"/>
                    <a:gd name="T23" fmla="*/ 332 h 391"/>
                    <a:gd name="T24" fmla="*/ 65 w 461"/>
                    <a:gd name="T25" fmla="*/ 371 h 391"/>
                    <a:gd name="T26" fmla="*/ 123 w 461"/>
                    <a:gd name="T27" fmla="*/ 391 h 391"/>
                    <a:gd name="T28" fmla="*/ 188 w 461"/>
                    <a:gd name="T29" fmla="*/ 378 h 391"/>
                    <a:gd name="T30" fmla="*/ 260 w 461"/>
                    <a:gd name="T31" fmla="*/ 332 h 391"/>
                    <a:gd name="T32" fmla="*/ 298 w 461"/>
                    <a:gd name="T33" fmla="*/ 287 h 391"/>
                    <a:gd name="T34" fmla="*/ 376 w 461"/>
                    <a:gd name="T35" fmla="*/ 326 h 391"/>
                    <a:gd name="T36" fmla="*/ 428 w 461"/>
                    <a:gd name="T37" fmla="*/ 358 h 391"/>
                    <a:gd name="T38" fmla="*/ 448 w 461"/>
                    <a:gd name="T39" fmla="*/ 358 h 391"/>
                    <a:gd name="T40" fmla="*/ 461 w 461"/>
                    <a:gd name="T41" fmla="*/ 320 h 391"/>
                    <a:gd name="T42" fmla="*/ 441 w 461"/>
                    <a:gd name="T43" fmla="*/ 294 h 391"/>
                    <a:gd name="T44" fmla="*/ 389 w 461"/>
                    <a:gd name="T45" fmla="*/ 300 h 391"/>
                    <a:gd name="T46" fmla="*/ 351 w 461"/>
                    <a:gd name="T47" fmla="*/ 280 h 391"/>
                    <a:gd name="T48" fmla="*/ 318 w 461"/>
                    <a:gd name="T49" fmla="*/ 229 h 3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61" h="391">
                      <a:moveTo>
                        <a:pt x="318" y="229"/>
                      </a:moveTo>
                      <a:lnTo>
                        <a:pt x="357" y="162"/>
                      </a:lnTo>
                      <a:lnTo>
                        <a:pt x="376" y="97"/>
                      </a:lnTo>
                      <a:lnTo>
                        <a:pt x="363" y="52"/>
                      </a:lnTo>
                      <a:lnTo>
                        <a:pt x="343" y="20"/>
                      </a:lnTo>
                      <a:lnTo>
                        <a:pt x="292" y="0"/>
                      </a:lnTo>
                      <a:lnTo>
                        <a:pt x="233" y="0"/>
                      </a:lnTo>
                      <a:lnTo>
                        <a:pt x="150" y="26"/>
                      </a:lnTo>
                      <a:lnTo>
                        <a:pt x="65" y="104"/>
                      </a:lnTo>
                      <a:lnTo>
                        <a:pt x="12" y="189"/>
                      </a:lnTo>
                      <a:lnTo>
                        <a:pt x="0" y="280"/>
                      </a:lnTo>
                      <a:lnTo>
                        <a:pt x="20" y="332"/>
                      </a:lnTo>
                      <a:lnTo>
                        <a:pt x="65" y="371"/>
                      </a:lnTo>
                      <a:lnTo>
                        <a:pt x="123" y="391"/>
                      </a:lnTo>
                      <a:lnTo>
                        <a:pt x="188" y="378"/>
                      </a:lnTo>
                      <a:lnTo>
                        <a:pt x="260" y="332"/>
                      </a:lnTo>
                      <a:lnTo>
                        <a:pt x="298" y="287"/>
                      </a:lnTo>
                      <a:lnTo>
                        <a:pt x="376" y="326"/>
                      </a:lnTo>
                      <a:lnTo>
                        <a:pt x="428" y="358"/>
                      </a:lnTo>
                      <a:lnTo>
                        <a:pt x="448" y="358"/>
                      </a:lnTo>
                      <a:lnTo>
                        <a:pt x="461" y="320"/>
                      </a:lnTo>
                      <a:lnTo>
                        <a:pt x="441" y="294"/>
                      </a:lnTo>
                      <a:lnTo>
                        <a:pt x="389" y="300"/>
                      </a:lnTo>
                      <a:lnTo>
                        <a:pt x="351" y="280"/>
                      </a:lnTo>
                      <a:lnTo>
                        <a:pt x="318" y="229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Freeform 687"/>
                <p:cNvSpPr>
                  <a:spLocks noChangeAspect="1"/>
                </p:cNvSpPr>
                <p:nvPr/>
              </p:nvSpPr>
              <p:spPr bwMode="auto">
                <a:xfrm>
                  <a:off x="4660" y="1718"/>
                  <a:ext cx="96" cy="139"/>
                </a:xfrm>
                <a:custGeom>
                  <a:avLst/>
                  <a:gdLst>
                    <a:gd name="T0" fmla="*/ 162 w 449"/>
                    <a:gd name="T1" fmla="*/ 97 h 646"/>
                    <a:gd name="T2" fmla="*/ 261 w 449"/>
                    <a:gd name="T3" fmla="*/ 26 h 646"/>
                    <a:gd name="T4" fmla="*/ 332 w 449"/>
                    <a:gd name="T5" fmla="*/ 0 h 646"/>
                    <a:gd name="T6" fmla="*/ 378 w 449"/>
                    <a:gd name="T7" fmla="*/ 0 h 646"/>
                    <a:gd name="T8" fmla="*/ 417 w 449"/>
                    <a:gd name="T9" fmla="*/ 20 h 646"/>
                    <a:gd name="T10" fmla="*/ 449 w 449"/>
                    <a:gd name="T11" fmla="*/ 71 h 646"/>
                    <a:gd name="T12" fmla="*/ 449 w 449"/>
                    <a:gd name="T13" fmla="*/ 116 h 646"/>
                    <a:gd name="T14" fmla="*/ 411 w 449"/>
                    <a:gd name="T15" fmla="*/ 200 h 646"/>
                    <a:gd name="T16" fmla="*/ 338 w 449"/>
                    <a:gd name="T17" fmla="*/ 252 h 646"/>
                    <a:gd name="T18" fmla="*/ 293 w 449"/>
                    <a:gd name="T19" fmla="*/ 310 h 646"/>
                    <a:gd name="T20" fmla="*/ 261 w 449"/>
                    <a:gd name="T21" fmla="*/ 381 h 646"/>
                    <a:gd name="T22" fmla="*/ 247 w 449"/>
                    <a:gd name="T23" fmla="*/ 471 h 646"/>
                    <a:gd name="T24" fmla="*/ 267 w 449"/>
                    <a:gd name="T25" fmla="*/ 542 h 646"/>
                    <a:gd name="T26" fmla="*/ 261 w 449"/>
                    <a:gd name="T27" fmla="*/ 595 h 646"/>
                    <a:gd name="T28" fmla="*/ 228 w 449"/>
                    <a:gd name="T29" fmla="*/ 626 h 646"/>
                    <a:gd name="T30" fmla="*/ 170 w 449"/>
                    <a:gd name="T31" fmla="*/ 646 h 646"/>
                    <a:gd name="T32" fmla="*/ 91 w 449"/>
                    <a:gd name="T33" fmla="*/ 613 h 646"/>
                    <a:gd name="T34" fmla="*/ 32 w 449"/>
                    <a:gd name="T35" fmla="*/ 556 h 646"/>
                    <a:gd name="T36" fmla="*/ 0 w 449"/>
                    <a:gd name="T37" fmla="*/ 446 h 646"/>
                    <a:gd name="T38" fmla="*/ 0 w 449"/>
                    <a:gd name="T39" fmla="*/ 355 h 646"/>
                    <a:gd name="T40" fmla="*/ 26 w 449"/>
                    <a:gd name="T41" fmla="*/ 259 h 646"/>
                    <a:gd name="T42" fmla="*/ 71 w 449"/>
                    <a:gd name="T43" fmla="*/ 187 h 646"/>
                    <a:gd name="T44" fmla="*/ 111 w 449"/>
                    <a:gd name="T45" fmla="*/ 136 h 646"/>
                    <a:gd name="T46" fmla="*/ 162 w 449"/>
                    <a:gd name="T47" fmla="*/ 97 h 6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49" h="646">
                      <a:moveTo>
                        <a:pt x="162" y="97"/>
                      </a:moveTo>
                      <a:lnTo>
                        <a:pt x="261" y="26"/>
                      </a:lnTo>
                      <a:lnTo>
                        <a:pt x="332" y="0"/>
                      </a:lnTo>
                      <a:lnTo>
                        <a:pt x="378" y="0"/>
                      </a:lnTo>
                      <a:lnTo>
                        <a:pt x="417" y="20"/>
                      </a:lnTo>
                      <a:lnTo>
                        <a:pt x="449" y="71"/>
                      </a:lnTo>
                      <a:lnTo>
                        <a:pt x="449" y="116"/>
                      </a:lnTo>
                      <a:lnTo>
                        <a:pt x="411" y="200"/>
                      </a:lnTo>
                      <a:lnTo>
                        <a:pt x="338" y="252"/>
                      </a:lnTo>
                      <a:lnTo>
                        <a:pt x="293" y="310"/>
                      </a:lnTo>
                      <a:lnTo>
                        <a:pt x="261" y="381"/>
                      </a:lnTo>
                      <a:lnTo>
                        <a:pt x="247" y="471"/>
                      </a:lnTo>
                      <a:lnTo>
                        <a:pt x="267" y="542"/>
                      </a:lnTo>
                      <a:lnTo>
                        <a:pt x="261" y="595"/>
                      </a:lnTo>
                      <a:lnTo>
                        <a:pt x="228" y="626"/>
                      </a:lnTo>
                      <a:lnTo>
                        <a:pt x="170" y="646"/>
                      </a:lnTo>
                      <a:lnTo>
                        <a:pt x="91" y="613"/>
                      </a:lnTo>
                      <a:lnTo>
                        <a:pt x="32" y="556"/>
                      </a:lnTo>
                      <a:lnTo>
                        <a:pt x="0" y="446"/>
                      </a:lnTo>
                      <a:lnTo>
                        <a:pt x="0" y="355"/>
                      </a:lnTo>
                      <a:lnTo>
                        <a:pt x="26" y="259"/>
                      </a:lnTo>
                      <a:lnTo>
                        <a:pt x="71" y="187"/>
                      </a:lnTo>
                      <a:lnTo>
                        <a:pt x="111" y="136"/>
                      </a:lnTo>
                      <a:lnTo>
                        <a:pt x="162" y="97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Freeform 688"/>
                <p:cNvSpPr>
                  <a:spLocks noChangeAspect="1"/>
                </p:cNvSpPr>
                <p:nvPr/>
              </p:nvSpPr>
              <p:spPr bwMode="auto">
                <a:xfrm>
                  <a:off x="4608" y="1714"/>
                  <a:ext cx="130" cy="130"/>
                </a:xfrm>
                <a:custGeom>
                  <a:avLst/>
                  <a:gdLst>
                    <a:gd name="T0" fmla="*/ 497 w 607"/>
                    <a:gd name="T1" fmla="*/ 0 h 607"/>
                    <a:gd name="T2" fmla="*/ 607 w 607"/>
                    <a:gd name="T3" fmla="*/ 20 h 607"/>
                    <a:gd name="T4" fmla="*/ 594 w 607"/>
                    <a:gd name="T5" fmla="*/ 65 h 607"/>
                    <a:gd name="T6" fmla="*/ 529 w 607"/>
                    <a:gd name="T7" fmla="*/ 77 h 607"/>
                    <a:gd name="T8" fmla="*/ 458 w 607"/>
                    <a:gd name="T9" fmla="*/ 65 h 607"/>
                    <a:gd name="T10" fmla="*/ 354 w 607"/>
                    <a:gd name="T11" fmla="*/ 71 h 607"/>
                    <a:gd name="T12" fmla="*/ 232 w 607"/>
                    <a:gd name="T13" fmla="*/ 104 h 607"/>
                    <a:gd name="T14" fmla="*/ 122 w 607"/>
                    <a:gd name="T15" fmla="*/ 136 h 607"/>
                    <a:gd name="T16" fmla="*/ 83 w 607"/>
                    <a:gd name="T17" fmla="*/ 175 h 607"/>
                    <a:gd name="T18" fmla="*/ 90 w 607"/>
                    <a:gd name="T19" fmla="*/ 200 h 607"/>
                    <a:gd name="T20" fmla="*/ 142 w 607"/>
                    <a:gd name="T21" fmla="*/ 291 h 607"/>
                    <a:gd name="T22" fmla="*/ 187 w 607"/>
                    <a:gd name="T23" fmla="*/ 375 h 607"/>
                    <a:gd name="T24" fmla="*/ 238 w 607"/>
                    <a:gd name="T25" fmla="*/ 432 h 607"/>
                    <a:gd name="T26" fmla="*/ 265 w 607"/>
                    <a:gd name="T27" fmla="*/ 452 h 607"/>
                    <a:gd name="T28" fmla="*/ 258 w 607"/>
                    <a:gd name="T29" fmla="*/ 497 h 607"/>
                    <a:gd name="T30" fmla="*/ 200 w 607"/>
                    <a:gd name="T31" fmla="*/ 530 h 607"/>
                    <a:gd name="T32" fmla="*/ 155 w 607"/>
                    <a:gd name="T33" fmla="*/ 568 h 607"/>
                    <a:gd name="T34" fmla="*/ 136 w 607"/>
                    <a:gd name="T35" fmla="*/ 607 h 607"/>
                    <a:gd name="T36" fmla="*/ 97 w 607"/>
                    <a:gd name="T37" fmla="*/ 607 h 607"/>
                    <a:gd name="T38" fmla="*/ 90 w 607"/>
                    <a:gd name="T39" fmla="*/ 562 h 607"/>
                    <a:gd name="T40" fmla="*/ 136 w 607"/>
                    <a:gd name="T41" fmla="*/ 510 h 607"/>
                    <a:gd name="T42" fmla="*/ 193 w 607"/>
                    <a:gd name="T43" fmla="*/ 465 h 607"/>
                    <a:gd name="T44" fmla="*/ 187 w 607"/>
                    <a:gd name="T45" fmla="*/ 446 h 607"/>
                    <a:gd name="T46" fmla="*/ 136 w 607"/>
                    <a:gd name="T47" fmla="*/ 375 h 607"/>
                    <a:gd name="T48" fmla="*/ 77 w 607"/>
                    <a:gd name="T49" fmla="*/ 291 h 607"/>
                    <a:gd name="T50" fmla="*/ 26 w 607"/>
                    <a:gd name="T51" fmla="*/ 200 h 607"/>
                    <a:gd name="T52" fmla="*/ 0 w 607"/>
                    <a:gd name="T53" fmla="*/ 149 h 607"/>
                    <a:gd name="T54" fmla="*/ 38 w 607"/>
                    <a:gd name="T55" fmla="*/ 110 h 607"/>
                    <a:gd name="T56" fmla="*/ 122 w 607"/>
                    <a:gd name="T57" fmla="*/ 71 h 607"/>
                    <a:gd name="T58" fmla="*/ 271 w 607"/>
                    <a:gd name="T59" fmla="*/ 20 h 607"/>
                    <a:gd name="T60" fmla="*/ 407 w 607"/>
                    <a:gd name="T61" fmla="*/ 6 h 607"/>
                    <a:gd name="T62" fmla="*/ 497 w 607"/>
                    <a:gd name="T63" fmla="*/ 0 h 6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07" h="607">
                      <a:moveTo>
                        <a:pt x="497" y="0"/>
                      </a:moveTo>
                      <a:lnTo>
                        <a:pt x="607" y="20"/>
                      </a:lnTo>
                      <a:lnTo>
                        <a:pt x="594" y="65"/>
                      </a:lnTo>
                      <a:lnTo>
                        <a:pt x="529" y="77"/>
                      </a:lnTo>
                      <a:lnTo>
                        <a:pt x="458" y="65"/>
                      </a:lnTo>
                      <a:lnTo>
                        <a:pt x="354" y="71"/>
                      </a:lnTo>
                      <a:lnTo>
                        <a:pt x="232" y="104"/>
                      </a:lnTo>
                      <a:lnTo>
                        <a:pt x="122" y="136"/>
                      </a:lnTo>
                      <a:lnTo>
                        <a:pt x="83" y="175"/>
                      </a:lnTo>
                      <a:lnTo>
                        <a:pt x="90" y="200"/>
                      </a:lnTo>
                      <a:lnTo>
                        <a:pt x="142" y="291"/>
                      </a:lnTo>
                      <a:lnTo>
                        <a:pt x="187" y="375"/>
                      </a:lnTo>
                      <a:lnTo>
                        <a:pt x="238" y="432"/>
                      </a:lnTo>
                      <a:lnTo>
                        <a:pt x="265" y="452"/>
                      </a:lnTo>
                      <a:lnTo>
                        <a:pt x="258" y="497"/>
                      </a:lnTo>
                      <a:lnTo>
                        <a:pt x="200" y="530"/>
                      </a:lnTo>
                      <a:lnTo>
                        <a:pt x="155" y="568"/>
                      </a:lnTo>
                      <a:lnTo>
                        <a:pt x="136" y="607"/>
                      </a:lnTo>
                      <a:lnTo>
                        <a:pt x="97" y="607"/>
                      </a:lnTo>
                      <a:lnTo>
                        <a:pt x="90" y="562"/>
                      </a:lnTo>
                      <a:lnTo>
                        <a:pt x="136" y="510"/>
                      </a:lnTo>
                      <a:lnTo>
                        <a:pt x="193" y="465"/>
                      </a:lnTo>
                      <a:lnTo>
                        <a:pt x="187" y="446"/>
                      </a:lnTo>
                      <a:lnTo>
                        <a:pt x="136" y="375"/>
                      </a:lnTo>
                      <a:lnTo>
                        <a:pt x="77" y="291"/>
                      </a:lnTo>
                      <a:lnTo>
                        <a:pt x="26" y="200"/>
                      </a:lnTo>
                      <a:lnTo>
                        <a:pt x="0" y="149"/>
                      </a:lnTo>
                      <a:lnTo>
                        <a:pt x="38" y="110"/>
                      </a:lnTo>
                      <a:lnTo>
                        <a:pt x="122" y="71"/>
                      </a:lnTo>
                      <a:lnTo>
                        <a:pt x="271" y="20"/>
                      </a:lnTo>
                      <a:lnTo>
                        <a:pt x="407" y="6"/>
                      </a:lnTo>
                      <a:lnTo>
                        <a:pt x="497" y="0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Freeform 689"/>
                <p:cNvSpPr>
                  <a:spLocks noChangeAspect="1"/>
                </p:cNvSpPr>
                <p:nvPr/>
              </p:nvSpPr>
              <p:spPr bwMode="auto">
                <a:xfrm>
                  <a:off x="4739" y="1730"/>
                  <a:ext cx="123" cy="130"/>
                </a:xfrm>
                <a:custGeom>
                  <a:avLst/>
                  <a:gdLst>
                    <a:gd name="T0" fmla="*/ 64 w 575"/>
                    <a:gd name="T1" fmla="*/ 0 h 608"/>
                    <a:gd name="T2" fmla="*/ 0 w 575"/>
                    <a:gd name="T3" fmla="*/ 20 h 608"/>
                    <a:gd name="T4" fmla="*/ 0 w 575"/>
                    <a:gd name="T5" fmla="*/ 65 h 608"/>
                    <a:gd name="T6" fmla="*/ 32 w 575"/>
                    <a:gd name="T7" fmla="*/ 98 h 608"/>
                    <a:gd name="T8" fmla="*/ 109 w 575"/>
                    <a:gd name="T9" fmla="*/ 143 h 608"/>
                    <a:gd name="T10" fmla="*/ 252 w 575"/>
                    <a:gd name="T11" fmla="*/ 234 h 608"/>
                    <a:gd name="T12" fmla="*/ 336 w 575"/>
                    <a:gd name="T13" fmla="*/ 291 h 608"/>
                    <a:gd name="T14" fmla="*/ 388 w 575"/>
                    <a:gd name="T15" fmla="*/ 375 h 608"/>
                    <a:gd name="T16" fmla="*/ 453 w 575"/>
                    <a:gd name="T17" fmla="*/ 486 h 608"/>
                    <a:gd name="T18" fmla="*/ 459 w 575"/>
                    <a:gd name="T19" fmla="*/ 576 h 608"/>
                    <a:gd name="T20" fmla="*/ 498 w 575"/>
                    <a:gd name="T21" fmla="*/ 608 h 608"/>
                    <a:gd name="T22" fmla="*/ 575 w 575"/>
                    <a:gd name="T23" fmla="*/ 537 h 608"/>
                    <a:gd name="T24" fmla="*/ 517 w 575"/>
                    <a:gd name="T25" fmla="*/ 505 h 608"/>
                    <a:gd name="T26" fmla="*/ 459 w 575"/>
                    <a:gd name="T27" fmla="*/ 407 h 608"/>
                    <a:gd name="T28" fmla="*/ 407 w 575"/>
                    <a:gd name="T29" fmla="*/ 317 h 608"/>
                    <a:gd name="T30" fmla="*/ 388 w 575"/>
                    <a:gd name="T31" fmla="*/ 265 h 608"/>
                    <a:gd name="T32" fmla="*/ 343 w 575"/>
                    <a:gd name="T33" fmla="*/ 208 h 608"/>
                    <a:gd name="T34" fmla="*/ 258 w 575"/>
                    <a:gd name="T35" fmla="*/ 143 h 608"/>
                    <a:gd name="T36" fmla="*/ 161 w 575"/>
                    <a:gd name="T37" fmla="*/ 78 h 608"/>
                    <a:gd name="T38" fmla="*/ 64 w 575"/>
                    <a:gd name="T39" fmla="*/ 0 h 6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75" h="608">
                      <a:moveTo>
                        <a:pt x="64" y="0"/>
                      </a:moveTo>
                      <a:lnTo>
                        <a:pt x="0" y="20"/>
                      </a:lnTo>
                      <a:lnTo>
                        <a:pt x="0" y="65"/>
                      </a:lnTo>
                      <a:lnTo>
                        <a:pt x="32" y="98"/>
                      </a:lnTo>
                      <a:lnTo>
                        <a:pt x="109" y="143"/>
                      </a:lnTo>
                      <a:lnTo>
                        <a:pt x="252" y="234"/>
                      </a:lnTo>
                      <a:lnTo>
                        <a:pt x="336" y="291"/>
                      </a:lnTo>
                      <a:lnTo>
                        <a:pt x="388" y="375"/>
                      </a:lnTo>
                      <a:lnTo>
                        <a:pt x="453" y="486"/>
                      </a:lnTo>
                      <a:lnTo>
                        <a:pt x="459" y="576"/>
                      </a:lnTo>
                      <a:lnTo>
                        <a:pt x="498" y="608"/>
                      </a:lnTo>
                      <a:lnTo>
                        <a:pt x="575" y="537"/>
                      </a:lnTo>
                      <a:lnTo>
                        <a:pt x="517" y="505"/>
                      </a:lnTo>
                      <a:lnTo>
                        <a:pt x="459" y="407"/>
                      </a:lnTo>
                      <a:lnTo>
                        <a:pt x="407" y="317"/>
                      </a:lnTo>
                      <a:lnTo>
                        <a:pt x="388" y="265"/>
                      </a:lnTo>
                      <a:lnTo>
                        <a:pt x="343" y="208"/>
                      </a:lnTo>
                      <a:lnTo>
                        <a:pt x="258" y="143"/>
                      </a:lnTo>
                      <a:lnTo>
                        <a:pt x="161" y="78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Freeform 690"/>
                <p:cNvSpPr>
                  <a:spLocks noChangeAspect="1"/>
                </p:cNvSpPr>
                <p:nvPr/>
              </p:nvSpPr>
              <p:spPr bwMode="auto">
                <a:xfrm>
                  <a:off x="4692" y="1828"/>
                  <a:ext cx="68" cy="213"/>
                </a:xfrm>
                <a:custGeom>
                  <a:avLst/>
                  <a:gdLst>
                    <a:gd name="T0" fmla="*/ 47 w 315"/>
                    <a:gd name="T1" fmla="*/ 0 h 991"/>
                    <a:gd name="T2" fmla="*/ 0 w 315"/>
                    <a:gd name="T3" fmla="*/ 19 h 991"/>
                    <a:gd name="T4" fmla="*/ 7 w 315"/>
                    <a:gd name="T5" fmla="*/ 72 h 991"/>
                    <a:gd name="T6" fmla="*/ 27 w 315"/>
                    <a:gd name="T7" fmla="*/ 103 h 991"/>
                    <a:gd name="T8" fmla="*/ 79 w 315"/>
                    <a:gd name="T9" fmla="*/ 206 h 991"/>
                    <a:gd name="T10" fmla="*/ 132 w 315"/>
                    <a:gd name="T11" fmla="*/ 393 h 991"/>
                    <a:gd name="T12" fmla="*/ 145 w 315"/>
                    <a:gd name="T13" fmla="*/ 502 h 991"/>
                    <a:gd name="T14" fmla="*/ 99 w 315"/>
                    <a:gd name="T15" fmla="*/ 662 h 991"/>
                    <a:gd name="T16" fmla="*/ 47 w 315"/>
                    <a:gd name="T17" fmla="*/ 791 h 991"/>
                    <a:gd name="T18" fmla="*/ 27 w 315"/>
                    <a:gd name="T19" fmla="*/ 901 h 991"/>
                    <a:gd name="T20" fmla="*/ 47 w 315"/>
                    <a:gd name="T21" fmla="*/ 927 h 991"/>
                    <a:gd name="T22" fmla="*/ 99 w 315"/>
                    <a:gd name="T23" fmla="*/ 940 h 991"/>
                    <a:gd name="T24" fmla="*/ 217 w 315"/>
                    <a:gd name="T25" fmla="*/ 985 h 991"/>
                    <a:gd name="T26" fmla="*/ 263 w 315"/>
                    <a:gd name="T27" fmla="*/ 991 h 991"/>
                    <a:gd name="T28" fmla="*/ 315 w 315"/>
                    <a:gd name="T29" fmla="*/ 946 h 991"/>
                    <a:gd name="T30" fmla="*/ 237 w 315"/>
                    <a:gd name="T31" fmla="*/ 920 h 991"/>
                    <a:gd name="T32" fmla="*/ 125 w 315"/>
                    <a:gd name="T33" fmla="*/ 901 h 991"/>
                    <a:gd name="T34" fmla="*/ 85 w 315"/>
                    <a:gd name="T35" fmla="*/ 868 h 991"/>
                    <a:gd name="T36" fmla="*/ 79 w 315"/>
                    <a:gd name="T37" fmla="*/ 823 h 991"/>
                    <a:gd name="T38" fmla="*/ 125 w 315"/>
                    <a:gd name="T39" fmla="*/ 740 h 991"/>
                    <a:gd name="T40" fmla="*/ 164 w 315"/>
                    <a:gd name="T41" fmla="*/ 624 h 991"/>
                    <a:gd name="T42" fmla="*/ 204 w 315"/>
                    <a:gd name="T43" fmla="*/ 482 h 991"/>
                    <a:gd name="T44" fmla="*/ 198 w 315"/>
                    <a:gd name="T45" fmla="*/ 419 h 991"/>
                    <a:gd name="T46" fmla="*/ 190 w 315"/>
                    <a:gd name="T47" fmla="*/ 321 h 991"/>
                    <a:gd name="T48" fmla="*/ 158 w 315"/>
                    <a:gd name="T49" fmla="*/ 206 h 991"/>
                    <a:gd name="T50" fmla="*/ 132 w 315"/>
                    <a:gd name="T51" fmla="*/ 103 h 991"/>
                    <a:gd name="T52" fmla="*/ 93 w 315"/>
                    <a:gd name="T53" fmla="*/ 27 h 991"/>
                    <a:gd name="T54" fmla="*/ 47 w 315"/>
                    <a:gd name="T55" fmla="*/ 0 h 9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5" h="991">
                      <a:moveTo>
                        <a:pt x="47" y="0"/>
                      </a:moveTo>
                      <a:lnTo>
                        <a:pt x="0" y="19"/>
                      </a:lnTo>
                      <a:lnTo>
                        <a:pt x="7" y="72"/>
                      </a:lnTo>
                      <a:lnTo>
                        <a:pt x="27" y="103"/>
                      </a:lnTo>
                      <a:lnTo>
                        <a:pt x="79" y="206"/>
                      </a:lnTo>
                      <a:lnTo>
                        <a:pt x="132" y="393"/>
                      </a:lnTo>
                      <a:lnTo>
                        <a:pt x="145" y="502"/>
                      </a:lnTo>
                      <a:lnTo>
                        <a:pt x="99" y="662"/>
                      </a:lnTo>
                      <a:lnTo>
                        <a:pt x="47" y="791"/>
                      </a:lnTo>
                      <a:lnTo>
                        <a:pt x="27" y="901"/>
                      </a:lnTo>
                      <a:lnTo>
                        <a:pt x="47" y="927"/>
                      </a:lnTo>
                      <a:lnTo>
                        <a:pt x="99" y="940"/>
                      </a:lnTo>
                      <a:lnTo>
                        <a:pt x="217" y="985"/>
                      </a:lnTo>
                      <a:lnTo>
                        <a:pt x="263" y="991"/>
                      </a:lnTo>
                      <a:lnTo>
                        <a:pt x="315" y="946"/>
                      </a:lnTo>
                      <a:lnTo>
                        <a:pt x="237" y="920"/>
                      </a:lnTo>
                      <a:lnTo>
                        <a:pt x="125" y="901"/>
                      </a:lnTo>
                      <a:lnTo>
                        <a:pt x="85" y="868"/>
                      </a:lnTo>
                      <a:lnTo>
                        <a:pt x="79" y="823"/>
                      </a:lnTo>
                      <a:lnTo>
                        <a:pt x="125" y="740"/>
                      </a:lnTo>
                      <a:lnTo>
                        <a:pt x="164" y="624"/>
                      </a:lnTo>
                      <a:lnTo>
                        <a:pt x="204" y="482"/>
                      </a:lnTo>
                      <a:lnTo>
                        <a:pt x="198" y="419"/>
                      </a:lnTo>
                      <a:lnTo>
                        <a:pt x="190" y="321"/>
                      </a:lnTo>
                      <a:lnTo>
                        <a:pt x="158" y="206"/>
                      </a:lnTo>
                      <a:lnTo>
                        <a:pt x="132" y="103"/>
                      </a:lnTo>
                      <a:lnTo>
                        <a:pt x="93" y="27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691"/>
                <p:cNvSpPr>
                  <a:spLocks noChangeAspect="1"/>
                </p:cNvSpPr>
                <p:nvPr/>
              </p:nvSpPr>
              <p:spPr bwMode="auto">
                <a:xfrm>
                  <a:off x="4665" y="1826"/>
                  <a:ext cx="50" cy="239"/>
                </a:xfrm>
                <a:custGeom>
                  <a:avLst/>
                  <a:gdLst>
                    <a:gd name="T0" fmla="*/ 54 w 232"/>
                    <a:gd name="T1" fmla="*/ 45 h 1115"/>
                    <a:gd name="T2" fmla="*/ 92 w 232"/>
                    <a:gd name="T3" fmla="*/ 0 h 1115"/>
                    <a:gd name="T4" fmla="*/ 146 w 232"/>
                    <a:gd name="T5" fmla="*/ 13 h 1115"/>
                    <a:gd name="T6" fmla="*/ 160 w 232"/>
                    <a:gd name="T7" fmla="*/ 64 h 1115"/>
                    <a:gd name="T8" fmla="*/ 179 w 232"/>
                    <a:gd name="T9" fmla="*/ 276 h 1115"/>
                    <a:gd name="T10" fmla="*/ 172 w 232"/>
                    <a:gd name="T11" fmla="*/ 448 h 1115"/>
                    <a:gd name="T12" fmla="*/ 160 w 232"/>
                    <a:gd name="T13" fmla="*/ 571 h 1115"/>
                    <a:gd name="T14" fmla="*/ 112 w 232"/>
                    <a:gd name="T15" fmla="*/ 808 h 1115"/>
                    <a:gd name="T16" fmla="*/ 80 w 232"/>
                    <a:gd name="T17" fmla="*/ 923 h 1115"/>
                    <a:gd name="T18" fmla="*/ 92 w 232"/>
                    <a:gd name="T19" fmla="*/ 962 h 1115"/>
                    <a:gd name="T20" fmla="*/ 179 w 232"/>
                    <a:gd name="T21" fmla="*/ 1019 h 1115"/>
                    <a:gd name="T22" fmla="*/ 232 w 232"/>
                    <a:gd name="T23" fmla="*/ 1089 h 1115"/>
                    <a:gd name="T24" fmla="*/ 219 w 232"/>
                    <a:gd name="T25" fmla="*/ 1109 h 1115"/>
                    <a:gd name="T26" fmla="*/ 152 w 232"/>
                    <a:gd name="T27" fmla="*/ 1115 h 1115"/>
                    <a:gd name="T28" fmla="*/ 112 w 232"/>
                    <a:gd name="T29" fmla="*/ 1103 h 1115"/>
                    <a:gd name="T30" fmla="*/ 100 w 232"/>
                    <a:gd name="T31" fmla="*/ 1064 h 1115"/>
                    <a:gd name="T32" fmla="*/ 92 w 232"/>
                    <a:gd name="T33" fmla="*/ 1026 h 1115"/>
                    <a:gd name="T34" fmla="*/ 40 w 232"/>
                    <a:gd name="T35" fmla="*/ 968 h 1115"/>
                    <a:gd name="T36" fmla="*/ 0 w 232"/>
                    <a:gd name="T37" fmla="*/ 929 h 1115"/>
                    <a:gd name="T38" fmla="*/ 14 w 232"/>
                    <a:gd name="T39" fmla="*/ 872 h 1115"/>
                    <a:gd name="T40" fmla="*/ 60 w 232"/>
                    <a:gd name="T41" fmla="*/ 814 h 1115"/>
                    <a:gd name="T42" fmla="*/ 92 w 232"/>
                    <a:gd name="T43" fmla="*/ 673 h 1115"/>
                    <a:gd name="T44" fmla="*/ 106 w 232"/>
                    <a:gd name="T45" fmla="*/ 520 h 1115"/>
                    <a:gd name="T46" fmla="*/ 100 w 232"/>
                    <a:gd name="T47" fmla="*/ 359 h 1115"/>
                    <a:gd name="T48" fmla="*/ 72 w 232"/>
                    <a:gd name="T49" fmla="*/ 199 h 1115"/>
                    <a:gd name="T50" fmla="*/ 40 w 232"/>
                    <a:gd name="T51" fmla="*/ 84 h 1115"/>
                    <a:gd name="T52" fmla="*/ 54 w 232"/>
                    <a:gd name="T53" fmla="*/ 45 h 1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32" h="1115">
                      <a:moveTo>
                        <a:pt x="54" y="45"/>
                      </a:moveTo>
                      <a:lnTo>
                        <a:pt x="92" y="0"/>
                      </a:lnTo>
                      <a:lnTo>
                        <a:pt x="146" y="13"/>
                      </a:lnTo>
                      <a:lnTo>
                        <a:pt x="160" y="64"/>
                      </a:lnTo>
                      <a:lnTo>
                        <a:pt x="179" y="276"/>
                      </a:lnTo>
                      <a:lnTo>
                        <a:pt x="172" y="448"/>
                      </a:lnTo>
                      <a:lnTo>
                        <a:pt x="160" y="571"/>
                      </a:lnTo>
                      <a:lnTo>
                        <a:pt x="112" y="808"/>
                      </a:lnTo>
                      <a:lnTo>
                        <a:pt x="80" y="923"/>
                      </a:lnTo>
                      <a:lnTo>
                        <a:pt x="92" y="962"/>
                      </a:lnTo>
                      <a:lnTo>
                        <a:pt x="179" y="1019"/>
                      </a:lnTo>
                      <a:lnTo>
                        <a:pt x="232" y="1089"/>
                      </a:lnTo>
                      <a:lnTo>
                        <a:pt x="219" y="1109"/>
                      </a:lnTo>
                      <a:lnTo>
                        <a:pt x="152" y="1115"/>
                      </a:lnTo>
                      <a:lnTo>
                        <a:pt x="112" y="1103"/>
                      </a:lnTo>
                      <a:lnTo>
                        <a:pt x="100" y="1064"/>
                      </a:lnTo>
                      <a:lnTo>
                        <a:pt x="92" y="1026"/>
                      </a:lnTo>
                      <a:lnTo>
                        <a:pt x="40" y="968"/>
                      </a:lnTo>
                      <a:lnTo>
                        <a:pt x="0" y="929"/>
                      </a:lnTo>
                      <a:lnTo>
                        <a:pt x="14" y="872"/>
                      </a:lnTo>
                      <a:lnTo>
                        <a:pt x="60" y="814"/>
                      </a:lnTo>
                      <a:lnTo>
                        <a:pt x="92" y="673"/>
                      </a:lnTo>
                      <a:lnTo>
                        <a:pt x="106" y="520"/>
                      </a:lnTo>
                      <a:lnTo>
                        <a:pt x="100" y="359"/>
                      </a:lnTo>
                      <a:lnTo>
                        <a:pt x="72" y="199"/>
                      </a:lnTo>
                      <a:lnTo>
                        <a:pt x="40" y="84"/>
                      </a:lnTo>
                      <a:lnTo>
                        <a:pt x="54" y="45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4" name="TextBox 113"/>
              <p:cNvSpPr txBox="1"/>
              <p:nvPr/>
            </p:nvSpPr>
            <p:spPr>
              <a:xfrm>
                <a:off x="1862703" y="4874292"/>
                <a:ext cx="1670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Inspection code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18" name="Straight Arrow Connector 117"/>
            <p:cNvCxnSpPr>
              <a:stCxn id="115" idx="3"/>
            </p:cNvCxnSpPr>
            <p:nvPr/>
          </p:nvCxnSpPr>
          <p:spPr>
            <a:xfrm>
              <a:off x="2877713" y="3266805"/>
              <a:ext cx="786971" cy="7316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15" idx="3"/>
              <a:endCxn id="74" idx="1"/>
            </p:cNvCxnSpPr>
            <p:nvPr/>
          </p:nvCxnSpPr>
          <p:spPr>
            <a:xfrm>
              <a:off x="2877713" y="3266805"/>
              <a:ext cx="4653035" cy="5818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48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evens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stevens.thmx</Template>
  <TotalTime>3187</TotalTime>
  <Words>1757</Words>
  <Application>Microsoft Office PowerPoint</Application>
  <PresentationFormat>On-screen Show (4:3)</PresentationFormat>
  <Paragraphs>602</Paragraphs>
  <Slides>57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stevens</vt:lpstr>
      <vt:lpstr>Auditing Using  Virtual Machines</vt:lpstr>
      <vt:lpstr>Recap: Volatile Data</vt:lpstr>
      <vt:lpstr>Revisiting an Old Incident</vt:lpstr>
      <vt:lpstr>Revisiting an Old Incident</vt:lpstr>
      <vt:lpstr>PowerPoint Presentation</vt:lpstr>
      <vt:lpstr>A Few Words About OS Debugging</vt:lpstr>
      <vt:lpstr>Similarities</vt:lpstr>
      <vt:lpstr>Virtual Machines to the Rescue </vt:lpstr>
      <vt:lpstr>VM Overview</vt:lpstr>
      <vt:lpstr>Time Traveling Virtual Machines</vt:lpstr>
      <vt:lpstr>Overview</vt:lpstr>
      <vt:lpstr>Overview</vt:lpstr>
      <vt:lpstr>Logging and Replaying</vt:lpstr>
      <vt:lpstr>Non-deterministic Data in UML</vt:lpstr>
      <vt:lpstr>PowerPoint Presentation</vt:lpstr>
      <vt:lpstr>Supporting Real Devices</vt:lpstr>
      <vt:lpstr>Accessing the Hardware</vt:lpstr>
      <vt:lpstr>Shared Memory and Determinism</vt:lpstr>
      <vt:lpstr>Shared Memory and Determinism</vt:lpstr>
      <vt:lpstr>Shared Memory and Determinism</vt:lpstr>
      <vt:lpstr>Checkpointing (the naïve way)</vt:lpstr>
      <vt:lpstr>Keeping Track of Modified Memory</vt:lpstr>
      <vt:lpstr>Keeping Track of Modified Files</vt:lpstr>
      <vt:lpstr>Time-traveling</vt:lpstr>
      <vt:lpstr>Time-traveling</vt:lpstr>
      <vt:lpstr>Amount of Data Generated</vt:lpstr>
      <vt:lpstr>Time to Restore Point</vt:lpstr>
      <vt:lpstr>Open Issues</vt:lpstr>
      <vt:lpstr>PowerPoint Presentation</vt:lpstr>
      <vt:lpstr>Separate Logging from Replay</vt:lpstr>
      <vt:lpstr>Separate Logging from Replay</vt:lpstr>
      <vt:lpstr>Aftersight</vt:lpstr>
      <vt:lpstr>Benefits</vt:lpstr>
      <vt:lpstr>More Usage Models</vt:lpstr>
      <vt:lpstr>Architecture</vt:lpstr>
      <vt:lpstr>Heterogeneous Replay</vt:lpstr>
      <vt:lpstr>What You See Is Not What You Execute</vt:lpstr>
      <vt:lpstr>Time Traveling on Smartphones and tablets?</vt:lpstr>
      <vt:lpstr>Why?</vt:lpstr>
      <vt:lpstr>… and More</vt:lpstr>
      <vt:lpstr>Threats</vt:lpstr>
      <vt:lpstr>PowerPoint Presentation</vt:lpstr>
      <vt:lpstr>Goals</vt:lpstr>
      <vt:lpstr>Overview</vt:lpstr>
      <vt:lpstr>Design Overview</vt:lpstr>
      <vt:lpstr>Synchronization Issues</vt:lpstr>
      <vt:lpstr>Recording on the Device</vt:lpstr>
      <vt:lpstr>Replaying on the Server</vt:lpstr>
      <vt:lpstr>Security Server</vt:lpstr>
      <vt:lpstr>Marvin: A Paranoid Android Prototype</vt:lpstr>
      <vt:lpstr>Device Implementation</vt:lpstr>
      <vt:lpstr>Implementation Issues</vt:lpstr>
      <vt:lpstr>Security Server Implementation</vt:lpstr>
      <vt:lpstr>Data Generation Rate for Various Tasks</vt:lpstr>
      <vt:lpstr>Performance</vt:lpstr>
      <vt:lpstr>Performance and Energy Consumption</vt:lpstr>
      <vt:lpstr>Scalability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Auditing Using Virtual Machines</dc:title>
  <dc:creator>George Portokalidis</dc:creator>
  <cp:lastModifiedBy>porto</cp:lastModifiedBy>
  <cp:revision>234</cp:revision>
  <dcterms:created xsi:type="dcterms:W3CDTF">2013-01-29T06:50:49Z</dcterms:created>
  <dcterms:modified xsi:type="dcterms:W3CDTF">2013-02-05T22:58:14Z</dcterms:modified>
</cp:coreProperties>
</file>