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77"/>
  </p:notesMasterIdLst>
  <p:sldIdLst>
    <p:sldId id="257" r:id="rId2"/>
    <p:sldId id="268" r:id="rId3"/>
    <p:sldId id="269" r:id="rId4"/>
    <p:sldId id="271" r:id="rId5"/>
    <p:sldId id="270" r:id="rId6"/>
    <p:sldId id="272" r:id="rId7"/>
    <p:sldId id="274" r:id="rId8"/>
    <p:sldId id="273" r:id="rId9"/>
    <p:sldId id="275" r:id="rId10"/>
    <p:sldId id="276" r:id="rId11"/>
    <p:sldId id="277" r:id="rId12"/>
    <p:sldId id="278" r:id="rId13"/>
    <p:sldId id="279" r:id="rId14"/>
    <p:sldId id="281" r:id="rId15"/>
    <p:sldId id="280" r:id="rId16"/>
    <p:sldId id="282" r:id="rId17"/>
    <p:sldId id="284" r:id="rId18"/>
    <p:sldId id="287" r:id="rId19"/>
    <p:sldId id="286" r:id="rId20"/>
    <p:sldId id="285" r:id="rId21"/>
    <p:sldId id="288" r:id="rId22"/>
    <p:sldId id="289" r:id="rId23"/>
    <p:sldId id="290" r:id="rId24"/>
    <p:sldId id="341" r:id="rId25"/>
    <p:sldId id="291" r:id="rId26"/>
    <p:sldId id="292" r:id="rId27"/>
    <p:sldId id="294" r:id="rId28"/>
    <p:sldId id="293" r:id="rId29"/>
    <p:sldId id="295" r:id="rId30"/>
    <p:sldId id="327" r:id="rId31"/>
    <p:sldId id="328" r:id="rId32"/>
    <p:sldId id="296" r:id="rId33"/>
    <p:sldId id="297" r:id="rId34"/>
    <p:sldId id="298" r:id="rId35"/>
    <p:sldId id="299" r:id="rId36"/>
    <p:sldId id="300" r:id="rId37"/>
    <p:sldId id="302" r:id="rId38"/>
    <p:sldId id="301" r:id="rId39"/>
    <p:sldId id="329" r:id="rId40"/>
    <p:sldId id="330" r:id="rId41"/>
    <p:sldId id="331" r:id="rId42"/>
    <p:sldId id="303" r:id="rId43"/>
    <p:sldId id="304" r:id="rId44"/>
    <p:sldId id="305" r:id="rId45"/>
    <p:sldId id="306" r:id="rId46"/>
    <p:sldId id="307" r:id="rId47"/>
    <p:sldId id="308" r:id="rId48"/>
    <p:sldId id="310" r:id="rId49"/>
    <p:sldId id="309" r:id="rId50"/>
    <p:sldId id="311" r:id="rId51"/>
    <p:sldId id="312" r:id="rId52"/>
    <p:sldId id="332" r:id="rId53"/>
    <p:sldId id="335" r:id="rId54"/>
    <p:sldId id="313" r:id="rId55"/>
    <p:sldId id="333" r:id="rId56"/>
    <p:sldId id="342" r:id="rId57"/>
    <p:sldId id="336" r:id="rId58"/>
    <p:sldId id="338" r:id="rId59"/>
    <p:sldId id="339" r:id="rId60"/>
    <p:sldId id="340" r:id="rId61"/>
    <p:sldId id="337" r:id="rId62"/>
    <p:sldId id="28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3" r:id="rId71"/>
    <p:sldId id="321" r:id="rId72"/>
    <p:sldId id="322" r:id="rId73"/>
    <p:sldId id="324" r:id="rId74"/>
    <p:sldId id="325" r:id="rId75"/>
    <p:sldId id="326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62" autoAdjust="0"/>
  </p:normalViewPr>
  <p:slideViewPr>
    <p:cSldViewPr>
      <p:cViewPr varScale="1">
        <p:scale>
          <a:sx n="83" d="100"/>
          <a:sy n="83" d="100"/>
        </p:scale>
        <p:origin x="-94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080DB9-66AF-4307-AC60-82062A288532}" type="doc">
      <dgm:prSet loTypeId="urn:microsoft.com/office/officeart/2005/8/layout/cycle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FC2DC4-5AFB-456E-B950-2EC300D1A9D6}">
      <dgm:prSet phldrT="[Text]"/>
      <dgm:spPr/>
      <dgm:t>
        <a:bodyPr/>
        <a:lstStyle/>
        <a:p>
          <a:r>
            <a:rPr lang="en-US" dirty="0" smtClean="0"/>
            <a:t>Static analysis</a:t>
          </a:r>
          <a:endParaRPr lang="en-US" dirty="0"/>
        </a:p>
      </dgm:t>
    </dgm:pt>
    <dgm:pt modelId="{4905C058-72C4-4CDE-9D9E-462405141582}" type="parTrans" cxnId="{C6D8BED2-1046-4256-BAF6-7E4818126081}">
      <dgm:prSet/>
      <dgm:spPr/>
      <dgm:t>
        <a:bodyPr/>
        <a:lstStyle/>
        <a:p>
          <a:endParaRPr lang="en-US"/>
        </a:p>
      </dgm:t>
    </dgm:pt>
    <dgm:pt modelId="{ADFA2D2B-8B7F-4FC9-8F90-00E66B53D38A}" type="sibTrans" cxnId="{C6D8BED2-1046-4256-BAF6-7E4818126081}">
      <dgm:prSet/>
      <dgm:spPr/>
      <dgm:t>
        <a:bodyPr/>
        <a:lstStyle/>
        <a:p>
          <a:endParaRPr lang="en-US"/>
        </a:p>
      </dgm:t>
    </dgm:pt>
    <dgm:pt modelId="{FCA6DA83-B219-4E65-AFF0-96F0E9F5FC94}">
      <dgm:prSet phldrT="[Text]"/>
      <dgm:spPr/>
      <dgm:t>
        <a:bodyPr/>
        <a:lstStyle/>
        <a:p>
          <a:r>
            <a:rPr lang="en-US" dirty="0" smtClean="0"/>
            <a:t>Dynamic analysis</a:t>
          </a:r>
          <a:endParaRPr lang="en-US" dirty="0"/>
        </a:p>
      </dgm:t>
    </dgm:pt>
    <dgm:pt modelId="{42943B0B-D118-4163-9508-B183F31F51FF}" type="parTrans" cxnId="{3A99FE0D-06EB-4124-9F94-166AE92EFA0A}">
      <dgm:prSet/>
      <dgm:spPr/>
      <dgm:t>
        <a:bodyPr/>
        <a:lstStyle/>
        <a:p>
          <a:endParaRPr lang="en-US"/>
        </a:p>
      </dgm:t>
    </dgm:pt>
    <dgm:pt modelId="{75372CB5-E451-4330-9AEA-4A378249C5BA}" type="sibTrans" cxnId="{3A99FE0D-06EB-4124-9F94-166AE92EFA0A}">
      <dgm:prSet/>
      <dgm:spPr/>
      <dgm:t>
        <a:bodyPr/>
        <a:lstStyle/>
        <a:p>
          <a:endParaRPr lang="en-US"/>
        </a:p>
      </dgm:t>
    </dgm:pt>
    <dgm:pt modelId="{319F8053-52DE-4105-891B-085D61C6E51D}" type="pres">
      <dgm:prSet presAssocID="{DB080DB9-66AF-4307-AC60-82062A28853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E11A19-74DC-4B70-B5F7-97FB39523E33}" type="pres">
      <dgm:prSet presAssocID="{A5FC2DC4-5AFB-456E-B950-2EC300D1A9D6}" presName="dummy" presStyleCnt="0"/>
      <dgm:spPr/>
    </dgm:pt>
    <dgm:pt modelId="{28EEA79A-023E-4C49-B1CD-DFF36CBB099E}" type="pres">
      <dgm:prSet presAssocID="{A5FC2DC4-5AFB-456E-B950-2EC300D1A9D6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3A423D-516A-48B1-AB3B-9CC95806D6CB}" type="pres">
      <dgm:prSet presAssocID="{ADFA2D2B-8B7F-4FC9-8F90-00E66B53D38A}" presName="sibTrans" presStyleLbl="node1" presStyleIdx="0" presStyleCnt="2"/>
      <dgm:spPr/>
      <dgm:t>
        <a:bodyPr/>
        <a:lstStyle/>
        <a:p>
          <a:endParaRPr lang="en-US"/>
        </a:p>
      </dgm:t>
    </dgm:pt>
    <dgm:pt modelId="{9B2CA388-53BF-4B03-89E7-999A3D46E2A3}" type="pres">
      <dgm:prSet presAssocID="{FCA6DA83-B219-4E65-AFF0-96F0E9F5FC94}" presName="dummy" presStyleCnt="0"/>
      <dgm:spPr/>
    </dgm:pt>
    <dgm:pt modelId="{A2C139DF-9D36-4139-838D-A2B6773A358B}" type="pres">
      <dgm:prSet presAssocID="{FCA6DA83-B219-4E65-AFF0-96F0E9F5FC94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52B3C-3537-4FF7-9169-505F0A1C50EF}" type="pres">
      <dgm:prSet presAssocID="{75372CB5-E451-4330-9AEA-4A378249C5BA}" presName="sibTrans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6F408AB2-7654-4813-86BF-248693853E88}" type="presOf" srcId="{FCA6DA83-B219-4E65-AFF0-96F0E9F5FC94}" destId="{A2C139DF-9D36-4139-838D-A2B6773A358B}" srcOrd="0" destOrd="0" presId="urn:microsoft.com/office/officeart/2005/8/layout/cycle1"/>
    <dgm:cxn modelId="{3BACA90A-C0B5-411F-8E3A-BCB74DB66301}" type="presOf" srcId="{75372CB5-E451-4330-9AEA-4A378249C5BA}" destId="{65252B3C-3537-4FF7-9169-505F0A1C50EF}" srcOrd="0" destOrd="0" presId="urn:microsoft.com/office/officeart/2005/8/layout/cycle1"/>
    <dgm:cxn modelId="{C6D8BED2-1046-4256-BAF6-7E4818126081}" srcId="{DB080DB9-66AF-4307-AC60-82062A288532}" destId="{A5FC2DC4-5AFB-456E-B950-2EC300D1A9D6}" srcOrd="0" destOrd="0" parTransId="{4905C058-72C4-4CDE-9D9E-462405141582}" sibTransId="{ADFA2D2B-8B7F-4FC9-8F90-00E66B53D38A}"/>
    <dgm:cxn modelId="{68DD1EBA-B38B-4809-94A2-89D4EC4EDA0B}" type="presOf" srcId="{A5FC2DC4-5AFB-456E-B950-2EC300D1A9D6}" destId="{28EEA79A-023E-4C49-B1CD-DFF36CBB099E}" srcOrd="0" destOrd="0" presId="urn:microsoft.com/office/officeart/2005/8/layout/cycle1"/>
    <dgm:cxn modelId="{778004E2-43F9-410C-A486-CD963CD9DDA8}" type="presOf" srcId="{ADFA2D2B-8B7F-4FC9-8F90-00E66B53D38A}" destId="{8B3A423D-516A-48B1-AB3B-9CC95806D6CB}" srcOrd="0" destOrd="0" presId="urn:microsoft.com/office/officeart/2005/8/layout/cycle1"/>
    <dgm:cxn modelId="{3A99FE0D-06EB-4124-9F94-166AE92EFA0A}" srcId="{DB080DB9-66AF-4307-AC60-82062A288532}" destId="{FCA6DA83-B219-4E65-AFF0-96F0E9F5FC94}" srcOrd="1" destOrd="0" parTransId="{42943B0B-D118-4163-9508-B183F31F51FF}" sibTransId="{75372CB5-E451-4330-9AEA-4A378249C5BA}"/>
    <dgm:cxn modelId="{C49D20CA-F1CB-4EED-AB89-DC094F838074}" type="presOf" srcId="{DB080DB9-66AF-4307-AC60-82062A288532}" destId="{319F8053-52DE-4105-891B-085D61C6E51D}" srcOrd="0" destOrd="0" presId="urn:microsoft.com/office/officeart/2005/8/layout/cycle1"/>
    <dgm:cxn modelId="{C20A6D12-500E-4B62-A7E3-E3CCE8240D9F}" type="presParOf" srcId="{319F8053-52DE-4105-891B-085D61C6E51D}" destId="{0FE11A19-74DC-4B70-B5F7-97FB39523E33}" srcOrd="0" destOrd="0" presId="urn:microsoft.com/office/officeart/2005/8/layout/cycle1"/>
    <dgm:cxn modelId="{BD6A2290-DF6E-475C-A26B-8CC0DB99A897}" type="presParOf" srcId="{319F8053-52DE-4105-891B-085D61C6E51D}" destId="{28EEA79A-023E-4C49-B1CD-DFF36CBB099E}" srcOrd="1" destOrd="0" presId="urn:microsoft.com/office/officeart/2005/8/layout/cycle1"/>
    <dgm:cxn modelId="{149976B8-5F35-43B2-AD94-590F34303ECB}" type="presParOf" srcId="{319F8053-52DE-4105-891B-085D61C6E51D}" destId="{8B3A423D-516A-48B1-AB3B-9CC95806D6CB}" srcOrd="2" destOrd="0" presId="urn:microsoft.com/office/officeart/2005/8/layout/cycle1"/>
    <dgm:cxn modelId="{92D5FC5D-AC6E-4601-B168-81714615269D}" type="presParOf" srcId="{319F8053-52DE-4105-891B-085D61C6E51D}" destId="{9B2CA388-53BF-4B03-89E7-999A3D46E2A3}" srcOrd="3" destOrd="0" presId="urn:microsoft.com/office/officeart/2005/8/layout/cycle1"/>
    <dgm:cxn modelId="{7CFBD976-50FA-46BF-B8EF-0EE399F5644C}" type="presParOf" srcId="{319F8053-52DE-4105-891B-085D61C6E51D}" destId="{A2C139DF-9D36-4139-838D-A2B6773A358B}" srcOrd="4" destOrd="0" presId="urn:microsoft.com/office/officeart/2005/8/layout/cycle1"/>
    <dgm:cxn modelId="{F73DD56E-4331-43E8-80A1-24E956599554}" type="presParOf" srcId="{319F8053-52DE-4105-891B-085D61C6E51D}" destId="{65252B3C-3537-4FF7-9169-505F0A1C50EF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EA79A-023E-4C49-B1CD-DFF36CBB099E}">
      <dsp:nvSpPr>
        <dsp:cNvPr id="0" name=""/>
        <dsp:cNvSpPr/>
      </dsp:nvSpPr>
      <dsp:spPr>
        <a:xfrm>
          <a:off x="3675830" y="1043781"/>
          <a:ext cx="1976437" cy="197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Static analysis</a:t>
          </a:r>
          <a:endParaRPr lang="en-US" sz="4100" kern="1200" dirty="0"/>
        </a:p>
      </dsp:txBody>
      <dsp:txXfrm>
        <a:off x="3675830" y="1043781"/>
        <a:ext cx="1976437" cy="1976437"/>
      </dsp:txXfrm>
    </dsp:sp>
    <dsp:sp modelId="{8B3A423D-516A-48B1-AB3B-9CC95806D6CB}">
      <dsp:nvSpPr>
        <dsp:cNvPr id="0" name=""/>
        <dsp:cNvSpPr/>
      </dsp:nvSpPr>
      <dsp:spPr>
        <a:xfrm>
          <a:off x="1014428" y="-1571"/>
          <a:ext cx="4067142" cy="4067142"/>
        </a:xfrm>
        <a:prstGeom prst="circularArrow">
          <a:avLst>
            <a:gd name="adj1" fmla="val 9476"/>
            <a:gd name="adj2" fmla="val 684342"/>
            <a:gd name="adj3" fmla="val 7853762"/>
            <a:gd name="adj4" fmla="val 2261896"/>
            <a:gd name="adj5" fmla="val 11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139DF-9D36-4139-838D-A2B6773A358B}">
      <dsp:nvSpPr>
        <dsp:cNvPr id="0" name=""/>
        <dsp:cNvSpPr/>
      </dsp:nvSpPr>
      <dsp:spPr>
        <a:xfrm>
          <a:off x="443732" y="1043781"/>
          <a:ext cx="1976437" cy="197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Dynamic analysis</a:t>
          </a:r>
          <a:endParaRPr lang="en-US" sz="4100" kern="1200" dirty="0"/>
        </a:p>
      </dsp:txBody>
      <dsp:txXfrm>
        <a:off x="443732" y="1043781"/>
        <a:ext cx="1976437" cy="1976437"/>
      </dsp:txXfrm>
    </dsp:sp>
    <dsp:sp modelId="{65252B3C-3537-4FF7-9169-505F0A1C50EF}">
      <dsp:nvSpPr>
        <dsp:cNvPr id="0" name=""/>
        <dsp:cNvSpPr/>
      </dsp:nvSpPr>
      <dsp:spPr>
        <a:xfrm>
          <a:off x="1014428" y="-1571"/>
          <a:ext cx="4067142" cy="4067142"/>
        </a:xfrm>
        <a:prstGeom prst="circularArrow">
          <a:avLst>
            <a:gd name="adj1" fmla="val 9476"/>
            <a:gd name="adj2" fmla="val 684342"/>
            <a:gd name="adj3" fmla="val 18653762"/>
            <a:gd name="adj4" fmla="val 13061896"/>
            <a:gd name="adj5" fmla="val 1105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35F71-721F-4DBF-9D07-276D9E3A25D0}" type="datetimeFigureOut">
              <a:rPr lang="en-US" smtClean="0"/>
              <a:t>2/26/2013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D69B8-B31D-4BCF-8347-1EE1D75FC0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7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24DC4C-8DF0-E746-B012-32FB4031703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69B8-B31D-4BCF-8347-1EE1D75FC01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7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8077200" cy="1924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4533900" y="-1133475"/>
            <a:ext cx="76200" cy="9144000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6" descr="Stevens-Official-Color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7324" y="1"/>
            <a:ext cx="2194275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rot="5400000">
            <a:off x="4495800" y="-1171574"/>
            <a:ext cx="152400" cy="9144000"/>
          </a:xfrm>
          <a:prstGeom prst="rect">
            <a:avLst/>
          </a:prstGeom>
          <a:gradFill rotWithShape="1">
            <a:gsLst>
              <a:gs pos="0">
                <a:srgbClr val="3C0000"/>
              </a:gs>
              <a:gs pos="100000">
                <a:srgbClr val="8C2633"/>
              </a:gs>
            </a:gsLst>
            <a:lin ang="189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371600"/>
            <a:ext cx="813435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 rot="5400000">
            <a:off x="4495800" y="-3314699"/>
            <a:ext cx="152400" cy="9144000"/>
          </a:xfrm>
          <a:prstGeom prst="rect">
            <a:avLst/>
          </a:prstGeom>
          <a:gradFill rotWithShape="1">
            <a:gsLst>
              <a:gs pos="0">
                <a:srgbClr val="3C0000"/>
              </a:gs>
              <a:gs pos="100000">
                <a:srgbClr val="8C2633"/>
              </a:gs>
            </a:gsLst>
            <a:lin ang="189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0" name="Picture 9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973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8"/>
            <a:ext cx="5943600" cy="59737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level`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3163" y="64944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477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CS-695 Host Forensics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266EFB-B170-4AAB-B9A6-65B5080AFC6D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50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 rot="5400000">
            <a:off x="4495800" y="-3314699"/>
            <a:ext cx="152400" cy="9144000"/>
          </a:xfrm>
          <a:prstGeom prst="rect">
            <a:avLst/>
          </a:prstGeom>
          <a:gradFill rotWithShape="1">
            <a:gsLst>
              <a:gs pos="0">
                <a:srgbClr val="3C0000"/>
              </a:gs>
              <a:gs pos="100000">
                <a:srgbClr val="8C2633"/>
              </a:gs>
            </a:gsLst>
            <a:lin ang="189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90987"/>
            <a:ext cx="8153399" cy="1776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62200"/>
            <a:ext cx="8153399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 rot="5400000">
            <a:off x="4495800" y="-600074"/>
            <a:ext cx="152400" cy="9144000"/>
          </a:xfrm>
          <a:prstGeom prst="rect">
            <a:avLst/>
          </a:prstGeom>
          <a:gradFill rotWithShape="1">
            <a:gsLst>
              <a:gs pos="0">
                <a:srgbClr val="3C0000"/>
              </a:gs>
              <a:gs pos="100000">
                <a:srgbClr val="8C2633"/>
              </a:gs>
            </a:gsLst>
            <a:lin ang="189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0" name="Picture 6" descr="Stevens-Official-Color 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7324" y="1"/>
            <a:ext cx="2194275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366158"/>
            <a:ext cx="402336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66158"/>
            <a:ext cx="402336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5400000">
            <a:off x="4495800" y="-3314699"/>
            <a:ext cx="152400" cy="9144000"/>
          </a:xfrm>
          <a:prstGeom prst="rect">
            <a:avLst/>
          </a:prstGeom>
          <a:gradFill rotWithShape="1">
            <a:gsLst>
              <a:gs pos="0">
                <a:srgbClr val="3C0000"/>
              </a:gs>
              <a:gs pos="100000">
                <a:srgbClr val="8C2633"/>
              </a:gs>
            </a:gsLst>
            <a:lin ang="189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1" name="Picture 10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447800"/>
            <a:ext cx="4023360" cy="82296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 i="0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286952"/>
            <a:ext cx="4023360" cy="39319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447800"/>
            <a:ext cx="4023360" cy="822960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 i="0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286952"/>
            <a:ext cx="4023360" cy="39319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56350"/>
            <a:ext cx="167639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1" y="6356350"/>
            <a:ext cx="1676399" cy="365125"/>
          </a:xfrm>
        </p:spPr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5400000">
            <a:off x="4495800" y="-3314699"/>
            <a:ext cx="152400" cy="9144000"/>
          </a:xfrm>
          <a:prstGeom prst="rect">
            <a:avLst/>
          </a:prstGeom>
          <a:gradFill rotWithShape="1">
            <a:gsLst>
              <a:gs pos="0">
                <a:srgbClr val="3C0000"/>
              </a:gs>
              <a:gs pos="100000">
                <a:srgbClr val="8C2633"/>
              </a:gs>
            </a:gsLst>
            <a:lin ang="189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4" name="Picture 13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5400000">
            <a:off x="4495800" y="-3314699"/>
            <a:ext cx="152400" cy="9144000"/>
          </a:xfrm>
          <a:prstGeom prst="rect">
            <a:avLst/>
          </a:prstGeom>
          <a:gradFill rotWithShape="1">
            <a:gsLst>
              <a:gs pos="0">
                <a:srgbClr val="3C0000"/>
              </a:gs>
              <a:gs pos="100000">
                <a:srgbClr val="8C2633"/>
              </a:gs>
            </a:gsLst>
            <a:lin ang="189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9" name="Picture 8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273050"/>
            <a:ext cx="295274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73050"/>
            <a:ext cx="5105400" cy="5975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2451" y="1435100"/>
            <a:ext cx="2952749" cy="4813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52451" y="6356350"/>
            <a:ext cx="167639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1" y="6356350"/>
            <a:ext cx="1676399" cy="365125"/>
          </a:xfrm>
        </p:spPr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797425"/>
            <a:ext cx="6400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609600"/>
            <a:ext cx="64008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364163"/>
            <a:ext cx="6400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Steven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6310312"/>
            <a:ext cx="457200" cy="43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52451" y="133679"/>
            <a:ext cx="8134346" cy="10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2450" y="1371600"/>
            <a:ext cx="813434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2451" y="6356350"/>
            <a:ext cx="1676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3712" y="6369050"/>
            <a:ext cx="2275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356350"/>
            <a:ext cx="1676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AC5475E-7513-4415-AFFB-EABD984A9E2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kern="1200">
          <a:solidFill>
            <a:schemeClr val="tx1"/>
          </a:solidFill>
          <a:latin typeface="Chalkboard"/>
          <a:ea typeface="+mj-ea"/>
          <a:cs typeface="Chalkboard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0" i="0" kern="1200">
          <a:solidFill>
            <a:schemeClr val="tx1"/>
          </a:solidFill>
          <a:latin typeface="+mn-lt"/>
          <a:ea typeface="+mn-ea"/>
          <a:cs typeface="Avenir Medium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kern="1200">
          <a:solidFill>
            <a:schemeClr val="tx1"/>
          </a:solidFill>
          <a:latin typeface="+mn-lt"/>
          <a:ea typeface="+mn-ea"/>
          <a:cs typeface="Avenir Medium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Avenir Medium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chemeClr val="tx1"/>
          </a:solidFill>
          <a:latin typeface="+mn-lt"/>
          <a:ea typeface="+mn-ea"/>
          <a:cs typeface="Avenir Medium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0" i="0" kern="1200">
          <a:solidFill>
            <a:schemeClr val="tx1"/>
          </a:solidFill>
          <a:latin typeface="+mn-lt"/>
          <a:ea typeface="+mn-ea"/>
          <a:cs typeface="Avenir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x-rays.com/" TargetMode="Externa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Reverse Engineering</a:t>
            </a:r>
            <a:r>
              <a:rPr lang="en-US" smtClean="0"/>
              <a:t/>
            </a:r>
            <a:br>
              <a:rPr lang="en-US" smtClean="0"/>
            </a:br>
            <a:r>
              <a:rPr lang="en-US" sz="3600" smtClean="0">
                <a:solidFill>
                  <a:schemeClr val="bg2">
                    <a:lumMod val="75000"/>
                  </a:schemeClr>
                </a:solidFill>
              </a:rPr>
              <a:t>Software</a:t>
            </a:r>
            <a:endParaRPr 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CS-695 Host Forensics</a:t>
            </a:r>
          </a:p>
          <a:p>
            <a:r>
              <a:rPr lang="en-US" dirty="0" smtClean="0"/>
              <a:t>Georgios Portokalidis</a:t>
            </a:r>
          </a:p>
        </p:txBody>
      </p:sp>
    </p:spTree>
    <p:extLst>
      <p:ext uri="{BB962C8B-B14F-4D97-AF65-F5344CB8AC3E}">
        <p14:creationId xmlns:p14="http://schemas.microsoft.com/office/powerpoint/2010/main" val="14450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Software interoperability </a:t>
            </a:r>
          </a:p>
          <a:p>
            <a:pPr lvl="1"/>
            <a:r>
              <a:rPr lang="en-US" dirty="0" smtClean="0"/>
              <a:t>Samba </a:t>
            </a:r>
            <a:r>
              <a:rPr lang="en-US" dirty="0"/>
              <a:t>(SMB Protocol) </a:t>
            </a:r>
          </a:p>
          <a:p>
            <a:pPr lvl="1"/>
            <a:r>
              <a:rPr lang="en-US" dirty="0" smtClean="0"/>
              <a:t>OpenOffice </a:t>
            </a:r>
            <a:r>
              <a:rPr lang="en-US" dirty="0"/>
              <a:t>(MS Office document formats)‏</a:t>
            </a:r>
          </a:p>
          <a:p>
            <a:endParaRPr lang="en-US" dirty="0" smtClean="0"/>
          </a:p>
          <a:p>
            <a:r>
              <a:rPr lang="en-US" dirty="0" smtClean="0"/>
              <a:t>Emulation </a:t>
            </a:r>
          </a:p>
          <a:p>
            <a:pPr lvl="1"/>
            <a:r>
              <a:rPr lang="en-US" dirty="0" smtClean="0"/>
              <a:t>Wine </a:t>
            </a:r>
            <a:r>
              <a:rPr lang="en-US" dirty="0"/>
              <a:t>(Windows API)‏</a:t>
            </a:r>
          </a:p>
          <a:p>
            <a:pPr lvl="1"/>
            <a:r>
              <a:rPr lang="en-US" dirty="0" smtClean="0"/>
              <a:t>React-OS </a:t>
            </a:r>
            <a:r>
              <a:rPr lang="en-US" dirty="0"/>
              <a:t>(Windows OS)‏</a:t>
            </a:r>
          </a:p>
          <a:p>
            <a:endParaRPr lang="en-US" dirty="0" smtClean="0"/>
          </a:p>
          <a:p>
            <a:r>
              <a:rPr lang="en-US" dirty="0" smtClean="0"/>
              <a:t>Malware </a:t>
            </a:r>
            <a:r>
              <a:rPr lang="en-US" dirty="0"/>
              <a:t>analysis </a:t>
            </a:r>
          </a:p>
          <a:p>
            <a:endParaRPr lang="en-US" dirty="0" smtClean="0"/>
          </a:p>
          <a:p>
            <a:r>
              <a:rPr lang="en-US" dirty="0" smtClean="0"/>
              <a:t>Program </a:t>
            </a:r>
            <a:r>
              <a:rPr lang="en-US" dirty="0"/>
              <a:t>cracking </a:t>
            </a:r>
          </a:p>
          <a:p>
            <a:endParaRPr lang="en-US" dirty="0" smtClean="0"/>
          </a:p>
          <a:p>
            <a:r>
              <a:rPr lang="en-US" dirty="0" smtClean="0"/>
              <a:t>Compiler </a:t>
            </a:r>
            <a:r>
              <a:rPr lang="en-US" dirty="0"/>
              <a:t>validation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394177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28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</a:t>
            </a:r>
            <a:r>
              <a:rPr lang="en-US" dirty="0" smtClean="0"/>
              <a:t>Analysis Can…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Identify the file type and its characteristics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rchitecture</a:t>
            </a:r>
            <a:r>
              <a:rPr lang="en-US" dirty="0"/>
              <a:t>, OS, executable </a:t>
            </a:r>
            <a:r>
              <a:rPr lang="en-US" dirty="0" smtClean="0"/>
              <a:t>format, ...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Extract </a:t>
            </a:r>
            <a:r>
              <a:rPr lang="en-US" dirty="0"/>
              <a:t>strings </a:t>
            </a:r>
            <a:r>
              <a:rPr lang="en-US" dirty="0" smtClean="0"/>
              <a:t>in binary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ommands,  </a:t>
            </a:r>
            <a:r>
              <a:rPr lang="en-US" dirty="0"/>
              <a:t>password, </a:t>
            </a:r>
            <a:r>
              <a:rPr lang="en-US" dirty="0" smtClean="0"/>
              <a:t> protocol keywords, ...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Identify </a:t>
            </a:r>
            <a:r>
              <a:rPr lang="en-US" dirty="0"/>
              <a:t>libraries and imported symbols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etwork </a:t>
            </a:r>
            <a:r>
              <a:rPr lang="en-US" dirty="0"/>
              <a:t>calls, file system, crypto libraries</a:t>
            </a:r>
          </a:p>
          <a:p>
            <a:endParaRPr lang="en-US" dirty="0" smtClean="0"/>
          </a:p>
          <a:p>
            <a:r>
              <a:rPr lang="en-US" dirty="0" smtClean="0"/>
              <a:t>Disassemble 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rogram </a:t>
            </a:r>
            <a:r>
              <a:rPr lang="en-US" dirty="0"/>
              <a:t>overview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inding </a:t>
            </a:r>
            <a:r>
              <a:rPr lang="en-US" dirty="0"/>
              <a:t>and understanding important </a:t>
            </a:r>
            <a:r>
              <a:rPr lang="en-US" dirty="0" smtClean="0"/>
              <a:t>functions </a:t>
            </a:r>
          </a:p>
          <a:p>
            <a:pPr lvl="2"/>
            <a:r>
              <a:rPr lang="en-US" dirty="0" smtClean="0"/>
              <a:t>By </a:t>
            </a:r>
            <a:r>
              <a:rPr lang="en-US" dirty="0"/>
              <a:t>locating interesting imports, calls, </a:t>
            </a:r>
            <a:r>
              <a:rPr lang="en-US" dirty="0" smtClean="0"/>
              <a:t>strings, ...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</a:t>
            </a:r>
            <a:r>
              <a:rPr lang="en-US" dirty="0" smtClean="0"/>
              <a:t>Analysis Can…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Observe runtime memory</a:t>
            </a:r>
            <a:endParaRPr lang="en-US" dirty="0"/>
          </a:p>
          <a:p>
            <a:pPr lvl="1"/>
            <a:r>
              <a:rPr lang="en-US" dirty="0"/>
              <a:t>E</a:t>
            </a:r>
            <a:r>
              <a:rPr lang="en-US" dirty="0" smtClean="0"/>
              <a:t>xtract </a:t>
            </a:r>
            <a:r>
              <a:rPr lang="en-US" dirty="0"/>
              <a:t>code after decryption, find passwords...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Trace </a:t>
            </a:r>
            <a:r>
              <a:rPr lang="en-US" dirty="0"/>
              <a:t>l</a:t>
            </a:r>
            <a:r>
              <a:rPr lang="en-US" dirty="0" smtClean="0"/>
              <a:t>ibrary/system calls and instructions</a:t>
            </a:r>
            <a:endParaRPr lang="en-US" dirty="0"/>
          </a:p>
          <a:p>
            <a:pPr lvl="1"/>
            <a:r>
              <a:rPr lang="en-US" dirty="0"/>
              <a:t>D</a:t>
            </a:r>
            <a:r>
              <a:rPr lang="en-US" dirty="0" smtClean="0"/>
              <a:t>etermine </a:t>
            </a:r>
            <a:r>
              <a:rPr lang="en-US" dirty="0"/>
              <a:t>the flow of execution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nteraction </a:t>
            </a:r>
            <a:r>
              <a:rPr lang="en-US" dirty="0"/>
              <a:t>with OS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Debug running </a:t>
            </a:r>
            <a:r>
              <a:rPr lang="en-US" dirty="0"/>
              <a:t>process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nspect </a:t>
            </a:r>
            <a:r>
              <a:rPr lang="en-US" dirty="0"/>
              <a:t>variables, data received by the network, </a:t>
            </a:r>
            <a:r>
              <a:rPr lang="en-US" dirty="0" smtClean="0"/>
              <a:t>complex algorithms, …</a:t>
            </a:r>
          </a:p>
          <a:p>
            <a:pPr lvl="1"/>
            <a:endParaRPr lang="en-US" dirty="0"/>
          </a:p>
          <a:p>
            <a:r>
              <a:rPr lang="en-US" dirty="0" smtClean="0"/>
              <a:t>Sniff network data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ind </a:t>
            </a:r>
            <a:r>
              <a:rPr lang="en-US" dirty="0"/>
              <a:t>network activities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nderstand </a:t>
            </a:r>
            <a:r>
              <a:rPr lang="en-US" dirty="0"/>
              <a:t>the protocol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9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analysis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14</a:t>
            </a:fld>
            <a:endParaRPr lang="en-US" dirty="0"/>
          </a:p>
        </p:txBody>
      </p:sp>
      <p:pic>
        <p:nvPicPr>
          <p:cNvPr id="2052" name="Picture 4" descr="C:\Users\porto\AppData\Local\Microsoft\Windows\Temporary Internet Files\Content.IE5\KLMP83H9\MC90044193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197802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Basic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some idea about the binary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Strings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905000"/>
            <a:ext cx="7848600" cy="1295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porto@ubuntu:~$ file /bin/ls</a:t>
            </a:r>
          </a:p>
          <a:p>
            <a:r>
              <a:rPr lang="en-US" sz="1600" dirty="0" smtClean="0">
                <a:latin typeface="Consolas" pitchFamily="49" charset="0"/>
                <a:cs typeface="Consolas" pitchFamily="49" charset="0"/>
              </a:rPr>
              <a:t>/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bin/ls: ELF 32-bit LSB executable, Intel 80386, version 1 (SYSV), dynamically linked (uses shared libs), for GNU/Linux 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2.6.24,BuildID[sha1</a:t>
            </a:r>
            <a:r>
              <a:rPr lang="en-US" sz="1600" dirty="0">
                <a:latin typeface="Consolas" pitchFamily="49" charset="0"/>
                <a:cs typeface="Consolas" pitchFamily="49" charset="0"/>
              </a:rPr>
              <a:t>]=0x274c7a324a48f28c5c5f80cfbbd9becec6bcebe5, stripped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4262497"/>
            <a:ext cx="7924800" cy="206210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latin typeface="Consolas" pitchFamily="49" charset="0"/>
                <a:cs typeface="Consolas" pitchFamily="49" charset="0"/>
              </a:rPr>
              <a:t>porto@ubuntu:~$ strings /bin/ls|head</a:t>
            </a:r>
          </a:p>
          <a:p>
            <a:r>
              <a:rPr lang="en-US" sz="1600" dirty="0">
                <a:latin typeface="Consolas" pitchFamily="49" charset="0"/>
                <a:cs typeface="Consolas" pitchFamily="49" charset="0"/>
              </a:rPr>
              <a:t>/lib/ld-linux.so.2</a:t>
            </a:r>
          </a:p>
          <a:p>
            <a:r>
              <a:rPr lang="en-US" sz="1600" dirty="0">
                <a:latin typeface="Consolas" pitchFamily="49" charset="0"/>
                <a:cs typeface="Consolas" pitchFamily="49" charset="0"/>
              </a:rPr>
              <a:t>2zL'</a:t>
            </a:r>
          </a:p>
          <a:p>
            <a:r>
              <a:rPr lang="en-US" sz="1600" dirty="0">
                <a:latin typeface="Consolas" pitchFamily="49" charset="0"/>
                <a:cs typeface="Consolas" pitchFamily="49" charset="0"/>
              </a:rPr>
              <a:t>,cr&lt;</a:t>
            </a:r>
          </a:p>
          <a:p>
            <a:r>
              <a:rPr lang="en-US" sz="1600" dirty="0">
                <a:latin typeface="Consolas" pitchFamily="49" charset="0"/>
                <a:cs typeface="Consolas" pitchFamily="49" charset="0"/>
              </a:rPr>
              <a:t>libselinux.so.1</a:t>
            </a:r>
          </a:p>
          <a:p>
            <a:r>
              <a:rPr lang="en-US" sz="1600" dirty="0">
                <a:latin typeface="Consolas" pitchFamily="49" charset="0"/>
                <a:cs typeface="Consolas" pitchFamily="49" charset="0"/>
              </a:rPr>
              <a:t>_ITM_deregisterTMCloneTable</a:t>
            </a:r>
          </a:p>
          <a:p>
            <a:r>
              <a:rPr lang="en-US" sz="1600" dirty="0">
                <a:latin typeface="Consolas" pitchFamily="49" charset="0"/>
                <a:cs typeface="Consolas" pitchFamily="49" charset="0"/>
              </a:rPr>
              <a:t>__gmon_start__</a:t>
            </a:r>
          </a:p>
          <a:p>
            <a:r>
              <a:rPr lang="en-US" sz="1600" dirty="0">
                <a:latin typeface="Consolas" pitchFamily="49" charset="0"/>
                <a:cs typeface="Consolas" pitchFamily="49" charset="0"/>
              </a:rPr>
              <a:t>_</a:t>
            </a:r>
            <a:r>
              <a:rPr lang="en-US" sz="1600" dirty="0" smtClean="0">
                <a:latin typeface="Consolas" pitchFamily="49" charset="0"/>
                <a:cs typeface="Consolas" pitchFamily="49" charset="0"/>
              </a:rPr>
              <a:t>Jv_RegisterClasses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ELF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readelf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905000"/>
            <a:ext cx="7848600" cy="44958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porto@ubuntu:~$ readelf -h /bin/ls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ELF Header: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Magic:   7f 45 4c 46 01 01 01 00 00 00 00 00 00 00 00 00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Class:                             ELF32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Data:                              2's complement, little endian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Version:                           1 (current)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OS/ABI:                            UNIX - System V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ABI Version:                       0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Type:                              EXEC (Executable file)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Machine:                           Intel 80386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Version:                           0x1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Entry point address:               0x804be68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Start of program headers:          52 (bytes into file)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Start of section headers:          107492 (bytes into file)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Flags:                             0x0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Size of this header:               52 (bytes)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Size of program headers:           32 (bytes)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Number of program headers:         9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Size of section headers:           40 (bytes)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Number of section headers:         28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Section header string table index: 27</a:t>
            </a: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ELF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lfsh – eresi 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905000"/>
            <a:ext cx="8305800" cy="36576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[ELF HEADER]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[Object /bin/ls, MAGIC 0x464C457F]</a:t>
            </a:r>
          </a:p>
          <a:p>
            <a:endParaRPr lang="en-US" sz="1400" b="1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Architecture         :        Intel 80386   ELF Version          :              1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Object type          :  Executable object   SHT strtab index     :             27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Data encoding        :      Little endian   SHT foffset          :     0000107508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PHT foffset          :         0000000052   SHT entries number   :             30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PHT entries number   :                  9   SHT entry size       :             40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PHT entry size       :                 32   ELF header size      :             52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Runtime PHT offset   :         1179403657   Fingerprinted OS     :          Linux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Entry point          :         0x0804BE68   [?]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{OLD PAX FLAGS = 0x0}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PAX_PAGEEXEC         :           Disabled   PAX_EMULTRAMP        :   Not emulated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PAX_MPROTECT         :         Restricted   PAX_RANDMAP          :     Randomized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 PAX_RANDEXEC         :     Not randomized   PAX_SEGMEXEC         :        Enabled</a:t>
            </a:r>
          </a:p>
        </p:txBody>
      </p:sp>
    </p:spTree>
    <p:extLst>
      <p:ext uri="{BB962C8B-B14F-4D97-AF65-F5344CB8AC3E}">
        <p14:creationId xmlns:p14="http://schemas.microsoft.com/office/powerpoint/2010/main" val="25089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for dynamically linked programs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Difficult for statically linked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905000"/>
            <a:ext cx="8305800" cy="2819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porto@ubuntu:~$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ldd /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bin/ls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linux-gate.so.1 =&gt;  (0xb76fa000)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libselinux.so.1 =&gt; /lib/i386-linux-gnu/libselinux.so.1 (0xb76ca000)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librt.so.1 =&gt; /lib/i386-linux-gnu/librt.so.1 (0xb76c1000)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libacl.so.1 =&gt; /lib/i386-linux-gnu/libacl.so.1 (0xb76b7000)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libc.so.6 =&gt; /lib/i386-linux-gnu/libc.so.6 (0xb750d000)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libdl.so.2 =&gt; /lib/i386-linux-gnu/libdl.so.2 (0xb7508000)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/lib/ld-linux.so.2 (0xb76fb000)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libpthread.so.0 =&gt; /lib/i386-linux-gnu/libpthread.so.0 (0xb74ed000)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libattr.so.1 =&gt; /lib/i386-linux-gnu/libattr.so.1 (0xb74e7000)</a:t>
            </a:r>
          </a:p>
          <a:p>
            <a:endParaRPr lang="en-US" sz="14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2133600"/>
            <a:ext cx="3505200" cy="304800"/>
          </a:xfrm>
          <a:prstGeom prst="rect">
            <a:avLst/>
          </a:prstGeom>
          <a:noFill/>
          <a:ln w="412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Inside </a:t>
            </a:r>
            <a:r>
              <a:rPr lang="en-US" dirty="0" smtClean="0"/>
              <a:t>linux-gate.so.1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7258" y="1524000"/>
            <a:ext cx="8305800" cy="45893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porto@ubuntu:~$ cat /proc/self/maps|grep vdso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b7fdd000-b7fde000 r-xp 00000000 00:00 0          [vdso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]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. . .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porto@ubuntu:~$ 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echo "obase=10; ibase=16; B7FDD000/1000" | bc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753629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porto@ubuntu:~$ 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dd if=/proc/self/mem bs=4096 skip=753629 count=1 of=vdso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porto@ubuntu:~$ </a:t>
            </a:r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objdump –d vdso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vdso:     file format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elf32-i386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Disassembly of section .text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:</a:t>
            </a: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fffe414 &lt;__kernel_vsyscall&gt;: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ffffe414:	51                   	push   %ecx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ffffe415:	52                   	push   %edx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ffffe416:	55                   	push   %ebp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ffffe417:	89 e5                	mov    %esp,%ebp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ffffe419:	0f 34                	sysenter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ffffe41b:	90                   	nop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ffffe41c:	90                   	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nop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. . .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endParaRPr lang="en-US" dirty="0"/>
          </a:p>
          <a:p>
            <a:r>
              <a:rPr lang="en-US" dirty="0" smtClean="0"/>
              <a:t>Static analysis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Dynamic analysis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Used Library Functions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7258" y="1905000"/>
            <a:ext cx="8305800" cy="2819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b="1" dirty="0" smtClean="0">
                <a:latin typeface="Consolas" pitchFamily="49" charset="0"/>
                <a:cs typeface="Consolas" pitchFamily="49" charset="0"/>
              </a:rPr>
              <a:t>porto@ubuntu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:~$ nm -D /bin/ls |head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abort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acl_extended_file_nofollow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acl_get_entry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acl_get_tag_type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__assert_fail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bindtextdomain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080622e0 B __bss_start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calloc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clock_gettime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U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closedir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4876800"/>
          </a:xfrm>
        </p:spPr>
        <p:txBody>
          <a:bodyPr/>
          <a:lstStyle/>
          <a:p>
            <a:r>
              <a:rPr lang="en-US" dirty="0" smtClean="0"/>
              <a:t>Easy for dynamically linked programs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Difficult for statically linked programs</a:t>
            </a:r>
          </a:p>
        </p:txBody>
      </p:sp>
    </p:spTree>
    <p:extLst>
      <p:ext uri="{BB962C8B-B14F-4D97-AF65-F5344CB8AC3E}">
        <p14:creationId xmlns:p14="http://schemas.microsoft.com/office/powerpoint/2010/main" val="11001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Recognizing Libraries in </a:t>
            </a:r>
            <a:br>
              <a:rPr lang="en-US" dirty="0" smtClean="0"/>
            </a:br>
            <a:r>
              <a:rPr lang="en-US" dirty="0" smtClean="0"/>
              <a:t>Statically-linked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Basic </a:t>
            </a:r>
            <a:r>
              <a:rPr lang="en-US" dirty="0"/>
              <a:t>idea </a:t>
            </a:r>
          </a:p>
          <a:p>
            <a:pPr lvl="1"/>
            <a:r>
              <a:rPr lang="en-US" dirty="0" smtClean="0"/>
              <a:t>Create </a:t>
            </a:r>
            <a:r>
              <a:rPr lang="en-US" dirty="0"/>
              <a:t>a checksum (hash) for bytes in a library function </a:t>
            </a:r>
          </a:p>
          <a:p>
            <a:endParaRPr lang="en-US" dirty="0"/>
          </a:p>
          <a:p>
            <a:r>
              <a:rPr lang="en-US" dirty="0" smtClean="0"/>
              <a:t>Problems </a:t>
            </a:r>
            <a:endParaRPr lang="en-US" dirty="0"/>
          </a:p>
          <a:p>
            <a:pPr lvl="1"/>
            <a:r>
              <a:rPr lang="en-US" dirty="0" smtClean="0"/>
              <a:t>Many </a:t>
            </a:r>
            <a:r>
              <a:rPr lang="en-US" dirty="0"/>
              <a:t>library functions (some of which are very short) 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ariable </a:t>
            </a:r>
            <a:r>
              <a:rPr lang="en-US" dirty="0"/>
              <a:t>bytes – due to dynamic linking, load-time </a:t>
            </a:r>
            <a:r>
              <a:rPr lang="en-US" dirty="0" smtClean="0"/>
              <a:t>patching, linker </a:t>
            </a:r>
            <a:r>
              <a:rPr lang="en-US" dirty="0"/>
              <a:t>optimizations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Solution </a:t>
            </a:r>
            <a:endParaRPr lang="en-US" dirty="0"/>
          </a:p>
          <a:p>
            <a:pPr lvl="1"/>
            <a:r>
              <a:rPr lang="en-US" dirty="0" smtClean="0"/>
              <a:t>More </a:t>
            </a:r>
            <a:r>
              <a:rPr lang="en-US" dirty="0"/>
              <a:t>complex pattern file </a:t>
            </a:r>
          </a:p>
          <a:p>
            <a:pPr lvl="1"/>
            <a:r>
              <a:rPr lang="en-US" dirty="0" smtClean="0"/>
              <a:t>Uses </a:t>
            </a:r>
            <a:r>
              <a:rPr lang="en-US" dirty="0"/>
              <a:t>checksums that take into account variable parts </a:t>
            </a:r>
          </a:p>
          <a:p>
            <a:pPr lvl="1"/>
            <a:r>
              <a:rPr lang="en-US" dirty="0" smtClean="0"/>
              <a:t>Implemented </a:t>
            </a:r>
            <a:r>
              <a:rPr lang="en-US" dirty="0"/>
              <a:t>in IDA Pro </a:t>
            </a:r>
            <a:r>
              <a:rPr lang="en-US" dirty="0" smtClean="0"/>
              <a:t>as:</a:t>
            </a:r>
          </a:p>
          <a:p>
            <a:pPr lvl="2"/>
            <a:r>
              <a:rPr lang="en-US" dirty="0" smtClean="0"/>
              <a:t>Fast </a:t>
            </a:r>
            <a:r>
              <a:rPr lang="en-US" dirty="0"/>
              <a:t>Library Identification and Recognition Technology (FLIRT)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 descr="https://www.hex-rays.com/products/ida/pix/idafli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5943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1371600"/>
            <a:ext cx="3886200" cy="3276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b="1" dirty="0" smtClean="0">
                <a:latin typeface="Consolas" pitchFamily="49" charset="0"/>
                <a:cs typeface="Consolas" pitchFamily="49" charset="0"/>
              </a:rPr>
              <a:t>Original Source Code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some lines snipped for brevity's sake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)</a:t>
            </a: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offset = fread((char *)workblock... do_after_key();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window(1,1,80,25);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gotoxy(1,25);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clreol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();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printf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("A sample of the re...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if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 is_ok() == 2) {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enc_string_offset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= 0;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key_adjust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();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}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3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Symbols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Used </a:t>
            </a:r>
            <a:r>
              <a:rPr lang="en-US" dirty="0"/>
              <a:t>for debugging and linking </a:t>
            </a:r>
          </a:p>
          <a:p>
            <a:endParaRPr lang="en-US" dirty="0" smtClean="0"/>
          </a:p>
          <a:p>
            <a:r>
              <a:rPr lang="en-US" dirty="0" smtClean="0"/>
              <a:t>Function </a:t>
            </a:r>
            <a:r>
              <a:rPr lang="en-US" dirty="0"/>
              <a:t>names (with start addresses) </a:t>
            </a:r>
          </a:p>
          <a:p>
            <a:endParaRPr lang="en-US" dirty="0" smtClean="0"/>
          </a:p>
          <a:p>
            <a:r>
              <a:rPr lang="en-US" dirty="0" smtClean="0"/>
              <a:t>Global </a:t>
            </a:r>
            <a:r>
              <a:rPr lang="en-US" dirty="0"/>
              <a:t>variables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nm to display symbol information 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M</a:t>
            </a:r>
            <a:r>
              <a:rPr lang="en-US" b="1" dirty="0" smtClean="0"/>
              <a:t>ost </a:t>
            </a:r>
            <a:r>
              <a:rPr lang="en-US" b="1" dirty="0"/>
              <a:t>symbols can be removed with </a:t>
            </a:r>
            <a:r>
              <a:rPr lang="en-US" b="1" dirty="0">
                <a:latin typeface="Consolas" pitchFamily="49" charset="0"/>
                <a:cs typeface="Consolas" pitchFamily="49" charset="0"/>
              </a:rPr>
              <a:t>strip</a:t>
            </a:r>
            <a:r>
              <a:rPr lang="en-US" b="1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Call Trees or Graphs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2" descr="http://nion.modprobe.de/bimg/graph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80074"/>
            <a:ext cx="5269876" cy="50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8110" y="2895600"/>
            <a:ext cx="308229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Which function calls which others?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04800" y="3886200"/>
            <a:ext cx="3810000" cy="533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Reveals program structure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73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process </a:t>
            </a:r>
            <a:r>
              <a:rPr lang="en-US" dirty="0"/>
              <a:t>of translating binary stream into machine instructions </a:t>
            </a:r>
          </a:p>
          <a:p>
            <a:endParaRPr lang="en-US" dirty="0"/>
          </a:p>
          <a:p>
            <a:r>
              <a:rPr lang="en-US" dirty="0" smtClean="0"/>
              <a:t>Varying level </a:t>
            </a:r>
            <a:r>
              <a:rPr lang="en-US" dirty="0"/>
              <a:t>of difficulty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epending </a:t>
            </a:r>
            <a:r>
              <a:rPr lang="en-US" dirty="0"/>
              <a:t>on ISA (instruction set architecture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nstructions </a:t>
            </a:r>
            <a:r>
              <a:rPr lang="en-US" dirty="0"/>
              <a:t>can have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ixed </a:t>
            </a:r>
            <a:r>
              <a:rPr lang="en-US" dirty="0"/>
              <a:t>length 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efficient to decode for processor 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ISC </a:t>
            </a:r>
            <a:r>
              <a:rPr lang="en-US" dirty="0"/>
              <a:t>processors (SPARC, MIPS) </a:t>
            </a:r>
          </a:p>
          <a:p>
            <a:endParaRPr lang="en-US" dirty="0" smtClean="0"/>
          </a:p>
          <a:p>
            <a:r>
              <a:rPr lang="en-US" dirty="0" smtClean="0"/>
              <a:t>Variable </a:t>
            </a:r>
            <a:r>
              <a:rPr lang="en-US" dirty="0"/>
              <a:t>length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less space for common instructions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ISC </a:t>
            </a:r>
            <a:r>
              <a:rPr lang="en-US" dirty="0"/>
              <a:t>processors (Intel x86</a:t>
            </a:r>
            <a:r>
              <a:rPr lang="en-US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 vs. Variable Length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Fixed </a:t>
            </a:r>
            <a:r>
              <a:rPr lang="en-US" dirty="0"/>
              <a:t>length instructions </a:t>
            </a:r>
          </a:p>
          <a:p>
            <a:pPr lvl="1"/>
            <a:r>
              <a:rPr lang="en-US" dirty="0" smtClean="0"/>
              <a:t>Easy </a:t>
            </a:r>
            <a:r>
              <a:rPr lang="en-US" dirty="0"/>
              <a:t>to disassemble </a:t>
            </a:r>
          </a:p>
          <a:p>
            <a:pPr lvl="1"/>
            <a:r>
              <a:rPr lang="en-US" dirty="0" smtClean="0"/>
              <a:t>Take </a:t>
            </a:r>
            <a:r>
              <a:rPr lang="en-US" dirty="0"/>
              <a:t>each address that is multiple of instruction length as instruction start </a:t>
            </a:r>
          </a:p>
          <a:p>
            <a:pPr lvl="1"/>
            <a:r>
              <a:rPr lang="en-US" dirty="0" smtClean="0"/>
              <a:t>Even </a:t>
            </a:r>
            <a:r>
              <a:rPr lang="en-US" dirty="0"/>
              <a:t>if code contains data (or junk), all program instructions are found </a:t>
            </a:r>
          </a:p>
          <a:p>
            <a:endParaRPr lang="en-US" dirty="0" smtClean="0"/>
          </a:p>
          <a:p>
            <a:r>
              <a:rPr lang="en-US" dirty="0" smtClean="0"/>
              <a:t>Variable </a:t>
            </a:r>
            <a:r>
              <a:rPr lang="en-US" dirty="0"/>
              <a:t>length instructions 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difficult to disassemble </a:t>
            </a:r>
            <a:endParaRPr lang="en-US" dirty="0" smtClean="0"/>
          </a:p>
          <a:p>
            <a:pPr lvl="1"/>
            <a:r>
              <a:rPr lang="en-US" dirty="0" smtClean="0"/>
              <a:t>Start </a:t>
            </a:r>
            <a:r>
              <a:rPr lang="en-US" dirty="0"/>
              <a:t>addresses of instructions not known in advance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/>
              <a:t>strategies </a:t>
            </a:r>
            <a:endParaRPr lang="en-US" dirty="0" smtClean="0"/>
          </a:p>
          <a:p>
            <a:pPr lvl="2"/>
            <a:r>
              <a:rPr lang="en-US" dirty="0"/>
              <a:t>L</a:t>
            </a:r>
            <a:r>
              <a:rPr lang="en-US" dirty="0" smtClean="0"/>
              <a:t>inear </a:t>
            </a:r>
            <a:r>
              <a:rPr lang="en-US" dirty="0"/>
              <a:t>sweep disassembler 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ecursive </a:t>
            </a:r>
            <a:r>
              <a:rPr lang="en-US" dirty="0"/>
              <a:t>traversal disassembler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isassembler </a:t>
            </a:r>
            <a:r>
              <a:rPr lang="en-US" dirty="0"/>
              <a:t>can be desynchronized with respect to actual code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X86 Assembly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27</a:t>
            </a:fld>
            <a:endParaRPr lang="en-US" dirty="0"/>
          </a:p>
        </p:txBody>
      </p:sp>
      <p:pic>
        <p:nvPicPr>
          <p:cNvPr id="2052" name="Picture 4" descr="http://old.honeynet.org/scans/scan22/sol/submission/rever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222" b="-2033"/>
          <a:stretch/>
        </p:blipFill>
        <p:spPr bwMode="auto">
          <a:xfrm>
            <a:off x="5562600" y="1219200"/>
            <a:ext cx="292425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6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447800"/>
            <a:ext cx="8134346" cy="4876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Assembler Language </a:t>
            </a:r>
          </a:p>
          <a:p>
            <a:pPr lvl="1"/>
            <a:r>
              <a:rPr lang="en-US" dirty="0" smtClean="0"/>
              <a:t>Human-readable </a:t>
            </a:r>
            <a:r>
              <a:rPr lang="en-US" dirty="0"/>
              <a:t>form of machine instructions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ust </a:t>
            </a:r>
            <a:r>
              <a:rPr lang="en-US" dirty="0"/>
              <a:t>understand the hardware architecture, memory model, and stack </a:t>
            </a:r>
          </a:p>
          <a:p>
            <a:endParaRPr lang="en-US" dirty="0" smtClean="0"/>
          </a:p>
          <a:p>
            <a:r>
              <a:rPr lang="en-US" dirty="0" smtClean="0"/>
              <a:t>AT&amp;T </a:t>
            </a:r>
            <a:r>
              <a:rPr lang="en-US" dirty="0"/>
              <a:t>syntax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nemonic </a:t>
            </a:r>
            <a:r>
              <a:rPr lang="en-US" dirty="0"/>
              <a:t>source(s), destination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tandalone </a:t>
            </a:r>
            <a:r>
              <a:rPr lang="en-US" dirty="0"/>
              <a:t>numerical constants are prefixed with a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$</a:t>
            </a:r>
          </a:p>
          <a:p>
            <a:pPr lvl="1"/>
            <a:r>
              <a:rPr lang="en-US" dirty="0" smtClean="0"/>
              <a:t>Hexadecimal </a:t>
            </a:r>
            <a:r>
              <a:rPr lang="en-US" dirty="0"/>
              <a:t>numbers start with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0x</a:t>
            </a:r>
          </a:p>
          <a:p>
            <a:pPr lvl="1"/>
            <a:r>
              <a:rPr lang="en-US" dirty="0" smtClean="0"/>
              <a:t>Registers </a:t>
            </a:r>
            <a:r>
              <a:rPr lang="en-US" dirty="0"/>
              <a:t>are specified with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%</a:t>
            </a:r>
          </a:p>
          <a:p>
            <a:pPr lvl="1"/>
            <a:r>
              <a:rPr lang="en-US" dirty="0" smtClean="0"/>
              <a:t>Preferred by UNIX (objdump, etc.)</a:t>
            </a:r>
          </a:p>
          <a:p>
            <a:endParaRPr lang="en-US" dirty="0" smtClean="0"/>
          </a:p>
          <a:p>
            <a:r>
              <a:rPr lang="en-US" dirty="0" smtClean="0"/>
              <a:t>Intel syntax</a:t>
            </a:r>
          </a:p>
          <a:p>
            <a:pPr lvl="1"/>
            <a:r>
              <a:rPr lang="en-US" dirty="0" smtClean="0"/>
              <a:t>Mnemonic  destination, </a:t>
            </a:r>
            <a:r>
              <a:rPr lang="en-US" dirty="0"/>
              <a:t>source(s)</a:t>
            </a:r>
          </a:p>
          <a:p>
            <a:pPr lvl="1"/>
            <a:r>
              <a:rPr lang="en-US" dirty="0" smtClean="0"/>
              <a:t>Hexadecimal </a:t>
            </a:r>
            <a:r>
              <a:rPr lang="en-US" dirty="0"/>
              <a:t>numbers </a:t>
            </a:r>
            <a:r>
              <a:rPr lang="en-US" dirty="0" smtClean="0"/>
              <a:t>end with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h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dirty="0" smtClean="0"/>
              <a:t>Used by IDA Pro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53340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Local </a:t>
            </a:r>
            <a:r>
              <a:rPr lang="en-US" dirty="0"/>
              <a:t>variables of </a:t>
            </a:r>
            <a:r>
              <a:rPr lang="en-US" dirty="0" smtClean="0"/>
              <a:t>processor</a:t>
            </a:r>
          </a:p>
          <a:p>
            <a:endParaRPr lang="en-US" dirty="0"/>
          </a:p>
          <a:p>
            <a:r>
              <a:rPr lang="en-US" dirty="0" smtClean="0"/>
              <a:t>Six </a:t>
            </a:r>
            <a:r>
              <a:rPr lang="en-US" dirty="0"/>
              <a:t>32-bit general purpose registers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be used for calculations, temporary storage of values, … </a:t>
            </a:r>
            <a:endParaRPr lang="en-US" dirty="0" smtClean="0"/>
          </a:p>
          <a:p>
            <a:pPr lvl="1"/>
            <a:r>
              <a:rPr lang="en-US" dirty="0" smtClean="0">
                <a:latin typeface="Consolas" pitchFamily="49" charset="0"/>
                <a:cs typeface="Consolas" pitchFamily="49" charset="0"/>
              </a:rPr>
              <a:t>%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eax, %ebx, %ecx, %edx, %esi, %edi</a:t>
            </a:r>
          </a:p>
          <a:p>
            <a:endParaRPr lang="en-US" dirty="0" smtClean="0"/>
          </a:p>
          <a:p>
            <a:r>
              <a:rPr lang="en-US" dirty="0" smtClean="0"/>
              <a:t>Several </a:t>
            </a:r>
            <a:r>
              <a:rPr lang="en-US" dirty="0"/>
              <a:t>32-bit special purpose registers </a:t>
            </a:r>
          </a:p>
          <a:p>
            <a:pPr lvl="1"/>
            <a:r>
              <a:rPr lang="en-US" dirty="0">
                <a:latin typeface="Consolas" pitchFamily="49" charset="0"/>
                <a:cs typeface="Consolas" pitchFamily="49" charset="0"/>
              </a:rPr>
              <a:t>%esp </a:t>
            </a:r>
            <a:r>
              <a:rPr lang="en-US" dirty="0"/>
              <a:t>- stack pointer</a:t>
            </a:r>
          </a:p>
          <a:p>
            <a:pPr lvl="1"/>
            <a:r>
              <a:rPr lang="en-US" dirty="0">
                <a:latin typeface="Consolas" pitchFamily="49" charset="0"/>
                <a:cs typeface="Consolas" pitchFamily="49" charset="0"/>
              </a:rPr>
              <a:t>%ebp </a:t>
            </a:r>
            <a:r>
              <a:rPr lang="en-US" dirty="0"/>
              <a:t>- frame pointer</a:t>
            </a:r>
          </a:p>
          <a:p>
            <a:pPr lvl="1"/>
            <a:r>
              <a:rPr lang="en-US" dirty="0">
                <a:latin typeface="Consolas" pitchFamily="49" charset="0"/>
                <a:cs typeface="Consolas" pitchFamily="49" charset="0"/>
              </a:rPr>
              <a:t>%eip </a:t>
            </a:r>
            <a:r>
              <a:rPr lang="en-US" dirty="0"/>
              <a:t>- instruction </a:t>
            </a:r>
            <a:r>
              <a:rPr lang="en-US" dirty="0" smtClean="0"/>
              <a:t>pointer</a:t>
            </a:r>
          </a:p>
          <a:p>
            <a:endParaRPr lang="en-US" dirty="0"/>
          </a:p>
          <a:p>
            <a:r>
              <a:rPr lang="en-US" dirty="0" smtClean="0"/>
              <a:t>EFLAGS: the status register</a:t>
            </a:r>
          </a:p>
          <a:p>
            <a:endParaRPr lang="en-US" dirty="0" smtClean="0"/>
          </a:p>
          <a:p>
            <a:r>
              <a:rPr lang="en-US" dirty="0" smtClean="0"/>
              <a:t>Segment registers:</a:t>
            </a:r>
          </a:p>
          <a:p>
            <a:pPr lvl="1"/>
            <a:r>
              <a:rPr lang="en-US" dirty="0" smtClean="0"/>
              <a:t>CS </a:t>
            </a:r>
            <a:r>
              <a:rPr lang="en-US" dirty="0"/>
              <a:t>(code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SS </a:t>
            </a:r>
            <a:r>
              <a:rPr lang="en-US" dirty="0"/>
              <a:t>(stack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DS </a:t>
            </a:r>
            <a:r>
              <a:rPr lang="en-US" dirty="0"/>
              <a:t>(data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ES </a:t>
            </a:r>
            <a:r>
              <a:rPr lang="en-US" dirty="0"/>
              <a:t>(extra), </a:t>
            </a:r>
            <a:endParaRPr lang="en-US" dirty="0" smtClean="0"/>
          </a:p>
          <a:p>
            <a:pPr lvl="1"/>
            <a:r>
              <a:rPr lang="en-US" dirty="0" smtClean="0"/>
              <a:t>FS</a:t>
            </a:r>
            <a:r>
              <a:rPr lang="en-US" dirty="0"/>
              <a:t>, GS - Artifact of old 8086 </a:t>
            </a:r>
            <a:r>
              <a:rPr lang="en-US" dirty="0" smtClean="0"/>
              <a:t>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Reverse Engineering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Important </a:t>
            </a:r>
            <a:r>
              <a:rPr lang="en-US" dirty="0" smtClean="0"/>
              <a:t>Mnemonics (Instructions</a:t>
            </a:r>
            <a:r>
              <a:rPr lang="en-US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onsolas" pitchFamily="49" charset="0"/>
                <a:cs typeface="Consolas" pitchFamily="49" charset="0"/>
              </a:rPr>
              <a:t>mov</a:t>
            </a:r>
            <a:r>
              <a:rPr lang="en-US" dirty="0" smtClean="0"/>
              <a:t> </a:t>
            </a:r>
            <a:r>
              <a:rPr lang="en-US" dirty="0"/>
              <a:t>data </a:t>
            </a:r>
            <a:r>
              <a:rPr lang="en-US" dirty="0" smtClean="0"/>
              <a:t>transfer</a:t>
            </a:r>
          </a:p>
          <a:p>
            <a:endParaRPr lang="en-US" dirty="0"/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p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op / push</a:t>
            </a:r>
            <a:r>
              <a:rPr lang="en-US" dirty="0" smtClean="0"/>
              <a:t> stack operations</a:t>
            </a:r>
          </a:p>
          <a:p>
            <a:endParaRPr lang="en-US" dirty="0"/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add / sub </a:t>
            </a:r>
            <a:r>
              <a:rPr lang="en-US" dirty="0" smtClean="0"/>
              <a:t>arithmetic</a:t>
            </a:r>
          </a:p>
          <a:p>
            <a:endParaRPr lang="en-US" dirty="0"/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cmp / test </a:t>
            </a:r>
            <a:r>
              <a:rPr lang="en-US" dirty="0"/>
              <a:t>compare two values and set control flags 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latin typeface="Consolas" pitchFamily="49" charset="0"/>
                <a:cs typeface="Consolas" pitchFamily="49" charset="0"/>
              </a:rPr>
              <a:t>je / jne</a:t>
            </a:r>
            <a:r>
              <a:rPr lang="en-US" dirty="0"/>
              <a:t> conditional jump depending on control flags (branch) </a:t>
            </a:r>
          </a:p>
          <a:p>
            <a:endParaRPr lang="en-US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dirty="0" smtClean="0">
                <a:latin typeface="Consolas" pitchFamily="49" charset="0"/>
                <a:cs typeface="Consolas" pitchFamily="49" charset="0"/>
              </a:rPr>
              <a:t>jmp</a:t>
            </a:r>
            <a:r>
              <a:rPr lang="en-US" dirty="0" smtClean="0"/>
              <a:t> </a:t>
            </a:r>
            <a:r>
              <a:rPr lang="en-US" dirty="0"/>
              <a:t>unconditional </a:t>
            </a:r>
            <a:r>
              <a:rPr lang="en-US" dirty="0" smtClean="0"/>
              <a:t>jump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ADD</a:t>
            </a:r>
            <a:r>
              <a:rPr lang="en-US" dirty="0"/>
              <a:t>, SUB, AND, OR, XOR, …</a:t>
            </a:r>
          </a:p>
          <a:p>
            <a:endParaRPr lang="en-US" dirty="0" smtClean="0"/>
          </a:p>
          <a:p>
            <a:r>
              <a:rPr lang="en-US" dirty="0" smtClean="0"/>
              <a:t>MUL </a:t>
            </a:r>
            <a:r>
              <a:rPr lang="en-US" dirty="0"/>
              <a:t>and DIV require specific registers</a:t>
            </a:r>
          </a:p>
          <a:p>
            <a:endParaRPr lang="en-US" dirty="0" smtClean="0"/>
          </a:p>
          <a:p>
            <a:r>
              <a:rPr lang="en-US" dirty="0" smtClean="0"/>
              <a:t>Shifting </a:t>
            </a:r>
            <a:r>
              <a:rPr lang="en-US" dirty="0"/>
              <a:t>takes many forms:</a:t>
            </a:r>
          </a:p>
          <a:p>
            <a:pPr lvl="1"/>
            <a:r>
              <a:rPr lang="en-US" dirty="0" smtClean="0"/>
              <a:t>Arithmetic </a:t>
            </a:r>
            <a:r>
              <a:rPr lang="en-US" dirty="0"/>
              <a:t>shift right preserves sign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ogic </a:t>
            </a:r>
            <a:r>
              <a:rPr lang="en-US" dirty="0"/>
              <a:t>shifting inserts 0s to front</a:t>
            </a:r>
          </a:p>
          <a:p>
            <a:pPr lvl="1"/>
            <a:r>
              <a:rPr lang="en-US" dirty="0" smtClean="0"/>
              <a:t>Rotate </a:t>
            </a:r>
            <a:r>
              <a:rPr lang="en-US" dirty="0"/>
              <a:t>can also include carry bit (RCL, RCR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Shift</a:t>
            </a:r>
            <a:r>
              <a:rPr lang="en-US" dirty="0"/>
              <a:t>, rotate and XOR instructions are a </a:t>
            </a:r>
            <a:r>
              <a:rPr lang="en-US" dirty="0" smtClean="0"/>
              <a:t>tell-tale sign </a:t>
            </a:r>
            <a:r>
              <a:rPr lang="en-US" dirty="0"/>
              <a:t>of encryption/decryption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EFLAGS Register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32</a:t>
            </a:fld>
            <a:endParaRPr lang="en-US" dirty="0"/>
          </a:p>
        </p:txBody>
      </p:sp>
      <p:pic>
        <p:nvPicPr>
          <p:cNvPr id="3074" name="Picture 2" descr="http://www.c-jump.com/CIS77/asm_images/EFLA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7912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5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Frequently Used Flags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EFLAGS register is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sed </a:t>
            </a:r>
            <a:r>
              <a:rPr lang="en-US" dirty="0"/>
              <a:t>for control flow decision </a:t>
            </a:r>
          </a:p>
          <a:p>
            <a:pPr lvl="1"/>
            <a:r>
              <a:rPr lang="en-US" dirty="0" smtClean="0"/>
              <a:t>set </a:t>
            </a:r>
            <a:r>
              <a:rPr lang="en-US" dirty="0"/>
              <a:t>implicit by many operations (arithmetic, logic) </a:t>
            </a:r>
          </a:p>
          <a:p>
            <a:endParaRPr lang="en-US" dirty="0"/>
          </a:p>
          <a:p>
            <a:r>
              <a:rPr lang="en-US" dirty="0" smtClean="0"/>
              <a:t>Flags </a:t>
            </a:r>
            <a:r>
              <a:rPr lang="en-US" dirty="0"/>
              <a:t>typically used for control flow </a:t>
            </a:r>
          </a:p>
          <a:p>
            <a:pPr lvl="1"/>
            <a:r>
              <a:rPr lang="en-US" dirty="0" smtClean="0"/>
              <a:t>CF </a:t>
            </a:r>
            <a:r>
              <a:rPr lang="en-US" dirty="0"/>
              <a:t>(carry flag)  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when operation </a:t>
            </a:r>
            <a:r>
              <a:rPr lang="en-US" dirty="0" smtClean="0"/>
              <a:t>“carries out” </a:t>
            </a:r>
            <a:r>
              <a:rPr lang="en-US" dirty="0"/>
              <a:t>most significant bit</a:t>
            </a:r>
          </a:p>
          <a:p>
            <a:pPr lvl="1"/>
            <a:r>
              <a:rPr lang="en-US" dirty="0" smtClean="0"/>
              <a:t>ZF </a:t>
            </a:r>
            <a:r>
              <a:rPr lang="en-US" dirty="0"/>
              <a:t>(zero flag)  </a:t>
            </a:r>
          </a:p>
          <a:p>
            <a:pPr lvl="2"/>
            <a:r>
              <a:rPr lang="en-US" dirty="0" smtClean="0"/>
              <a:t>Set </a:t>
            </a:r>
            <a:r>
              <a:rPr lang="en-US" dirty="0"/>
              <a:t>when operation yields zero</a:t>
            </a:r>
          </a:p>
          <a:p>
            <a:pPr lvl="1"/>
            <a:r>
              <a:rPr lang="en-US" dirty="0" smtClean="0"/>
              <a:t>SF </a:t>
            </a:r>
            <a:r>
              <a:rPr lang="en-US" dirty="0"/>
              <a:t>(signed flag) </a:t>
            </a:r>
          </a:p>
          <a:p>
            <a:pPr lvl="2"/>
            <a:r>
              <a:rPr lang="en-US" dirty="0" smtClean="0"/>
              <a:t>Set </a:t>
            </a:r>
            <a:r>
              <a:rPr lang="en-US" dirty="0"/>
              <a:t>when operation yields negative result </a:t>
            </a:r>
          </a:p>
          <a:p>
            <a:pPr lvl="1"/>
            <a:r>
              <a:rPr lang="en-US" dirty="0" smtClean="0"/>
              <a:t>OF </a:t>
            </a:r>
            <a:r>
              <a:rPr lang="en-US" dirty="0"/>
              <a:t>(overflow flag) </a:t>
            </a:r>
          </a:p>
          <a:p>
            <a:pPr lvl="2"/>
            <a:r>
              <a:rPr lang="en-US" dirty="0" smtClean="0"/>
              <a:t>Set </a:t>
            </a:r>
            <a:r>
              <a:rPr lang="en-US" dirty="0"/>
              <a:t>when operation causes 2’s complement overflow </a:t>
            </a:r>
          </a:p>
          <a:p>
            <a:pPr lvl="1"/>
            <a:r>
              <a:rPr lang="en-US" dirty="0" smtClean="0"/>
              <a:t>PF </a:t>
            </a:r>
            <a:r>
              <a:rPr lang="en-US" dirty="0"/>
              <a:t>(parity flag) </a:t>
            </a:r>
          </a:p>
          <a:p>
            <a:pPr lvl="2"/>
            <a:r>
              <a:rPr lang="en-US" dirty="0" smtClean="0"/>
              <a:t>Set </a:t>
            </a:r>
            <a:r>
              <a:rPr lang="en-US" dirty="0"/>
              <a:t>when the number of ones in result of operation is even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Flags Set?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Can be </a:t>
            </a:r>
            <a:endParaRPr lang="en-US" dirty="0"/>
          </a:p>
          <a:p>
            <a:pPr lvl="1"/>
            <a:r>
              <a:rPr lang="en-US" b="1" dirty="0" smtClean="0"/>
              <a:t>Implicit</a:t>
            </a:r>
            <a:r>
              <a:rPr lang="en-US" dirty="0"/>
              <a:t>, as a side effect of many operations </a:t>
            </a:r>
          </a:p>
          <a:p>
            <a:pPr lvl="1"/>
            <a:r>
              <a:rPr lang="en-US" b="1" dirty="0" smtClean="0"/>
              <a:t>Explicit, </a:t>
            </a:r>
            <a:r>
              <a:rPr lang="en-US" dirty="0" smtClean="0"/>
              <a:t>as a result of compare / </a:t>
            </a:r>
            <a:r>
              <a:rPr lang="en-US" dirty="0"/>
              <a:t>test operations </a:t>
            </a:r>
          </a:p>
          <a:p>
            <a:endParaRPr lang="en-US" dirty="0"/>
          </a:p>
          <a:p>
            <a:r>
              <a:rPr lang="en-US" dirty="0" smtClean="0"/>
              <a:t>Compare 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cmp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b, a</a:t>
            </a:r>
            <a:r>
              <a:rPr lang="en-US" dirty="0"/>
              <a:t>       [ note the order of operands ]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omputes </a:t>
            </a:r>
            <a:r>
              <a:rPr lang="en-US" dirty="0"/>
              <a:t>(a – b) but does not overwrite destination </a:t>
            </a:r>
          </a:p>
          <a:p>
            <a:pPr lvl="1"/>
            <a:r>
              <a:rPr lang="en-US" dirty="0" smtClean="0"/>
              <a:t>Sets </a:t>
            </a:r>
            <a:r>
              <a:rPr lang="en-US" dirty="0"/>
              <a:t>ZF (if a == b), SF (if a &lt; b) [ and also OF and CF ] </a:t>
            </a:r>
          </a:p>
          <a:p>
            <a:endParaRPr lang="en-US" dirty="0"/>
          </a:p>
          <a:p>
            <a:r>
              <a:rPr lang="en-US" dirty="0" smtClean="0"/>
              <a:t>How </a:t>
            </a:r>
            <a:r>
              <a:rPr lang="en-US" dirty="0"/>
              <a:t>is a branch operation implemented </a:t>
            </a:r>
          </a:p>
          <a:p>
            <a:pPr lvl="1"/>
            <a:r>
              <a:rPr lang="en-US" dirty="0" smtClean="0"/>
              <a:t>Typically</a:t>
            </a:r>
            <a:r>
              <a:rPr lang="en-US" dirty="0"/>
              <a:t>, </a:t>
            </a:r>
            <a:r>
              <a:rPr lang="en-US" dirty="0" smtClean="0"/>
              <a:t>two-step </a:t>
            </a:r>
            <a:r>
              <a:rPr lang="en-US" dirty="0"/>
              <a:t>process </a:t>
            </a:r>
          </a:p>
          <a:p>
            <a:pPr lvl="2"/>
            <a:r>
              <a:rPr lang="en-US" dirty="0"/>
              <a:t>F</a:t>
            </a:r>
            <a:r>
              <a:rPr lang="en-US" dirty="0" smtClean="0"/>
              <a:t>irst</a:t>
            </a:r>
            <a:r>
              <a:rPr lang="en-US" dirty="0"/>
              <a:t>, a compare/test instruction </a:t>
            </a:r>
          </a:p>
          <a:p>
            <a:pPr lvl="2"/>
            <a:r>
              <a:rPr lang="en-US" dirty="0" smtClean="0"/>
              <a:t>Followed </a:t>
            </a:r>
            <a:r>
              <a:rPr lang="en-US" dirty="0"/>
              <a:t>by the appropriate jump instruction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Flags Used?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257511"/>
              </p:ext>
            </p:extLst>
          </p:nvPr>
        </p:nvGraphicFramePr>
        <p:xfrm>
          <a:off x="533400" y="1503680"/>
          <a:ext cx="8134352" cy="4668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33588"/>
                <a:gridCol w="1300162"/>
                <a:gridCol w="1905000"/>
                <a:gridCol w="28956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Synonym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Jump condition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jmp label</a:t>
                      </a:r>
                    </a:p>
                    <a:p>
                      <a:r>
                        <a:rPr lang="en-US" dirty="0" smtClean="0"/>
                        <a:t>jmp *operand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</a:p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Direct jump</a:t>
                      </a:r>
                    </a:p>
                    <a:p>
                      <a:r>
                        <a:rPr lang="en-US" dirty="0" smtClean="0"/>
                        <a:t>Indirect</a:t>
                      </a:r>
                      <a:r>
                        <a:rPr lang="en-US" baseline="0" dirty="0" smtClean="0"/>
                        <a:t> jump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 label</a:t>
                      </a:r>
                    </a:p>
                    <a:p>
                      <a:r>
                        <a:rPr lang="en-US" dirty="0" smtClean="0"/>
                        <a:t>jne label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jz</a:t>
                      </a:r>
                    </a:p>
                    <a:p>
                      <a:r>
                        <a:rPr lang="en-US" dirty="0" smtClean="0"/>
                        <a:t>jnz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ZF</a:t>
                      </a:r>
                    </a:p>
                    <a:p>
                      <a:r>
                        <a:rPr lang="en-US" dirty="0" smtClean="0"/>
                        <a:t>~ZF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Equal/zero</a:t>
                      </a:r>
                    </a:p>
                    <a:p>
                      <a:r>
                        <a:rPr lang="en-US" dirty="0" smtClean="0"/>
                        <a:t>Not equal/zero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jg label</a:t>
                      </a:r>
                    </a:p>
                    <a:p>
                      <a:r>
                        <a:rPr lang="en-US" dirty="0" smtClean="0"/>
                        <a:t>jge label</a:t>
                      </a:r>
                    </a:p>
                    <a:p>
                      <a:r>
                        <a:rPr lang="en-US" dirty="0" smtClean="0"/>
                        <a:t>jl label</a:t>
                      </a:r>
                    </a:p>
                    <a:p>
                      <a:r>
                        <a:rPr lang="en-US" dirty="0" smtClean="0"/>
                        <a:t>jle</a:t>
                      </a:r>
                      <a:r>
                        <a:rPr lang="en-US" baseline="0" dirty="0" smtClean="0"/>
                        <a:t> label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jnle</a:t>
                      </a:r>
                    </a:p>
                    <a:p>
                      <a:r>
                        <a:rPr lang="en-US" dirty="0" smtClean="0"/>
                        <a:t>jnl</a:t>
                      </a:r>
                    </a:p>
                    <a:p>
                      <a:r>
                        <a:rPr lang="en-US" dirty="0" smtClean="0"/>
                        <a:t>jnge</a:t>
                      </a:r>
                    </a:p>
                    <a:p>
                      <a:r>
                        <a:rPr lang="en-US" dirty="0" smtClean="0"/>
                        <a:t>jng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~(SF ^ OF) &amp; ~ZF </a:t>
                      </a:r>
                    </a:p>
                    <a:p>
                      <a:r>
                        <a:rPr lang="en-US" dirty="0" smtClean="0"/>
                        <a:t>(~SF ^ OF)  </a:t>
                      </a:r>
                    </a:p>
                    <a:p>
                      <a:r>
                        <a:rPr lang="en-US" dirty="0" smtClean="0"/>
                        <a:t>SF ^ OF  </a:t>
                      </a:r>
                    </a:p>
                    <a:p>
                      <a:r>
                        <a:rPr lang="en-US" dirty="0" smtClean="0"/>
                        <a:t>(SF ^ OF) | ZF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greater than (signed)  </a:t>
                      </a:r>
                    </a:p>
                    <a:p>
                      <a:r>
                        <a:rPr lang="en-US" dirty="0" smtClean="0"/>
                        <a:t>greater or equal (signed) </a:t>
                      </a:r>
                    </a:p>
                    <a:p>
                      <a:r>
                        <a:rPr lang="en-US" dirty="0" smtClean="0"/>
                        <a:t>less than (signed) </a:t>
                      </a:r>
                    </a:p>
                    <a:p>
                      <a:r>
                        <a:rPr lang="en-US" dirty="0" smtClean="0"/>
                        <a:t>less or equal (signed)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 label</a:t>
                      </a:r>
                    </a:p>
                    <a:p>
                      <a:r>
                        <a:rPr lang="en-US" dirty="0" smtClean="0"/>
                        <a:t>jae</a:t>
                      </a:r>
                      <a:r>
                        <a:rPr lang="en-US" baseline="0" dirty="0" smtClean="0"/>
                        <a:t> label</a:t>
                      </a:r>
                    </a:p>
                    <a:p>
                      <a:r>
                        <a:rPr lang="en-US" baseline="0" dirty="0" smtClean="0"/>
                        <a:t>jb label</a:t>
                      </a:r>
                    </a:p>
                    <a:p>
                      <a:r>
                        <a:rPr lang="en-US" baseline="0" dirty="0" smtClean="0"/>
                        <a:t>jbe label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jnbe</a:t>
                      </a:r>
                    </a:p>
                    <a:p>
                      <a:r>
                        <a:rPr lang="en-US" dirty="0" smtClean="0"/>
                        <a:t>Jnb</a:t>
                      </a:r>
                    </a:p>
                    <a:p>
                      <a:r>
                        <a:rPr lang="en-US" dirty="0" smtClean="0"/>
                        <a:t>jnae</a:t>
                      </a:r>
                    </a:p>
                    <a:p>
                      <a:r>
                        <a:rPr lang="en-US" dirty="0" smtClean="0"/>
                        <a:t>jna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~CF &amp; ~ZF </a:t>
                      </a:r>
                    </a:p>
                    <a:p>
                      <a:r>
                        <a:rPr lang="en-US" dirty="0" smtClean="0"/>
                        <a:t>~CF  </a:t>
                      </a:r>
                    </a:p>
                    <a:p>
                      <a:r>
                        <a:rPr lang="en-US" dirty="0" smtClean="0"/>
                        <a:t>CF </a:t>
                      </a:r>
                    </a:p>
                    <a:p>
                      <a:r>
                        <a:rPr lang="en-US" dirty="0" smtClean="0"/>
                        <a:t>CF | ZF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above (unsigned) </a:t>
                      </a:r>
                    </a:p>
                    <a:p>
                      <a:r>
                        <a:rPr lang="en-US" dirty="0" smtClean="0"/>
                        <a:t>above or equal (unsigned) </a:t>
                      </a:r>
                    </a:p>
                    <a:p>
                      <a:r>
                        <a:rPr lang="en-US" dirty="0" smtClean="0"/>
                        <a:t>below (unsigned) </a:t>
                      </a:r>
                    </a:p>
                    <a:p>
                      <a:r>
                        <a:rPr lang="en-US" dirty="0" smtClean="0"/>
                        <a:t>below or equal (unsigned)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js label</a:t>
                      </a:r>
                    </a:p>
                    <a:p>
                      <a:r>
                        <a:rPr lang="en-US" dirty="0" smtClean="0"/>
                        <a:t>jns label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</a:p>
                    <a:p>
                      <a:r>
                        <a:rPr lang="en-US" dirty="0" smtClean="0"/>
                        <a:t>~SF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</a:t>
                      </a:r>
                    </a:p>
                    <a:p>
                      <a:r>
                        <a:rPr lang="en-US" dirty="0" smtClean="0"/>
                        <a:t>Non-negative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Addressing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Memory </a:t>
            </a:r>
            <a:r>
              <a:rPr lang="en-US" dirty="0"/>
              <a:t>is just a linear (flat) array of memory cells (bytes) </a:t>
            </a:r>
          </a:p>
          <a:p>
            <a:pPr lvl="1"/>
            <a:r>
              <a:rPr lang="en-US" dirty="0" smtClean="0"/>
              <a:t>Accessed </a:t>
            </a:r>
            <a:r>
              <a:rPr lang="en-US" dirty="0"/>
              <a:t>in different ways (called addressing modes) </a:t>
            </a:r>
          </a:p>
          <a:p>
            <a:endParaRPr lang="en-US" dirty="0"/>
          </a:p>
          <a:p>
            <a:r>
              <a:rPr lang="en-US" dirty="0" smtClean="0"/>
              <a:t>Most </a:t>
            </a:r>
            <a:r>
              <a:rPr lang="en-US" dirty="0"/>
              <a:t>general fashion </a:t>
            </a:r>
          </a:p>
          <a:p>
            <a:pPr lvl="1"/>
            <a:r>
              <a:rPr lang="en-US" dirty="0" smtClean="0"/>
              <a:t>Address</a:t>
            </a:r>
            <a:r>
              <a:rPr lang="en-US" dirty="0"/>
              <a:t>: displacement(%base, %index, scale)</a:t>
            </a:r>
          </a:p>
          <a:p>
            <a:pPr lvl="2"/>
            <a:r>
              <a:rPr lang="en-US" dirty="0" smtClean="0"/>
              <a:t>Where </a:t>
            </a:r>
            <a:r>
              <a:rPr lang="en-US" dirty="0"/>
              <a:t>the result address is displacement + %base + %index*scale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Simplified </a:t>
            </a:r>
            <a:r>
              <a:rPr lang="en-US" dirty="0"/>
              <a:t>variants are also possible 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only displacement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direct </a:t>
            </a:r>
            <a:r>
              <a:rPr lang="en-US" dirty="0"/>
              <a:t>addressing 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only single register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register addressing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Byte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Important </a:t>
            </a:r>
            <a:r>
              <a:rPr lang="en-US" dirty="0"/>
              <a:t>for multi-byte values (e.g., four byte long value) </a:t>
            </a:r>
          </a:p>
          <a:p>
            <a:endParaRPr lang="en-US" dirty="0"/>
          </a:p>
          <a:p>
            <a:r>
              <a:rPr lang="en-US" dirty="0" smtClean="0"/>
              <a:t>Intel </a:t>
            </a:r>
            <a:r>
              <a:rPr lang="en-US" dirty="0"/>
              <a:t>uses little endian </a:t>
            </a:r>
            <a:r>
              <a:rPr lang="en-US" dirty="0" smtClean="0"/>
              <a:t>ordering</a:t>
            </a:r>
          </a:p>
          <a:p>
            <a:pPr lvl="1"/>
            <a:r>
              <a:rPr lang="en-US" dirty="0" smtClean="0"/>
              <a:t>Less significant bytes first</a:t>
            </a:r>
          </a:p>
          <a:p>
            <a:pPr lvl="1"/>
            <a:r>
              <a:rPr lang="en-US" dirty="0" smtClean="0"/>
              <a:t>How </a:t>
            </a:r>
            <a:r>
              <a:rPr lang="en-US" dirty="0" smtClean="0"/>
              <a:t>is 0x03020100 represented in </a:t>
            </a:r>
            <a:r>
              <a:rPr lang="en-US" dirty="0"/>
              <a:t>memory?</a:t>
            </a:r>
          </a:p>
          <a:p>
            <a:pPr lvl="2"/>
            <a:r>
              <a:rPr lang="en-US" dirty="0">
                <a:latin typeface="Consolas" pitchFamily="49" charset="0"/>
                <a:cs typeface="Consolas" pitchFamily="49" charset="0"/>
              </a:rPr>
              <a:t>0x040   0 </a:t>
            </a:r>
          </a:p>
          <a:p>
            <a:pPr lvl="2"/>
            <a:r>
              <a:rPr lang="en-US" dirty="0">
                <a:latin typeface="Consolas" pitchFamily="49" charset="0"/>
                <a:cs typeface="Consolas" pitchFamily="49" charset="0"/>
              </a:rPr>
              <a:t>0x041   1      </a:t>
            </a:r>
          </a:p>
          <a:p>
            <a:pPr lvl="2"/>
            <a:r>
              <a:rPr lang="en-US" dirty="0">
                <a:latin typeface="Consolas" pitchFamily="49" charset="0"/>
                <a:cs typeface="Consolas" pitchFamily="49" charset="0"/>
              </a:rPr>
              <a:t>0x042   2      </a:t>
            </a:r>
          </a:p>
          <a:p>
            <a:pPr lvl="2"/>
            <a:r>
              <a:rPr lang="en-US" dirty="0">
                <a:latin typeface="Consolas" pitchFamily="49" charset="0"/>
                <a:cs typeface="Consolas" pitchFamily="49" charset="0"/>
              </a:rPr>
              <a:t>0x043  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Managed using</a:t>
            </a:r>
          </a:p>
          <a:p>
            <a:pPr lvl="1"/>
            <a:r>
              <a:rPr lang="en-US" dirty="0" smtClean="0"/>
              <a:t>The stack </a:t>
            </a:r>
            <a:r>
              <a:rPr lang="en-US" dirty="0"/>
              <a:t>pointer (%esp) </a:t>
            </a:r>
            <a:endParaRPr lang="en-US" dirty="0" smtClean="0"/>
          </a:p>
          <a:p>
            <a:pPr lvl="1"/>
            <a:r>
              <a:rPr lang="en-US" dirty="0" smtClean="0"/>
              <a:t>The frame </a:t>
            </a:r>
            <a:r>
              <a:rPr lang="en-US" dirty="0"/>
              <a:t>pointer (%ebp) </a:t>
            </a:r>
          </a:p>
          <a:p>
            <a:endParaRPr lang="en-US" dirty="0" smtClean="0"/>
          </a:p>
          <a:p>
            <a:r>
              <a:rPr lang="en-US" dirty="0" smtClean="0"/>
              <a:t>Special access commands (push</a:t>
            </a:r>
            <a:r>
              <a:rPr lang="en-US" dirty="0"/>
              <a:t>, </a:t>
            </a:r>
            <a:r>
              <a:rPr lang="en-US" dirty="0" smtClean="0"/>
              <a:t>pop)</a:t>
            </a:r>
          </a:p>
          <a:p>
            <a:pPr lvl="1"/>
            <a:r>
              <a:rPr lang="en-US" dirty="0" smtClean="0"/>
              <a:t>Write/read to/from the stack</a:t>
            </a:r>
          </a:p>
          <a:p>
            <a:pPr lvl="1"/>
            <a:r>
              <a:rPr lang="en-US" dirty="0" smtClean="0"/>
              <a:t>Implicitly alter %esp</a:t>
            </a:r>
          </a:p>
          <a:p>
            <a:endParaRPr lang="en-US" dirty="0"/>
          </a:p>
          <a:p>
            <a:r>
              <a:rPr lang="en-US" dirty="0" smtClean="0"/>
              <a:t>Special control flow commands (call, ret)</a:t>
            </a:r>
          </a:p>
          <a:p>
            <a:pPr lvl="1"/>
            <a:r>
              <a:rPr lang="en-US" dirty="0" smtClean="0"/>
              <a:t>Do push/pop and jmp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Common uses</a:t>
            </a:r>
            <a:endParaRPr lang="en-US" dirty="0"/>
          </a:p>
          <a:p>
            <a:pPr lvl="1"/>
            <a:r>
              <a:rPr lang="en-US" dirty="0" smtClean="0"/>
              <a:t>Function </a:t>
            </a:r>
            <a:r>
              <a:rPr lang="en-US" dirty="0"/>
              <a:t>arguments </a:t>
            </a:r>
          </a:p>
          <a:p>
            <a:pPr lvl="1"/>
            <a:r>
              <a:rPr lang="en-US" dirty="0" smtClean="0"/>
              <a:t>Function </a:t>
            </a:r>
            <a:r>
              <a:rPr lang="en-US" dirty="0"/>
              <a:t>return address </a:t>
            </a:r>
          </a:p>
          <a:p>
            <a:pPr lvl="1"/>
            <a:r>
              <a:rPr lang="en-US" dirty="0" smtClean="0"/>
              <a:t>Local arguments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51816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CALL </a:t>
            </a:r>
            <a:r>
              <a:rPr lang="en-US" sz="1600" b="1" dirty="0" err="1" smtClean="0"/>
              <a:t>addr</a:t>
            </a:r>
            <a:r>
              <a:rPr lang="en-US" sz="1600" dirty="0" smtClean="0"/>
              <a:t> saves </a:t>
            </a:r>
            <a:r>
              <a:rPr lang="en-US" sz="1600" dirty="0"/>
              <a:t>current EIP on stack, changes EIP to </a:t>
            </a:r>
            <a:r>
              <a:rPr lang="en-US" sz="1600" b="1" i="1" dirty="0" err="1" smtClean="0"/>
              <a:t>addr</a:t>
            </a:r>
            <a:endParaRPr lang="en-US" sz="1600" b="1" i="1" dirty="0" smtClean="0"/>
          </a:p>
          <a:p>
            <a:pPr lvl="1"/>
            <a:r>
              <a:rPr lang="en-US" sz="1400" b="1" i="1" dirty="0" err="1" smtClean="0"/>
              <a:t>addr</a:t>
            </a:r>
            <a:r>
              <a:rPr lang="en-US" sz="1400" b="1" i="1" dirty="0" smtClean="0"/>
              <a:t> </a:t>
            </a:r>
            <a:r>
              <a:rPr lang="en-US" sz="1400" dirty="0"/>
              <a:t>can be immediate or register</a:t>
            </a:r>
          </a:p>
          <a:p>
            <a:endParaRPr lang="en-US" sz="1600" dirty="0"/>
          </a:p>
          <a:p>
            <a:r>
              <a:rPr lang="en-US" sz="1600" dirty="0" smtClean="0"/>
              <a:t>RET </a:t>
            </a:r>
            <a:r>
              <a:rPr lang="en-US" sz="1600" dirty="0"/>
              <a:t>pops of top of stack, setting EIP back to the value retrieved </a:t>
            </a:r>
            <a:r>
              <a:rPr lang="en-US" sz="1600" dirty="0" smtClean="0"/>
              <a:t>from stack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Argument </a:t>
            </a:r>
            <a:r>
              <a:rPr lang="en-US" sz="1600" dirty="0"/>
              <a:t>passing performed by the application, calling </a:t>
            </a:r>
            <a:r>
              <a:rPr lang="en-US" sz="1600" dirty="0" smtClean="0"/>
              <a:t>conventions ensure compatibility</a:t>
            </a:r>
            <a:endParaRPr lang="en-US" sz="1600" dirty="0"/>
          </a:p>
          <a:p>
            <a:pPr lvl="1"/>
            <a:r>
              <a:rPr lang="en-US" sz="1400" dirty="0" smtClean="0"/>
              <a:t>Standard </a:t>
            </a:r>
            <a:r>
              <a:rPr lang="en-US" sz="1400" dirty="0"/>
              <a:t>C </a:t>
            </a:r>
            <a:r>
              <a:rPr lang="en-US" sz="1400" dirty="0" smtClean="0"/>
              <a:t>convention (</a:t>
            </a:r>
            <a:r>
              <a:rPr lang="en-US" sz="1400" dirty="0" err="1" smtClean="0"/>
              <a:t>cdecl</a:t>
            </a:r>
            <a:r>
              <a:rPr lang="en-US" sz="1400" dirty="0" smtClean="0"/>
              <a:t>): </a:t>
            </a:r>
            <a:r>
              <a:rPr lang="en-US" sz="1400" dirty="0"/>
              <a:t>Arguments pushed on stack </a:t>
            </a:r>
            <a:r>
              <a:rPr lang="en-US" sz="1400" dirty="0" smtClean="0"/>
              <a:t>right-to-left, return </a:t>
            </a:r>
            <a:r>
              <a:rPr lang="en-US" sz="1400" dirty="0"/>
              <a:t>value in EAX, calling function cleans </a:t>
            </a:r>
            <a:r>
              <a:rPr lang="en-US" sz="1400" dirty="0" smtClean="0"/>
              <a:t>stack (i.e., removes arguments)</a:t>
            </a:r>
            <a:endParaRPr lang="en-US" sz="1400" dirty="0"/>
          </a:p>
          <a:p>
            <a:pPr lvl="1"/>
            <a:r>
              <a:rPr lang="en-US" sz="1400" dirty="0" smtClean="0"/>
              <a:t>Microsoft </a:t>
            </a:r>
            <a:r>
              <a:rPr lang="en-US" sz="1400" dirty="0"/>
              <a:t>Win32 convention (</a:t>
            </a:r>
            <a:r>
              <a:rPr lang="en-US" sz="1400" dirty="0" err="1"/>
              <a:t>stdcall</a:t>
            </a:r>
            <a:r>
              <a:rPr lang="en-US" sz="1400" dirty="0"/>
              <a:t>): Same as standard </a:t>
            </a:r>
            <a:r>
              <a:rPr lang="en-US" sz="1400" dirty="0" smtClean="0"/>
              <a:t>convention, but </a:t>
            </a:r>
            <a:r>
              <a:rPr lang="en-US" sz="1400" dirty="0"/>
              <a:t>called function cleans </a:t>
            </a:r>
            <a:r>
              <a:rPr lang="en-US" sz="1400" dirty="0" smtClean="0"/>
              <a:t>stack</a:t>
            </a:r>
          </a:p>
          <a:p>
            <a:endParaRPr lang="en-US" sz="1600" dirty="0"/>
          </a:p>
          <a:p>
            <a:r>
              <a:rPr lang="en-US" sz="1600" dirty="0" smtClean="0"/>
              <a:t>Register preservation conventions determines who saves a register that needs to be preserved by a function call</a:t>
            </a:r>
            <a:endParaRPr lang="en-US" sz="1600" dirty="0" smtClean="0"/>
          </a:p>
          <a:p>
            <a:pPr lvl="1"/>
            <a:r>
              <a:rPr lang="en-US" sz="1400" dirty="0" smtClean="0"/>
              <a:t>Caller-saved registers: registers that can be changed by a called function, saved by the </a:t>
            </a:r>
            <a:r>
              <a:rPr lang="en-US" sz="1400" dirty="0" err="1" smtClean="0"/>
              <a:t>callee</a:t>
            </a:r>
            <a:endParaRPr lang="en-US" sz="1400" dirty="0" smtClean="0"/>
          </a:p>
          <a:p>
            <a:pPr lvl="1"/>
            <a:r>
              <a:rPr lang="en-US" sz="1400" dirty="0" err="1" smtClean="0"/>
              <a:t>Callee</a:t>
            </a:r>
            <a:r>
              <a:rPr lang="en-US" sz="1400" dirty="0" smtClean="0"/>
              <a:t>-saved registers: registers that should not be changed by a called function, saved by the called</a:t>
            </a:r>
            <a:endParaRPr lang="en-US" sz="1400" dirty="0" smtClean="0"/>
          </a:p>
          <a:p>
            <a:endParaRPr lang="en-US" sz="1600" dirty="0"/>
          </a:p>
          <a:p>
            <a:r>
              <a:rPr lang="en-US" sz="1600" dirty="0" smtClean="0"/>
              <a:t>Stack </a:t>
            </a:r>
            <a:r>
              <a:rPr lang="en-US" sz="1600" dirty="0"/>
              <a:t>also used for local variables, allocation performed by </a:t>
            </a:r>
            <a:r>
              <a:rPr lang="en-US" sz="1600" dirty="0" smtClean="0"/>
              <a:t>changing stack </a:t>
            </a:r>
            <a:r>
              <a:rPr lang="en-US" sz="1600" dirty="0" smtClean="0"/>
              <a:t>pointer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600" y="2933700"/>
            <a:ext cx="5181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Malicious </a:t>
            </a:r>
            <a:r>
              <a:rPr lang="en-US" sz="2000" b="1" dirty="0"/>
              <a:t>programs do not need to adhere to such conventions!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216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aycheck_WEB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534" y="1200150"/>
            <a:ext cx="7890933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Frame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Helps debuggers locate local variables, etc.</a:t>
            </a:r>
          </a:p>
          <a:p>
            <a:r>
              <a:rPr lang="en-US" dirty="0" smtClean="0"/>
              <a:t>Top of stack frame is stored in EBP</a:t>
            </a:r>
          </a:p>
          <a:p>
            <a:pPr lvl="1"/>
            <a:r>
              <a:rPr lang="en-US" dirty="0" smtClean="0"/>
              <a:t>Old EBP is saved in stack</a:t>
            </a:r>
          </a:p>
          <a:p>
            <a:pPr lvl="1"/>
            <a:r>
              <a:rPr lang="en-US" dirty="0" smtClean="0"/>
              <a:t>Part of the function prologue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1800" dirty="0" smtClean="0">
                <a:latin typeface="Consolas" pitchFamily="49" charset="0"/>
                <a:cs typeface="Consolas" pitchFamily="49" charset="0"/>
              </a:rPr>
              <a:t>push %ebp</a:t>
            </a:r>
          </a:p>
          <a:p>
            <a:pPr marL="457200" lvl="1" indent="0">
              <a:buNone/>
            </a:pPr>
            <a:r>
              <a:rPr lang="en-US" sz="1800" dirty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800" dirty="0" smtClean="0">
                <a:latin typeface="Consolas" pitchFamily="49" charset="0"/>
                <a:cs typeface="Consolas" pitchFamily="49" charset="0"/>
              </a:rPr>
              <a:t>mov %esp, %ebp</a:t>
            </a:r>
          </a:p>
          <a:p>
            <a:pPr lvl="1"/>
            <a:r>
              <a:rPr lang="en-US" sz="2000" dirty="0"/>
              <a:t>Matching </a:t>
            </a:r>
            <a:r>
              <a:rPr lang="en-US" sz="2000" dirty="0" smtClean="0"/>
              <a:t>epilogue</a:t>
            </a:r>
          </a:p>
          <a:p>
            <a:pPr marL="914400" lvl="2" indent="0">
              <a:buNone/>
            </a:pPr>
            <a:r>
              <a:rPr lang="en-US" sz="1800" dirty="0" smtClean="0">
                <a:latin typeface="Consolas" pitchFamily="49" charset="0"/>
                <a:cs typeface="Consolas" pitchFamily="49" charset="0"/>
              </a:rPr>
              <a:t>leave</a:t>
            </a:r>
            <a:endParaRPr lang="en-US" sz="1600" dirty="0">
              <a:latin typeface="Consolas" pitchFamily="49" charset="0"/>
              <a:cs typeface="Consolas" pitchFamily="49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40</a:t>
            </a:fld>
            <a:endParaRPr lang="en-US" dirty="0"/>
          </a:p>
        </p:txBody>
      </p:sp>
      <p:pic>
        <p:nvPicPr>
          <p:cNvPr id="4098" name="Picture 2" descr="http://blog.indutny.com/images/callstack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557338"/>
            <a:ext cx="37814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xor </a:t>
            </a:r>
            <a:r>
              <a:rPr lang="en-US" b="1" dirty="0" smtClean="0"/>
              <a:t>%eax, %eax </a:t>
            </a:r>
            <a:r>
              <a:rPr lang="en-US" dirty="0"/>
              <a:t>(alternatively </a:t>
            </a:r>
            <a:r>
              <a:rPr lang="en-US" b="1" dirty="0"/>
              <a:t>sub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Sets </a:t>
            </a:r>
            <a:r>
              <a:rPr lang="en-US" dirty="0"/>
              <a:t>register to </a:t>
            </a:r>
            <a:r>
              <a:rPr lang="en-US" dirty="0" smtClean="0"/>
              <a:t>0</a:t>
            </a:r>
          </a:p>
          <a:p>
            <a:endParaRPr lang="en-US" dirty="0"/>
          </a:p>
          <a:p>
            <a:r>
              <a:rPr lang="en-US" b="1" dirty="0" smtClean="0"/>
              <a:t>lea (%eax + %eax </a:t>
            </a:r>
            <a:r>
              <a:rPr lang="en-US" b="1" dirty="0"/>
              <a:t>* </a:t>
            </a:r>
            <a:r>
              <a:rPr lang="en-US" b="1" dirty="0" smtClean="0"/>
              <a:t>4), %eax</a:t>
            </a:r>
            <a:endParaRPr lang="en-US" b="1" dirty="0"/>
          </a:p>
          <a:p>
            <a:pPr lvl="1"/>
            <a:r>
              <a:rPr lang="en-US" dirty="0" smtClean="0"/>
              <a:t>Multiplication </a:t>
            </a:r>
            <a:r>
              <a:rPr lang="en-US" dirty="0"/>
              <a:t>by </a:t>
            </a:r>
            <a:r>
              <a:rPr lang="en-US" dirty="0" smtClean="0"/>
              <a:t>5</a:t>
            </a:r>
          </a:p>
          <a:p>
            <a:pPr lvl="1"/>
            <a:endParaRPr lang="en-US" dirty="0"/>
          </a:p>
          <a:p>
            <a:r>
              <a:rPr lang="en-US" b="1" dirty="0" err="1" smtClean="0"/>
              <a:t>movb</a:t>
            </a:r>
            <a:r>
              <a:rPr lang="en-US" b="1" dirty="0" smtClean="0"/>
              <a:t> %ah, %al</a:t>
            </a:r>
            <a:endParaRPr lang="en-US" b="1" dirty="0"/>
          </a:p>
          <a:p>
            <a:pPr lvl="1"/>
            <a:r>
              <a:rPr lang="en-US" dirty="0" smtClean="0"/>
              <a:t>Shifting </a:t>
            </a:r>
            <a:r>
              <a:rPr lang="en-US" dirty="0"/>
              <a:t>16 bit to the right by 8 </a:t>
            </a:r>
            <a:r>
              <a:rPr lang="en-US" dirty="0" smtClean="0"/>
              <a:t>positions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(Very) Small Assembly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7258" y="1524000"/>
            <a:ext cx="8305800" cy="45893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# no input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# returns a status code, you can view it by typing echo $?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# %ebx holds the return code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.section .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data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.section .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text</a:t>
            </a: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.globl _start 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_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start: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mov	$1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, %eax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This is the system call for exiting program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movl	$0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, %ebx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This value is returned as status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int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$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0x80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This interrupt calls the kernel, to execute sys call </a:t>
            </a:r>
          </a:p>
        </p:txBody>
      </p:sp>
    </p:spTree>
    <p:extLst>
      <p:ext uri="{BB962C8B-B14F-4D97-AF65-F5344CB8AC3E}">
        <p14:creationId xmlns:p14="http://schemas.microsoft.com/office/powerpoint/2010/main" val="25970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Assembly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</a:t>
            </a:r>
            <a:r>
              <a:rPr lang="en-US" dirty="0"/>
              <a:t>need to assemble and link the code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his </a:t>
            </a:r>
            <a:r>
              <a:rPr lang="en-US" dirty="0"/>
              <a:t>can be done by using the assembler as (or gcc)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Assemble</a:t>
            </a:r>
            <a:endParaRPr lang="en-US" dirty="0"/>
          </a:p>
          <a:p>
            <a:pPr lvl="1"/>
            <a:r>
              <a:rPr lang="en-US" dirty="0">
                <a:latin typeface="Consolas" pitchFamily="49" charset="0"/>
                <a:cs typeface="Consolas" pitchFamily="49" charset="0"/>
              </a:rPr>
              <a:t>as exit.s –o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exit.o  </a:t>
            </a:r>
          </a:p>
          <a:p>
            <a:pPr lvl="1"/>
            <a:r>
              <a:rPr lang="en-US" dirty="0" smtClean="0">
                <a:latin typeface="Consolas" pitchFamily="49" charset="0"/>
                <a:cs typeface="Consolas" pitchFamily="49" charset="0"/>
              </a:rPr>
              <a:t>gcc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–c –o exit.o exit.s </a:t>
            </a:r>
          </a:p>
          <a:p>
            <a:endParaRPr lang="en-US" dirty="0"/>
          </a:p>
          <a:p>
            <a:r>
              <a:rPr lang="en-US" dirty="0" smtClean="0"/>
              <a:t>Link</a:t>
            </a:r>
            <a:endParaRPr lang="en-US" dirty="0"/>
          </a:p>
          <a:p>
            <a:pPr lvl="1"/>
            <a:r>
              <a:rPr lang="en-US" dirty="0">
                <a:latin typeface="Consolas" pitchFamily="49" charset="0"/>
                <a:cs typeface="Consolas" pitchFamily="49" charset="0"/>
              </a:rPr>
              <a:t>ld –o exit </a:t>
            </a:r>
            <a:r>
              <a:rPr lang="en-US" dirty="0" smtClean="0">
                <a:latin typeface="Consolas" pitchFamily="49" charset="0"/>
                <a:cs typeface="Consolas" pitchFamily="49" charset="0"/>
              </a:rPr>
              <a:t>exit.o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dirty="0" smtClean="0">
                <a:latin typeface="Consolas" pitchFamily="49" charset="0"/>
                <a:cs typeface="Consolas" pitchFamily="49" charset="0"/>
              </a:rPr>
              <a:t>gcc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–nostartfiles –o exit exit.o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a Simple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Task: Find the maximum of a list of </a:t>
            </a:r>
            <a:r>
              <a:rPr lang="en-US" b="1" dirty="0" smtClean="0"/>
              <a:t>numbers</a:t>
            </a:r>
          </a:p>
          <a:p>
            <a:endParaRPr lang="en-US" dirty="0"/>
          </a:p>
          <a:p>
            <a:r>
              <a:rPr lang="en-US" dirty="0" smtClean="0"/>
              <a:t>First need to figure out the following</a:t>
            </a:r>
            <a:endParaRPr lang="en-US" dirty="0"/>
          </a:p>
          <a:p>
            <a:pPr lvl="1"/>
            <a:r>
              <a:rPr lang="en-US" dirty="0" smtClean="0"/>
              <a:t>Where </a:t>
            </a:r>
            <a:r>
              <a:rPr lang="en-US" dirty="0"/>
              <a:t>will the numbers be stored? 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do we find the maximum number? 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much storage do we need? 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registers be enough or is memory needed?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Let us designate registers for the task at hand: </a:t>
            </a:r>
            <a:endParaRPr lang="en-US" dirty="0"/>
          </a:p>
          <a:p>
            <a:pPr lvl="1"/>
            <a:r>
              <a:rPr lang="en-US" dirty="0" smtClean="0">
                <a:latin typeface="Consolas" pitchFamily="49" charset="0"/>
                <a:cs typeface="Consolas" pitchFamily="49" charset="0"/>
              </a:rPr>
              <a:t>%edi </a:t>
            </a:r>
            <a:r>
              <a:rPr lang="en-US" dirty="0" smtClean="0"/>
              <a:t>holds </a:t>
            </a:r>
            <a:r>
              <a:rPr lang="en-US" dirty="0"/>
              <a:t>position in list </a:t>
            </a:r>
          </a:p>
          <a:p>
            <a:pPr lvl="1"/>
            <a:r>
              <a:rPr lang="en-US" dirty="0" smtClean="0">
                <a:latin typeface="Consolas" pitchFamily="49" charset="0"/>
                <a:cs typeface="Consolas" pitchFamily="49" charset="0"/>
              </a:rPr>
              <a:t>%ebx </a:t>
            </a:r>
            <a:r>
              <a:rPr lang="en-US" dirty="0" smtClean="0"/>
              <a:t>will </a:t>
            </a:r>
            <a:r>
              <a:rPr lang="en-US" dirty="0"/>
              <a:t>hold current highest </a:t>
            </a:r>
          </a:p>
          <a:p>
            <a:pPr lvl="1"/>
            <a:r>
              <a:rPr lang="en-US" dirty="0" smtClean="0">
                <a:latin typeface="Consolas" pitchFamily="49" charset="0"/>
                <a:cs typeface="Consolas" pitchFamily="49" charset="0"/>
              </a:rPr>
              <a:t>%eax</a:t>
            </a:r>
            <a:r>
              <a:rPr lang="en-US" dirty="0" smtClean="0">
                <a:cs typeface="Consolas" pitchFamily="49" charset="0"/>
              </a:rPr>
              <a:t> </a:t>
            </a:r>
            <a:r>
              <a:rPr lang="en-US" dirty="0" smtClean="0"/>
              <a:t>will </a:t>
            </a:r>
            <a:r>
              <a:rPr lang="en-US" dirty="0"/>
              <a:t>hold current element examined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Check if %eax is zero (i.e., termination sign) 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yes, exit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not, increase current position %edi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Load next value in the list to %eax 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need to think about what addressing mode to use here </a:t>
            </a:r>
          </a:p>
          <a:p>
            <a:endParaRPr lang="en-US" dirty="0" smtClean="0"/>
          </a:p>
          <a:p>
            <a:r>
              <a:rPr lang="en-US" dirty="0" smtClean="0"/>
              <a:t>Compare </a:t>
            </a:r>
            <a:r>
              <a:rPr lang="en-US" dirty="0"/>
              <a:t>%eax (current value) with %ebx (highest value so far)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the current value is higher, replace %ebx </a:t>
            </a:r>
          </a:p>
          <a:p>
            <a:endParaRPr lang="en-US" dirty="0"/>
          </a:p>
          <a:p>
            <a:r>
              <a:rPr lang="en-US" dirty="0" smtClean="0"/>
              <a:t>Repeat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7258" y="1524000"/>
            <a:ext cx="8305800" cy="45893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.section .data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data_items: </a:t>
            </a:r>
          </a:p>
          <a:p>
            <a:r>
              <a:rPr lang="en-US" sz="1400" b="1" dirty="0">
                <a:latin typeface="Consolas" pitchFamily="49" charset="0"/>
                <a:cs typeface="Consolas" pitchFamily="49" charset="0"/>
              </a:rPr>
              <a:t>.long 3,67,34,222,45,75,54,34,44,33,22,11,66,0 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.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section .text 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.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globl _start 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_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start: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movl	$0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, %edi      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Reset index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movl	data_items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(,%edi,4), %eax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movl 	%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eax, %ebx    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First item is the biggest so far</a:t>
            </a:r>
          </a:p>
        </p:txBody>
      </p:sp>
    </p:spTree>
    <p:extLst>
      <p:ext uri="{BB962C8B-B14F-4D97-AF65-F5344CB8AC3E}">
        <p14:creationId xmlns:p14="http://schemas.microsoft.com/office/powerpoint/2010/main" val="29297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Loop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7258" y="1524000"/>
            <a:ext cx="8305800" cy="45893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start_loop: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cmpl  $0, %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eax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je 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loop_exit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incl 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%edi      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Increment edi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movl  data_items(,%edi,4), %eax    # Load the next value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cmpl  %ebx, %eax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Compare ebx with eax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jle  start_loop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If it is less, just jump to the beginning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movl  %eax, %ebx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Otherwise, store the new largest number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jmp  start_loop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loop_exit: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movl  $1, %eax  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		#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Remember the exit sys call? It is 1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int  $0x80 </a:t>
            </a:r>
          </a:p>
        </p:txBody>
      </p:sp>
    </p:spTree>
    <p:extLst>
      <p:ext uri="{BB962C8B-B14F-4D97-AF65-F5344CB8AC3E}">
        <p14:creationId xmlns:p14="http://schemas.microsoft.com/office/powerpoint/2010/main" val="9841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Assembly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7658" y="1524000"/>
            <a:ext cx="5253942" cy="45893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.LC0: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.string "A &lt; 0\n"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.LC1: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.string "A &gt;= 0\n" 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main: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   cmpl   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$0, -4(%ebp) /* compute: a – 0   */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jns     .L2          /* jump, if sign bit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                   not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set: a &gt;= 0  */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movl    $.LC0, (%esp)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call    printf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jmp     .L3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.L2: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movl    $.LC1, (%esp)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call    printf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.L3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:</a:t>
            </a:r>
            <a:endParaRPr lang="en-US" sz="14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524000"/>
            <a:ext cx="3429000" cy="45893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2000" b="1" dirty="0">
                <a:latin typeface="Consolas" pitchFamily="49" charset="0"/>
                <a:cs typeface="Consolas" pitchFamily="49" charset="0"/>
              </a:rPr>
              <a:t>i</a:t>
            </a:r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f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statement</a:t>
            </a:r>
            <a:endParaRPr lang="en-US" sz="2000" dirty="0">
              <a:latin typeface="Consolas" pitchFamily="49" charset="0"/>
              <a:cs typeface="Consolas" pitchFamily="49" charset="0"/>
            </a:endParaRP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{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int a;</a:t>
            </a: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if (a &lt; 0)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printf(“A &lt; 0\n”);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} else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	 printf(“A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&gt;=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0\n”);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}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527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Assembly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49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7658" y="1524000"/>
            <a:ext cx="5253942" cy="458936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.LC0: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.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string "%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d\n“</a:t>
            </a:r>
          </a:p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main: </a:t>
            </a:r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    movl   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$0, -4(%ebp)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.L2: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cmpl    $9, -4(%ebp)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jle     .L4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jmp     .L3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.L4: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movl    -4(%ebp), %eax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movl    %eax, 4(%esp)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movl    $.LC0, (%esp)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call    printf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leal    -4(%ebp), %eax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incl    (%eax)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jmp     .L2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.L3: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leave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ret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524000"/>
            <a:ext cx="3429000" cy="45893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endParaRPr lang="en-US" sz="1400" dirty="0">
              <a:latin typeface="Consolas" pitchFamily="49" charset="0"/>
              <a:cs typeface="Consolas" pitchFamily="49" charset="0"/>
            </a:endParaRPr>
          </a:p>
          <a:p>
            <a:r>
              <a:rPr lang="en-US" sz="2000" b="1" dirty="0" smtClean="0"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statement</a:t>
            </a:r>
          </a:p>
          <a:p>
            <a:endParaRPr lang="en-US" sz="1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{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int 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i; 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i = 0;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while(i &lt; 10)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{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printf("%d\n", i);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  i++;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}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901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Words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process of analyzing a system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Understand its structure and functionality </a:t>
            </a:r>
          </a:p>
          <a:p>
            <a:endParaRPr lang="en-US" dirty="0" smtClean="0"/>
          </a:p>
          <a:p>
            <a:r>
              <a:rPr lang="en-US" dirty="0" smtClean="0"/>
              <a:t>Used </a:t>
            </a:r>
            <a:r>
              <a:rPr lang="en-US" dirty="0" smtClean="0"/>
              <a:t>in different domains (e.g., consumer electronics)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Paycheck - hardware scanner &amp; panel-less display 544x309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56360"/>
            <a:ext cx="44196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Disassembly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Disassembly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5334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Linear sweep disassembler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</a:t>
            </a:r>
            <a:r>
              <a:rPr lang="en-US" dirty="0"/>
              <a:t>at beginning of code (.text) section </a:t>
            </a:r>
          </a:p>
          <a:p>
            <a:pPr lvl="1"/>
            <a:r>
              <a:rPr lang="en-US" dirty="0" smtClean="0"/>
              <a:t>Disassemble </a:t>
            </a:r>
            <a:r>
              <a:rPr lang="en-US" dirty="0"/>
              <a:t>one instruction after the other </a:t>
            </a:r>
          </a:p>
          <a:p>
            <a:pPr lvl="1"/>
            <a:r>
              <a:rPr lang="en-US" dirty="0" smtClean="0"/>
              <a:t>Assume </a:t>
            </a:r>
            <a:r>
              <a:rPr lang="en-US" dirty="0"/>
              <a:t>that well-behaved compiler tightly packs instructions </a:t>
            </a:r>
          </a:p>
          <a:p>
            <a:pPr lvl="1"/>
            <a:r>
              <a:rPr lang="en-US" dirty="0" smtClean="0">
                <a:latin typeface="Consolas" pitchFamily="49" charset="0"/>
                <a:cs typeface="Consolas" pitchFamily="49" charset="0"/>
              </a:rPr>
              <a:t>objdump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-d</a:t>
            </a:r>
            <a:r>
              <a:rPr lang="en-US" dirty="0"/>
              <a:t> uses this </a:t>
            </a:r>
            <a:r>
              <a:rPr lang="en-US" dirty="0" smtClean="0"/>
              <a:t>approach</a:t>
            </a:r>
          </a:p>
          <a:p>
            <a:endParaRPr lang="en-US" dirty="0" smtClean="0"/>
          </a:p>
          <a:p>
            <a:r>
              <a:rPr lang="en-US" b="1" dirty="0" smtClean="0"/>
              <a:t>Recursive </a:t>
            </a:r>
            <a:r>
              <a:rPr lang="en-US" b="1" dirty="0"/>
              <a:t>traversal disassembler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ware </a:t>
            </a:r>
            <a:r>
              <a:rPr lang="en-US" dirty="0"/>
              <a:t>of control flow </a:t>
            </a:r>
          </a:p>
          <a:p>
            <a:pPr lvl="1"/>
            <a:r>
              <a:rPr lang="en-US" dirty="0" smtClean="0"/>
              <a:t>Start </a:t>
            </a:r>
            <a:r>
              <a:rPr lang="en-US" dirty="0"/>
              <a:t>at program entry point (e.g., determined by ELF header) </a:t>
            </a:r>
          </a:p>
          <a:p>
            <a:pPr lvl="1"/>
            <a:r>
              <a:rPr lang="en-US" dirty="0" smtClean="0"/>
              <a:t>Disassemble </a:t>
            </a:r>
            <a:r>
              <a:rPr lang="en-US" dirty="0"/>
              <a:t>one instruction after the other, until branch or jump is found  </a:t>
            </a:r>
          </a:p>
          <a:p>
            <a:pPr lvl="1"/>
            <a:r>
              <a:rPr lang="en-US" dirty="0" smtClean="0"/>
              <a:t>Recursively </a:t>
            </a:r>
            <a:r>
              <a:rPr lang="en-US" dirty="0"/>
              <a:t>follow both (or single) branch (or jump) targets </a:t>
            </a:r>
          </a:p>
          <a:p>
            <a:pPr lvl="1"/>
            <a:r>
              <a:rPr lang="en-US" dirty="0" smtClean="0"/>
              <a:t>Not </a:t>
            </a:r>
            <a:r>
              <a:rPr lang="en-US" dirty="0"/>
              <a:t>all code regions can be reached </a:t>
            </a:r>
          </a:p>
          <a:p>
            <a:pPr lvl="2"/>
            <a:r>
              <a:rPr lang="en-US" dirty="0" smtClean="0"/>
              <a:t>Indirect </a:t>
            </a:r>
            <a:r>
              <a:rPr lang="en-US" dirty="0"/>
              <a:t>calls </a:t>
            </a:r>
            <a:r>
              <a:rPr lang="en-US" dirty="0" smtClean="0"/>
              <a:t>and jumps use </a:t>
            </a:r>
            <a:r>
              <a:rPr lang="en-US" dirty="0"/>
              <a:t>a register to calculate target during </a:t>
            </a:r>
            <a:r>
              <a:rPr lang="en-US" dirty="0" smtClean="0"/>
              <a:t>run time </a:t>
            </a:r>
            <a:endParaRPr lang="en-US" dirty="0"/>
          </a:p>
          <a:p>
            <a:pPr lvl="1"/>
            <a:r>
              <a:rPr lang="en-US" dirty="0" smtClean="0"/>
              <a:t>For </a:t>
            </a:r>
            <a:r>
              <a:rPr lang="en-US" dirty="0"/>
              <a:t>these regions, linear sweep is used </a:t>
            </a:r>
          </a:p>
          <a:p>
            <a:pPr lvl="1"/>
            <a:r>
              <a:rPr lang="en-US" dirty="0" smtClean="0"/>
              <a:t>IDA </a:t>
            </a:r>
            <a:r>
              <a:rPr lang="en-US" dirty="0"/>
              <a:t>Pro uses this approach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IDA Pro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Recursive </a:t>
            </a:r>
            <a:r>
              <a:rPr lang="en-US" dirty="0" smtClean="0"/>
              <a:t>decent </a:t>
            </a:r>
            <a:r>
              <a:rPr lang="en-US" dirty="0"/>
              <a:t>disassembler</a:t>
            </a:r>
          </a:p>
          <a:p>
            <a:endParaRPr lang="en-US" dirty="0" smtClean="0"/>
          </a:p>
          <a:p>
            <a:r>
              <a:rPr lang="en-US" dirty="0" smtClean="0"/>
              <a:t>Interactive </a:t>
            </a:r>
            <a:r>
              <a:rPr lang="en-US" dirty="0"/>
              <a:t>&amp; Iterative</a:t>
            </a:r>
          </a:p>
          <a:p>
            <a:endParaRPr lang="en-US" dirty="0" smtClean="0"/>
          </a:p>
          <a:p>
            <a:r>
              <a:rPr lang="en-US" dirty="0" smtClean="0"/>
              <a:t>Scriptable </a:t>
            </a:r>
            <a:r>
              <a:rPr lang="en-US" dirty="0"/>
              <a:t>(Python &amp; C-like language)</a:t>
            </a:r>
          </a:p>
          <a:p>
            <a:endParaRPr lang="en-US" dirty="0" smtClean="0"/>
          </a:p>
          <a:p>
            <a:r>
              <a:rPr lang="en-US" dirty="0" smtClean="0"/>
              <a:t>Used </a:t>
            </a:r>
            <a:r>
              <a:rPr lang="en-US" dirty="0"/>
              <a:t>to analyze </a:t>
            </a:r>
            <a:r>
              <a:rPr lang="en-US" dirty="0" smtClean="0"/>
              <a:t>malware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IDA Pro 5.0 </a:t>
            </a:r>
            <a:r>
              <a:rPr lang="en-US" b="1" dirty="0" smtClean="0"/>
              <a:t>free</a:t>
            </a:r>
            <a:r>
              <a:rPr lang="en-US" dirty="0" smtClean="0"/>
              <a:t> for 32-bit Windows </a:t>
            </a:r>
          </a:p>
          <a:p>
            <a:endParaRPr lang="en-US" dirty="0" smtClean="0"/>
          </a:p>
          <a:p>
            <a:r>
              <a:rPr lang="en-US" dirty="0" smtClean="0"/>
              <a:t>IDA Pro 6.3 </a:t>
            </a:r>
            <a:r>
              <a:rPr lang="en-US" b="1" dirty="0" smtClean="0"/>
              <a:t>demo </a:t>
            </a:r>
            <a:r>
              <a:rPr lang="en-US" dirty="0" smtClean="0"/>
              <a:t>for 32-bit Windows, Linux, or Mac</a:t>
            </a:r>
          </a:p>
          <a:p>
            <a:endParaRPr lang="en-US" dirty="0" smtClean="0"/>
          </a:p>
          <a:p>
            <a:r>
              <a:rPr lang="en-US" dirty="0"/>
              <a:t>Save work by </a:t>
            </a:r>
            <a:r>
              <a:rPr lang="en-US" b="1" dirty="0"/>
              <a:t>dumping </a:t>
            </a:r>
            <a:r>
              <a:rPr lang="en-US" dirty="0"/>
              <a:t>to IDC</a:t>
            </a:r>
          </a:p>
          <a:p>
            <a:pPr lvl="1"/>
            <a:r>
              <a:rPr lang="en-US" dirty="0" smtClean="0"/>
              <a:t>File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Produce </a:t>
            </a:r>
            <a:r>
              <a:rPr lang="en-US" dirty="0" smtClean="0"/>
              <a:t>File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Dump Database to </a:t>
            </a:r>
            <a:r>
              <a:rPr lang="en-US" dirty="0" smtClean="0"/>
              <a:t>IDC file</a:t>
            </a:r>
          </a:p>
          <a:p>
            <a:pPr lvl="1"/>
            <a:endParaRPr lang="en-US" dirty="0"/>
          </a:p>
          <a:p>
            <a:r>
              <a:rPr lang="en-US" dirty="0" smtClean="0"/>
              <a:t>Open </a:t>
            </a:r>
            <a:r>
              <a:rPr lang="en-US" dirty="0"/>
              <a:t>work by </a:t>
            </a:r>
            <a:r>
              <a:rPr lang="en-US" b="1" dirty="0"/>
              <a:t>re-opening </a:t>
            </a:r>
            <a:r>
              <a:rPr lang="en-US" dirty="0"/>
              <a:t>binary and </a:t>
            </a:r>
            <a:r>
              <a:rPr lang="en-US" b="1" dirty="0" smtClean="0"/>
              <a:t>loading </a:t>
            </a:r>
            <a:r>
              <a:rPr lang="en-US" dirty="0" smtClean="0"/>
              <a:t>IDC </a:t>
            </a:r>
            <a:r>
              <a:rPr lang="en-US" dirty="0"/>
              <a:t>file</a:t>
            </a:r>
          </a:p>
          <a:p>
            <a:pPr lvl="1"/>
            <a:r>
              <a:rPr lang="en-US" dirty="0" smtClean="0"/>
              <a:t>File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Script File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6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First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Disassembly window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/>
              <a:t>SPACE </a:t>
            </a:r>
            <a:r>
              <a:rPr lang="en-US" dirty="0"/>
              <a:t>to switch between text </a:t>
            </a:r>
            <a:r>
              <a:rPr lang="en-US" dirty="0" smtClean="0"/>
              <a:t>and graph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Imports </a:t>
            </a:r>
            <a:r>
              <a:rPr lang="en-US" dirty="0"/>
              <a:t>and Exports window</a:t>
            </a:r>
          </a:p>
          <a:p>
            <a:endParaRPr lang="en-US" dirty="0" smtClean="0"/>
          </a:p>
          <a:p>
            <a:r>
              <a:rPr lang="en-US" dirty="0" smtClean="0"/>
              <a:t>Functions </a:t>
            </a:r>
            <a:r>
              <a:rPr lang="en-US" dirty="0"/>
              <a:t>resolved by the </a:t>
            </a:r>
            <a:r>
              <a:rPr lang="en-US" dirty="0" smtClean="0"/>
              <a:t>loader</a:t>
            </a:r>
            <a:endParaRPr lang="en-US" i="1" dirty="0"/>
          </a:p>
          <a:p>
            <a:pPr lvl="1"/>
            <a:r>
              <a:rPr lang="en-US" dirty="0"/>
              <a:t>B</a:t>
            </a:r>
            <a:r>
              <a:rPr lang="en-US" dirty="0" smtClean="0"/>
              <a:t>inary </a:t>
            </a:r>
            <a:r>
              <a:rPr lang="en-US" dirty="0"/>
              <a:t>can still load additional functions!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Displays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3962400"/>
          </a:xfrm>
        </p:spPr>
        <p:txBody>
          <a:bodyPr>
            <a:normAutofit/>
          </a:bodyPr>
          <a:lstStyle/>
          <a:p>
            <a:r>
              <a:rPr lang="en-US" dirty="0"/>
              <a:t>Strings </a:t>
            </a:r>
            <a:r>
              <a:rPr lang="en-US" dirty="0" smtClean="0"/>
              <a:t>window</a:t>
            </a:r>
          </a:p>
          <a:p>
            <a:pPr lvl="1"/>
            <a:r>
              <a:rPr lang="en-US" dirty="0" smtClean="0"/>
              <a:t>View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Open </a:t>
            </a:r>
            <a:r>
              <a:rPr lang="en-US" dirty="0" err="1" smtClean="0"/>
              <a:t>Subviews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Strings</a:t>
            </a:r>
          </a:p>
          <a:p>
            <a:endParaRPr lang="en-US" dirty="0"/>
          </a:p>
          <a:p>
            <a:r>
              <a:rPr lang="en-US" dirty="0" smtClean="0"/>
              <a:t>Stack </a:t>
            </a:r>
            <a:r>
              <a:rPr lang="en-US" dirty="0"/>
              <a:t>view window</a:t>
            </a:r>
          </a:p>
          <a:p>
            <a:pPr lvl="1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Functions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Stack variables...</a:t>
            </a:r>
          </a:p>
          <a:p>
            <a:pPr lvl="1"/>
            <a:r>
              <a:rPr lang="en-US" dirty="0" smtClean="0"/>
              <a:t>or </a:t>
            </a:r>
            <a:r>
              <a:rPr lang="en-US" i="1" dirty="0"/>
              <a:t>double click </a:t>
            </a:r>
            <a:r>
              <a:rPr lang="en-US" dirty="0"/>
              <a:t>the </a:t>
            </a:r>
            <a:r>
              <a:rPr lang="en-US" dirty="0" smtClean="0"/>
              <a:t>variable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7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43293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Structures view</a:t>
            </a:r>
          </a:p>
          <a:p>
            <a:pPr lvl="1"/>
            <a:r>
              <a:rPr lang="en-US" dirty="0"/>
              <a:t>May or may not give information</a:t>
            </a:r>
          </a:p>
          <a:p>
            <a:pPr lvl="1"/>
            <a:r>
              <a:rPr lang="en-US" dirty="0"/>
              <a:t>More stuff on detecting data structures in the next lecture</a:t>
            </a:r>
          </a:p>
          <a:p>
            <a:pPr lvl="1"/>
            <a:r>
              <a:rPr lang="en-US" dirty="0"/>
              <a:t>Structure types can be assigned to variables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Enums</a:t>
            </a:r>
            <a:r>
              <a:rPr lang="en-US" dirty="0"/>
              <a:t> </a:t>
            </a:r>
            <a:r>
              <a:rPr lang="en-US" dirty="0" smtClean="0"/>
              <a:t>view</a:t>
            </a:r>
            <a:endParaRPr lang="en-US" dirty="0"/>
          </a:p>
          <a:p>
            <a:pPr lvl="1"/>
            <a:r>
              <a:rPr lang="en-US" dirty="0"/>
              <a:t>Define constants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90600" y="3505200"/>
            <a:ext cx="7086600" cy="733425"/>
            <a:chOff x="609600" y="5438774"/>
            <a:chExt cx="7086600" cy="73342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5438774"/>
              <a:ext cx="3173474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375" y="5459834"/>
              <a:ext cx="2790825" cy="69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>
              <a:off x="3910837" y="5732673"/>
              <a:ext cx="866775" cy="145626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57854" y="5700918"/>
            <a:ext cx="6067966" cy="391985"/>
            <a:chOff x="1247235" y="5229727"/>
            <a:chExt cx="6067966" cy="391985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613" y="5229727"/>
              <a:ext cx="2537588" cy="39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235" y="5243808"/>
              <a:ext cx="1898203" cy="363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3528138" y="5352906"/>
              <a:ext cx="866775" cy="145626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8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can </a:t>
            </a:r>
            <a:r>
              <a:rPr lang="en-US" i="1" dirty="0"/>
              <a:t>double click </a:t>
            </a:r>
            <a:r>
              <a:rPr lang="en-US" dirty="0"/>
              <a:t>on almost everything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rrows </a:t>
            </a:r>
            <a:r>
              <a:rPr lang="en-US" dirty="0"/>
              <a:t>in graph view</a:t>
            </a:r>
          </a:p>
          <a:p>
            <a:pPr lvl="1"/>
            <a:r>
              <a:rPr lang="en-US" dirty="0" smtClean="0"/>
              <a:t>Addresses</a:t>
            </a:r>
            <a:r>
              <a:rPr lang="en-US" dirty="0"/>
              <a:t>, symbols, variables, ...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 </a:t>
            </a:r>
            <a:r>
              <a:rPr lang="en-US" dirty="0"/>
              <a:t>back by pressing </a:t>
            </a:r>
            <a:r>
              <a:rPr lang="en-US" dirty="0" smtClean="0"/>
              <a:t>ESC, the back button, or through the Jump menu</a:t>
            </a:r>
          </a:p>
          <a:p>
            <a:endParaRPr lang="en-US" dirty="0" smtClean="0"/>
          </a:p>
          <a:p>
            <a:r>
              <a:rPr lang="en-US" dirty="0"/>
              <a:t>Use </a:t>
            </a:r>
            <a:r>
              <a:rPr lang="en-US" i="1" dirty="0" err="1"/>
              <a:t>Xrefs</a:t>
            </a:r>
            <a:r>
              <a:rPr lang="en-US" i="1" dirty="0"/>
              <a:t> </a:t>
            </a:r>
            <a:r>
              <a:rPr lang="en-US" dirty="0"/>
              <a:t>to find code and data references</a:t>
            </a:r>
          </a:p>
          <a:p>
            <a:pPr lvl="1"/>
            <a:r>
              <a:rPr lang="en-US" dirty="0" smtClean="0"/>
              <a:t>Who </a:t>
            </a:r>
            <a:r>
              <a:rPr lang="en-US" dirty="0"/>
              <a:t>calls this function?</a:t>
            </a:r>
          </a:p>
          <a:p>
            <a:pPr lvl="2"/>
            <a:r>
              <a:rPr lang="en-US" dirty="0" smtClean="0"/>
              <a:t>Jump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List </a:t>
            </a:r>
            <a:r>
              <a:rPr lang="en-US" dirty="0"/>
              <a:t>cross references to</a:t>
            </a:r>
          </a:p>
          <a:p>
            <a:pPr lvl="1"/>
            <a:r>
              <a:rPr lang="en-US" dirty="0" smtClean="0"/>
              <a:t>Who </a:t>
            </a:r>
            <a:r>
              <a:rPr lang="en-US" dirty="0"/>
              <a:t>uses this data?</a:t>
            </a:r>
          </a:p>
          <a:p>
            <a:pPr lvl="2"/>
            <a:r>
              <a:rPr lang="en-US" dirty="0" smtClean="0"/>
              <a:t>Jump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List </a:t>
            </a:r>
            <a:r>
              <a:rPr lang="en-US" dirty="0"/>
              <a:t>cross references to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419600"/>
            <a:ext cx="3800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51" y="5334000"/>
            <a:ext cx="37909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11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Interaction: Naming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Rename variables and functions</a:t>
            </a:r>
          </a:p>
          <a:p>
            <a:pPr lvl="1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Rename (</a:t>
            </a:r>
            <a:r>
              <a:rPr lang="en-US" b="1" dirty="0"/>
              <a:t>N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Assigning </a:t>
            </a:r>
            <a:r>
              <a:rPr lang="en-US" dirty="0"/>
              <a:t>type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Functions</a:t>
            </a:r>
            <a:endParaRPr lang="en-US" dirty="0"/>
          </a:p>
          <a:p>
            <a:pPr lvl="2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Functions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Set type... (</a:t>
            </a:r>
            <a:r>
              <a:rPr lang="en-US" b="1" dirty="0"/>
              <a:t>Y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Variables</a:t>
            </a:r>
          </a:p>
          <a:p>
            <a:pPr lvl="2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Set type...(</a:t>
            </a:r>
            <a:r>
              <a:rPr lang="en-US" b="1" dirty="0"/>
              <a:t>Y</a:t>
            </a:r>
            <a:r>
              <a:rPr lang="en-US" dirty="0"/>
              <a:t>), in </a:t>
            </a:r>
            <a:r>
              <a:rPr lang="en-US" i="1" dirty="0"/>
              <a:t>stack window</a:t>
            </a:r>
          </a:p>
          <a:p>
            <a:pPr lvl="2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err="1"/>
              <a:t>Struct</a:t>
            </a:r>
            <a:r>
              <a:rPr lang="en-US" dirty="0"/>
              <a:t> </a:t>
            </a:r>
            <a:r>
              <a:rPr lang="en-US" dirty="0" err="1" smtClean="0"/>
              <a:t>var</a:t>
            </a:r>
            <a:endParaRPr lang="en-US" dirty="0" smtClean="0"/>
          </a:p>
          <a:p>
            <a:pPr lvl="1"/>
            <a:r>
              <a:rPr lang="en-US" dirty="0" smtClean="0"/>
              <a:t>Constants</a:t>
            </a:r>
          </a:p>
          <a:p>
            <a:pPr lvl="2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Operand type ► </a:t>
            </a:r>
            <a:r>
              <a:rPr lang="en-US" dirty="0" err="1"/>
              <a:t>Enum</a:t>
            </a:r>
            <a:r>
              <a:rPr lang="en-US" dirty="0"/>
              <a:t> member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Interaction: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Change word width</a:t>
            </a:r>
          </a:p>
          <a:p>
            <a:pPr lvl="1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Data (</a:t>
            </a:r>
            <a:r>
              <a:rPr lang="en-US" b="1" dirty="0"/>
              <a:t>D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Useful </a:t>
            </a:r>
            <a:r>
              <a:rPr lang="en-US" dirty="0"/>
              <a:t>when defining </a:t>
            </a:r>
            <a:r>
              <a:rPr lang="en-US" dirty="0" err="1"/>
              <a:t>structs</a:t>
            </a:r>
            <a:r>
              <a:rPr lang="en-US" dirty="0"/>
              <a:t> members.</a:t>
            </a:r>
          </a:p>
          <a:p>
            <a:pPr lvl="1"/>
            <a:r>
              <a:rPr lang="en-US" dirty="0" smtClean="0"/>
              <a:t>Handy </a:t>
            </a:r>
            <a:r>
              <a:rPr lang="en-US" dirty="0"/>
              <a:t>when you mess up the stack </a:t>
            </a:r>
            <a:r>
              <a:rPr lang="en-US" dirty="0" smtClean="0"/>
              <a:t>with wrong </a:t>
            </a:r>
            <a:r>
              <a:rPr lang="en-US" dirty="0"/>
              <a:t>type info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en-US" dirty="0" smtClean="0"/>
              <a:t>Make </a:t>
            </a:r>
            <a:r>
              <a:rPr lang="en-US" dirty="0"/>
              <a:t>arrays or strings</a:t>
            </a:r>
          </a:p>
          <a:p>
            <a:pPr lvl="1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Array </a:t>
            </a:r>
            <a:r>
              <a:rPr lang="en-US" dirty="0"/>
              <a:t>| </a:t>
            </a:r>
            <a:r>
              <a:rPr lang="en-US" dirty="0" smtClean="0"/>
              <a:t>String</a:t>
            </a:r>
          </a:p>
          <a:p>
            <a:endParaRPr lang="en-US" dirty="0"/>
          </a:p>
          <a:p>
            <a:r>
              <a:rPr lang="en-US" dirty="0" smtClean="0"/>
              <a:t>Add </a:t>
            </a:r>
            <a:r>
              <a:rPr lang="en-US" dirty="0"/>
              <a:t>comments</a:t>
            </a:r>
          </a:p>
          <a:p>
            <a:pPr lvl="1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Comments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 </a:t>
            </a:r>
            <a:r>
              <a:rPr lang="en-US" dirty="0"/>
              <a:t>Add comments </a:t>
            </a:r>
            <a:r>
              <a:rPr lang="en-US" dirty="0" smtClean="0"/>
              <a:t>(</a:t>
            </a:r>
            <a:r>
              <a:rPr lang="en-US" b="1" dirty="0" smtClean="0"/>
              <a:t>: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Edit anything!</a:t>
            </a:r>
          </a:p>
          <a:p>
            <a:pPr lvl="1"/>
            <a:r>
              <a:rPr lang="en-US" dirty="0" smtClean="0"/>
              <a:t>Using the Hex-View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Engineering Software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Understand </a:t>
            </a:r>
            <a:r>
              <a:rPr lang="en-US" dirty="0"/>
              <a:t>architecture (from source code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Extract </a:t>
            </a:r>
            <a:r>
              <a:rPr lang="en-US" dirty="0"/>
              <a:t>source code (from binary representation) </a:t>
            </a:r>
          </a:p>
          <a:p>
            <a:endParaRPr lang="en-US" dirty="0" smtClean="0"/>
          </a:p>
          <a:p>
            <a:r>
              <a:rPr lang="en-US" dirty="0" smtClean="0"/>
              <a:t>Change </a:t>
            </a:r>
            <a:r>
              <a:rPr lang="en-US" dirty="0"/>
              <a:t>code functionality (of proprietary program) </a:t>
            </a:r>
          </a:p>
          <a:p>
            <a:endParaRPr lang="en-US" dirty="0" smtClean="0"/>
          </a:p>
          <a:p>
            <a:r>
              <a:rPr lang="en-US" dirty="0" smtClean="0"/>
              <a:t>Understand </a:t>
            </a:r>
            <a:r>
              <a:rPr lang="en-US" dirty="0"/>
              <a:t>message exchange (</a:t>
            </a:r>
            <a:r>
              <a:rPr lang="en-US" dirty="0" smtClean="0"/>
              <a:t>of proprietary </a:t>
            </a:r>
            <a:r>
              <a:rPr lang="en-US" dirty="0"/>
              <a:t>protocol</a:t>
            </a:r>
            <a:r>
              <a:rPr lang="en-US" dirty="0" smtClean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8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Disassembly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redefine stuff</a:t>
            </a:r>
          </a:p>
          <a:p>
            <a:pPr lvl="1"/>
            <a:r>
              <a:rPr lang="en-US" dirty="0" smtClean="0"/>
              <a:t>From code to data, and vice-versa</a:t>
            </a:r>
            <a:endParaRPr lang="en-US" dirty="0"/>
          </a:p>
          <a:p>
            <a:pPr lvl="2"/>
            <a:r>
              <a:rPr lang="en-US" dirty="0" smtClean="0"/>
              <a:t>Edit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Code | Data | </a:t>
            </a:r>
            <a:r>
              <a:rPr lang="en-US" dirty="0" err="1" smtClean="0"/>
              <a:t>Undefine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When?</a:t>
            </a:r>
          </a:p>
          <a:p>
            <a:pPr lvl="1"/>
            <a:r>
              <a:rPr lang="en-US" dirty="0" smtClean="0"/>
              <a:t>Disassembly gets desynchronized </a:t>
            </a:r>
            <a:r>
              <a:rPr lang="en-US" dirty="0"/>
              <a:t>(i.e., when IDA is </a:t>
            </a:r>
            <a:r>
              <a:rPr lang="en-US" b="1" dirty="0" smtClean="0"/>
              <a:t>wrong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After </a:t>
            </a:r>
            <a:r>
              <a:rPr lang="en-US" dirty="0" err="1"/>
              <a:t>deobfuscation</a:t>
            </a:r>
            <a:r>
              <a:rPr lang="en-US" dirty="0"/>
              <a:t>/decryption </a:t>
            </a:r>
            <a:r>
              <a:rPr lang="en-US" dirty="0" smtClean="0"/>
              <a:t>of data </a:t>
            </a:r>
            <a:r>
              <a:rPr lang="en-US" dirty="0"/>
              <a:t>(i.e., data is now code)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2700" y="2857500"/>
            <a:ext cx="4038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www.hex-rays.com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300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analysis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Information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proc filesystem</a:t>
            </a:r>
            <a:endParaRPr lang="en-US" dirty="0"/>
          </a:p>
          <a:p>
            <a:pPr lvl="1"/>
            <a:r>
              <a:rPr lang="en-US" dirty="0" smtClean="0"/>
              <a:t>/</a:t>
            </a:r>
            <a:r>
              <a:rPr lang="en-US" dirty="0"/>
              <a:t>proc/&lt;pid&gt;/ for a process with pid &lt;pid&gt; </a:t>
            </a:r>
          </a:p>
          <a:p>
            <a:pPr lvl="1"/>
            <a:r>
              <a:rPr lang="en-US" dirty="0" smtClean="0"/>
              <a:t>Interesting </a:t>
            </a:r>
            <a:r>
              <a:rPr lang="en-US" dirty="0"/>
              <a:t>entries </a:t>
            </a:r>
          </a:p>
          <a:p>
            <a:pPr lvl="1"/>
            <a:r>
              <a:rPr lang="en-US" dirty="0" smtClean="0"/>
              <a:t>cmdline </a:t>
            </a:r>
            <a:r>
              <a:rPr lang="en-US" dirty="0"/>
              <a:t>(show command line) </a:t>
            </a:r>
          </a:p>
          <a:p>
            <a:pPr lvl="1"/>
            <a:r>
              <a:rPr lang="en-US" dirty="0" smtClean="0"/>
              <a:t>environ </a:t>
            </a:r>
            <a:r>
              <a:rPr lang="en-US" dirty="0"/>
              <a:t>(show environment) </a:t>
            </a:r>
          </a:p>
          <a:p>
            <a:pPr lvl="1"/>
            <a:r>
              <a:rPr lang="en-US" dirty="0" smtClean="0"/>
              <a:t>maps </a:t>
            </a:r>
            <a:r>
              <a:rPr lang="en-US" dirty="0"/>
              <a:t>(show memory map) </a:t>
            </a:r>
          </a:p>
          <a:p>
            <a:pPr lvl="1"/>
            <a:r>
              <a:rPr lang="en-US" dirty="0" smtClean="0"/>
              <a:t>fd </a:t>
            </a:r>
            <a:r>
              <a:rPr lang="en-US" dirty="0"/>
              <a:t>(file descriptor to program image) </a:t>
            </a:r>
          </a:p>
          <a:p>
            <a:endParaRPr lang="en-US" dirty="0"/>
          </a:p>
          <a:p>
            <a:r>
              <a:rPr lang="en-US" dirty="0" smtClean="0"/>
              <a:t>File </a:t>
            </a:r>
            <a:r>
              <a:rPr lang="en-US" dirty="0"/>
              <a:t>system interaction </a:t>
            </a:r>
          </a:p>
          <a:p>
            <a:pPr lvl="1"/>
            <a:r>
              <a:rPr lang="en-US" dirty="0"/>
              <a:t>lsof</a:t>
            </a:r>
          </a:p>
          <a:p>
            <a:pPr lvl="1"/>
            <a:r>
              <a:rPr lang="en-US" dirty="0"/>
              <a:t>Lists all open files associated with processes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Windows </a:t>
            </a:r>
            <a:r>
              <a:rPr lang="en-US" dirty="0"/>
              <a:t>Registry </a:t>
            </a:r>
          </a:p>
          <a:p>
            <a:pPr lvl="1"/>
            <a:r>
              <a:rPr lang="en-US" dirty="0" smtClean="0"/>
              <a:t> Process Monitor (Sysinternals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dirty="0" smtClean="0"/>
              <a:t>Network </a:t>
            </a:r>
            <a:r>
              <a:rPr lang="en-US" dirty="0"/>
              <a:t>interaction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heck </a:t>
            </a:r>
            <a:r>
              <a:rPr lang="en-US" dirty="0"/>
              <a:t>for open ports </a:t>
            </a:r>
          </a:p>
          <a:p>
            <a:pPr lvl="2"/>
            <a:r>
              <a:rPr lang="en-US" dirty="0">
                <a:latin typeface="Consolas" pitchFamily="49" charset="0"/>
                <a:cs typeface="Consolas" pitchFamily="49" charset="0"/>
              </a:rPr>
              <a:t>netstat </a:t>
            </a:r>
            <a:endParaRPr lang="en-US" dirty="0" smtClean="0"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en-US" dirty="0" smtClean="0"/>
              <a:t>Processes </a:t>
            </a:r>
            <a:r>
              <a:rPr lang="en-US" dirty="0"/>
              <a:t>that listen for requests or that have active connections </a:t>
            </a:r>
          </a:p>
          <a:p>
            <a:pPr lvl="2"/>
            <a:r>
              <a:rPr lang="en-US" dirty="0" smtClean="0"/>
              <a:t>Also </a:t>
            </a:r>
            <a:r>
              <a:rPr lang="en-US" dirty="0"/>
              <a:t>shows UNIX domain sockets used for IPC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heck </a:t>
            </a:r>
            <a:r>
              <a:rPr lang="en-US" dirty="0"/>
              <a:t>for actual network traffic </a:t>
            </a:r>
          </a:p>
          <a:p>
            <a:pPr lvl="2"/>
            <a:r>
              <a:rPr lang="en-US" dirty="0" smtClean="0">
                <a:latin typeface="Consolas" pitchFamily="49" charset="0"/>
                <a:cs typeface="Consolas" pitchFamily="49" charset="0"/>
              </a:rPr>
              <a:t>tcpdump</a:t>
            </a:r>
            <a:endParaRPr lang="en-US" dirty="0"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en-US" dirty="0" smtClean="0">
                <a:latin typeface="Consolas" pitchFamily="49" charset="0"/>
                <a:cs typeface="Consolas" pitchFamily="49" charset="0"/>
              </a:rPr>
              <a:t>wireshark</a:t>
            </a:r>
            <a:endParaRPr lang="en-US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System calls</a:t>
            </a:r>
          </a:p>
          <a:p>
            <a:pPr lvl="1"/>
            <a:r>
              <a:rPr lang="en-US" dirty="0" smtClean="0"/>
              <a:t>Allow user applications to access OS services</a:t>
            </a:r>
            <a:endParaRPr lang="en-US" dirty="0"/>
          </a:p>
          <a:p>
            <a:pPr lvl="1"/>
            <a:r>
              <a:rPr lang="en-US" dirty="0" smtClean="0"/>
              <a:t>Reveal </a:t>
            </a:r>
            <a:r>
              <a:rPr lang="en-US" dirty="0"/>
              <a:t>much about a process’ operation </a:t>
            </a:r>
          </a:p>
          <a:p>
            <a:pPr lvl="1"/>
            <a:r>
              <a:rPr lang="en-US" dirty="0" smtClean="0"/>
              <a:t>strace</a:t>
            </a:r>
            <a:endParaRPr lang="en-US" dirty="0"/>
          </a:p>
          <a:p>
            <a:pPr lvl="2"/>
            <a:r>
              <a:rPr lang="en-US" dirty="0"/>
              <a:t>P</a:t>
            </a:r>
            <a:r>
              <a:rPr lang="en-US" dirty="0" smtClean="0"/>
              <a:t>owerful </a:t>
            </a:r>
            <a:r>
              <a:rPr lang="en-US" dirty="0"/>
              <a:t>tool that can also  </a:t>
            </a:r>
          </a:p>
          <a:p>
            <a:pPr lvl="2"/>
            <a:r>
              <a:rPr lang="en-US" dirty="0" smtClean="0"/>
              <a:t>Follow </a:t>
            </a:r>
            <a:r>
              <a:rPr lang="en-US" dirty="0"/>
              <a:t>child processes 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ecode </a:t>
            </a:r>
            <a:r>
              <a:rPr lang="en-US" dirty="0"/>
              <a:t>more complex system call arguments </a:t>
            </a:r>
          </a:p>
          <a:p>
            <a:pPr lvl="2"/>
            <a:r>
              <a:rPr lang="en-US" dirty="0" smtClean="0"/>
              <a:t>Show </a:t>
            </a:r>
            <a:r>
              <a:rPr lang="en-US" dirty="0"/>
              <a:t>signals </a:t>
            </a:r>
          </a:p>
          <a:p>
            <a:pPr lvl="2"/>
            <a:r>
              <a:rPr lang="en-US" dirty="0" smtClean="0"/>
              <a:t>Works </a:t>
            </a:r>
            <a:r>
              <a:rPr lang="en-US" dirty="0"/>
              <a:t>via the ptrace interface </a:t>
            </a:r>
          </a:p>
          <a:p>
            <a:endParaRPr lang="en-US" dirty="0"/>
          </a:p>
          <a:p>
            <a:r>
              <a:rPr lang="en-US" dirty="0" smtClean="0"/>
              <a:t>Library </a:t>
            </a:r>
            <a:r>
              <a:rPr lang="en-US" dirty="0"/>
              <a:t>functions </a:t>
            </a:r>
          </a:p>
          <a:p>
            <a:pPr lvl="1"/>
            <a:r>
              <a:rPr lang="en-US" dirty="0" smtClean="0"/>
              <a:t>Similar </a:t>
            </a:r>
            <a:r>
              <a:rPr lang="en-US" dirty="0"/>
              <a:t>to system calls, but dynamically linked libraries </a:t>
            </a:r>
          </a:p>
          <a:p>
            <a:pPr lvl="1"/>
            <a:r>
              <a:rPr lang="en-US" dirty="0" smtClean="0"/>
              <a:t>ltrace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6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Execute Analyzed Binary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Use a controlled </a:t>
            </a:r>
            <a:r>
              <a:rPr lang="en-US" dirty="0"/>
              <a:t>environment </a:t>
            </a:r>
          </a:p>
          <a:p>
            <a:pPr lvl="1"/>
            <a:r>
              <a:rPr lang="en-US" dirty="0" smtClean="0"/>
              <a:t>sandbox </a:t>
            </a:r>
            <a:r>
              <a:rPr lang="en-US" dirty="0"/>
              <a:t>/ </a:t>
            </a:r>
            <a:r>
              <a:rPr lang="en-US" dirty="0" smtClean="0"/>
              <a:t>debugger</a:t>
            </a:r>
          </a:p>
          <a:p>
            <a:pPr lvl="2"/>
            <a:r>
              <a:rPr lang="en-US" dirty="0" smtClean="0"/>
              <a:t>Isolates binary from the rest of the system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Advantages </a:t>
            </a:r>
            <a:endParaRPr lang="en-US" dirty="0"/>
          </a:p>
          <a:p>
            <a:pPr lvl="1"/>
            <a:r>
              <a:rPr lang="en-US" dirty="0" smtClean="0"/>
              <a:t>Can </a:t>
            </a:r>
            <a:r>
              <a:rPr lang="en-US" dirty="0"/>
              <a:t>inspect actual program behavior and data values </a:t>
            </a:r>
          </a:p>
          <a:p>
            <a:pPr lvl="1"/>
            <a:r>
              <a:rPr lang="en-US" dirty="0" smtClean="0"/>
              <a:t>(At </a:t>
            </a:r>
            <a:r>
              <a:rPr lang="en-US" dirty="0"/>
              <a:t>least one) target of indirect jumps (or calls) can be observed </a:t>
            </a:r>
          </a:p>
          <a:p>
            <a:endParaRPr lang="en-US" dirty="0"/>
          </a:p>
          <a:p>
            <a:r>
              <a:rPr lang="en-US" dirty="0" smtClean="0"/>
              <a:t>Disadvantages </a:t>
            </a:r>
            <a:endParaRPr lang="en-US" dirty="0"/>
          </a:p>
          <a:p>
            <a:pPr lvl="1"/>
            <a:r>
              <a:rPr lang="en-US" dirty="0" smtClean="0"/>
              <a:t>May </a:t>
            </a:r>
            <a:r>
              <a:rPr lang="en-US" dirty="0"/>
              <a:t>accidentally launch attacks </a:t>
            </a:r>
          </a:p>
          <a:p>
            <a:pPr lvl="1"/>
            <a:r>
              <a:rPr lang="en-US" dirty="0" smtClean="0"/>
              <a:t>Anti-debugging </a:t>
            </a:r>
            <a:r>
              <a:rPr lang="en-US" dirty="0"/>
              <a:t>mechanisms </a:t>
            </a:r>
          </a:p>
          <a:p>
            <a:pPr lvl="1"/>
            <a:r>
              <a:rPr lang="en-US" dirty="0" smtClean="0"/>
              <a:t>Not </a:t>
            </a:r>
            <a:r>
              <a:rPr lang="en-US" dirty="0"/>
              <a:t>all possible traces can be seen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51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Common features</a:t>
            </a:r>
            <a:endParaRPr lang="en-US" dirty="0"/>
          </a:p>
          <a:p>
            <a:pPr lvl="1"/>
            <a:r>
              <a:rPr lang="en-US" dirty="0" smtClean="0"/>
              <a:t>Add breakpoints </a:t>
            </a:r>
            <a:r>
              <a:rPr lang="en-US" dirty="0"/>
              <a:t>to pause execution </a:t>
            </a:r>
          </a:p>
          <a:p>
            <a:pPr lvl="2"/>
            <a:r>
              <a:rPr lang="en-US" dirty="0" smtClean="0"/>
              <a:t>When </a:t>
            </a:r>
            <a:r>
              <a:rPr lang="en-US" dirty="0"/>
              <a:t>execution reaches a certain point (address) </a:t>
            </a:r>
          </a:p>
          <a:p>
            <a:pPr lvl="2"/>
            <a:r>
              <a:rPr lang="en-US" dirty="0" smtClean="0"/>
              <a:t>When </a:t>
            </a:r>
            <a:r>
              <a:rPr lang="en-US" dirty="0"/>
              <a:t>specified memory is access or modified </a:t>
            </a:r>
            <a:endParaRPr lang="en-US" dirty="0" smtClean="0"/>
          </a:p>
          <a:p>
            <a:pPr lvl="1"/>
            <a:r>
              <a:rPr lang="en-US" dirty="0" smtClean="0"/>
              <a:t>Examine </a:t>
            </a:r>
            <a:r>
              <a:rPr lang="en-US" dirty="0"/>
              <a:t>memory and CPU registers </a:t>
            </a:r>
            <a:endParaRPr lang="en-US" dirty="0" smtClean="0"/>
          </a:p>
          <a:p>
            <a:pPr lvl="1"/>
            <a:r>
              <a:rPr lang="en-US" dirty="0" smtClean="0"/>
              <a:t>Modify </a:t>
            </a:r>
            <a:r>
              <a:rPr lang="en-US" dirty="0"/>
              <a:t>memory and execution </a:t>
            </a:r>
            <a:r>
              <a:rPr lang="en-US" dirty="0" smtClean="0"/>
              <a:t>path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Advanced </a:t>
            </a:r>
            <a:r>
              <a:rPr lang="en-US" dirty="0"/>
              <a:t>features </a:t>
            </a:r>
          </a:p>
          <a:p>
            <a:pPr lvl="1"/>
            <a:r>
              <a:rPr lang="en-US" dirty="0" smtClean="0"/>
              <a:t>Attach </a:t>
            </a:r>
            <a:r>
              <a:rPr lang="en-US" dirty="0"/>
              <a:t>comments to code 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structure and template naming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rack </a:t>
            </a:r>
            <a:r>
              <a:rPr lang="en-US" dirty="0"/>
              <a:t>high level logic </a:t>
            </a:r>
          </a:p>
          <a:p>
            <a:pPr lvl="1"/>
            <a:r>
              <a:rPr lang="en-US" dirty="0" smtClean="0"/>
              <a:t>Function fingerprinting </a:t>
            </a:r>
          </a:p>
          <a:p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err="1" smtClean="0"/>
              <a:t>gdb</a:t>
            </a:r>
            <a:r>
              <a:rPr lang="en-US" dirty="0" smtClean="0"/>
              <a:t> for Linux</a:t>
            </a:r>
          </a:p>
          <a:p>
            <a:pPr lvl="1"/>
            <a:r>
              <a:rPr lang="en-US" dirty="0" err="1" smtClean="0"/>
              <a:t>Ollydbg</a:t>
            </a:r>
            <a:r>
              <a:rPr lang="en-US" dirty="0" smtClean="0"/>
              <a:t> for Windows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ptrace()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System call for debugging on x86 Linux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Allows </a:t>
            </a:r>
            <a:r>
              <a:rPr lang="en-US" dirty="0"/>
              <a:t>a process (parent) to monitor another process (child)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Whenever </a:t>
            </a:r>
            <a:r>
              <a:rPr lang="en-US" dirty="0"/>
              <a:t>the child process receives a signal, the parent is notified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arent </a:t>
            </a:r>
            <a:r>
              <a:rPr lang="en-US" dirty="0"/>
              <a:t>can then 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ccess </a:t>
            </a:r>
            <a:r>
              <a:rPr lang="en-US" dirty="0"/>
              <a:t>and modify memory image (peek and poke commands) </a:t>
            </a:r>
          </a:p>
          <a:p>
            <a:pPr lvl="2"/>
            <a:r>
              <a:rPr lang="en-US" dirty="0" smtClean="0"/>
              <a:t>Access </a:t>
            </a:r>
            <a:r>
              <a:rPr lang="en-US" dirty="0"/>
              <a:t>and modify registers </a:t>
            </a:r>
          </a:p>
          <a:p>
            <a:pPr lvl="2"/>
            <a:r>
              <a:rPr lang="en-US" dirty="0" smtClean="0"/>
              <a:t>Deliver </a:t>
            </a:r>
            <a:r>
              <a:rPr lang="en-US" dirty="0"/>
              <a:t>signals 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Can also be </a:t>
            </a:r>
            <a:r>
              <a:rPr lang="en-US" dirty="0"/>
              <a:t>used for system call monitoring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9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Types</a:t>
            </a:r>
            <a:endParaRPr lang="en-US" dirty="0"/>
          </a:p>
          <a:p>
            <a:pPr lvl="1"/>
            <a:r>
              <a:rPr lang="en-US" dirty="0"/>
              <a:t>H</a:t>
            </a:r>
            <a:r>
              <a:rPr lang="en-US" dirty="0" smtClean="0"/>
              <a:t>ardware </a:t>
            </a:r>
            <a:r>
              <a:rPr lang="en-US" dirty="0"/>
              <a:t>breakpoints </a:t>
            </a:r>
          </a:p>
          <a:p>
            <a:pPr lvl="1"/>
            <a:r>
              <a:rPr lang="en-US" dirty="0" smtClean="0"/>
              <a:t>Software </a:t>
            </a:r>
            <a:r>
              <a:rPr lang="en-US" dirty="0"/>
              <a:t>breakpoints </a:t>
            </a:r>
          </a:p>
          <a:p>
            <a:endParaRPr lang="en-US" dirty="0"/>
          </a:p>
          <a:p>
            <a:r>
              <a:rPr lang="en-US" dirty="0" smtClean="0"/>
              <a:t>Hardware </a:t>
            </a:r>
            <a:r>
              <a:rPr lang="en-US" dirty="0"/>
              <a:t>breakpoints </a:t>
            </a:r>
          </a:p>
          <a:p>
            <a:pPr lvl="1"/>
            <a:r>
              <a:rPr lang="en-US" dirty="0" smtClean="0"/>
              <a:t>Special </a:t>
            </a:r>
            <a:r>
              <a:rPr lang="en-US" dirty="0"/>
              <a:t>debug registers (e.g., Intel x86) </a:t>
            </a:r>
          </a:p>
          <a:p>
            <a:pPr lvl="1"/>
            <a:r>
              <a:rPr lang="en-US" dirty="0" smtClean="0"/>
              <a:t>Debug </a:t>
            </a:r>
            <a:r>
              <a:rPr lang="en-US" dirty="0"/>
              <a:t>registers compared with PC at every instruction </a:t>
            </a:r>
          </a:p>
          <a:p>
            <a:endParaRPr lang="en-US" dirty="0" smtClean="0"/>
          </a:p>
          <a:p>
            <a:r>
              <a:rPr lang="en-US" dirty="0" smtClean="0"/>
              <a:t>Software </a:t>
            </a:r>
            <a:r>
              <a:rPr lang="en-US" dirty="0"/>
              <a:t>breakpoints </a:t>
            </a:r>
          </a:p>
          <a:p>
            <a:pPr lvl="1"/>
            <a:r>
              <a:rPr lang="en-US" dirty="0" smtClean="0"/>
              <a:t>Debugger </a:t>
            </a:r>
            <a:r>
              <a:rPr lang="en-US" dirty="0"/>
              <a:t>inserts (overwrites) target address with an int 0x03 instruction </a:t>
            </a:r>
          </a:p>
          <a:p>
            <a:pPr lvl="1"/>
            <a:r>
              <a:rPr lang="en-US" dirty="0" smtClean="0"/>
              <a:t>Interrupt </a:t>
            </a:r>
            <a:r>
              <a:rPr lang="en-US" dirty="0"/>
              <a:t>causes signal SIGTRAP to be sent to process </a:t>
            </a:r>
          </a:p>
          <a:p>
            <a:pPr lvl="1"/>
            <a:r>
              <a:rPr lang="en-US" dirty="0" smtClean="0"/>
              <a:t>Debugger </a:t>
            </a:r>
            <a:endParaRPr lang="en-US" dirty="0"/>
          </a:p>
          <a:p>
            <a:pPr lvl="2"/>
            <a:r>
              <a:rPr lang="en-US" dirty="0" smtClean="0"/>
              <a:t>Gets </a:t>
            </a:r>
            <a:r>
              <a:rPr lang="en-US" dirty="0"/>
              <a:t>control and restores original instruction  </a:t>
            </a:r>
          </a:p>
          <a:p>
            <a:pPr lvl="2"/>
            <a:r>
              <a:rPr lang="en-US" dirty="0" smtClean="0"/>
              <a:t>Single </a:t>
            </a:r>
            <a:r>
              <a:rPr lang="en-US" dirty="0"/>
              <a:t>steps to next instruction </a:t>
            </a:r>
          </a:p>
          <a:p>
            <a:pPr lvl="2"/>
            <a:r>
              <a:rPr lang="en-US" dirty="0" smtClean="0"/>
              <a:t>Re-inserts </a:t>
            </a:r>
            <a:r>
              <a:rPr lang="en-US" dirty="0"/>
              <a:t>breakpoint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Engineering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848708" y="4953000"/>
            <a:ext cx="2971800" cy="1066800"/>
            <a:chOff x="2971800" y="2057400"/>
            <a:chExt cx="2971800" cy="1066800"/>
          </a:xfrm>
        </p:grpSpPr>
        <p:sp>
          <p:nvSpPr>
            <p:cNvPr id="24" name="Rectangle 23"/>
            <p:cNvSpPr/>
            <p:nvPr/>
          </p:nvSpPr>
          <p:spPr>
            <a:xfrm>
              <a:off x="2971800" y="2444262"/>
              <a:ext cx="2971800" cy="679938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int x; </a:t>
              </a:r>
            </a:p>
            <a:p>
              <a:r>
                <a:rPr lang="en-US" dirty="0"/>
                <a:t>while (x&lt;10){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71800" y="2057400"/>
              <a:ext cx="2971800" cy="381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C, Java, …                      </a:t>
              </a:r>
              <a:endParaRPr lang="en-US" b="1" dirty="0"/>
            </a:p>
          </p:txBody>
        </p:sp>
      </p:grpSp>
      <p:sp>
        <p:nvSpPr>
          <p:cNvPr id="26" name="Up Arrow 25"/>
          <p:cNvSpPr/>
          <p:nvPr/>
        </p:nvSpPr>
        <p:spPr>
          <a:xfrm>
            <a:off x="4139712" y="4286250"/>
            <a:ext cx="389792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Up Arrow 26"/>
          <p:cNvSpPr/>
          <p:nvPr/>
        </p:nvSpPr>
        <p:spPr>
          <a:xfrm>
            <a:off x="4139712" y="2495550"/>
            <a:ext cx="389792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29504" y="4390995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Compile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606714" y="2600295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Assemble</a:t>
            </a:r>
            <a:endParaRPr lang="en-US" sz="20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419100" y="3108960"/>
            <a:ext cx="5401408" cy="1200329"/>
            <a:chOff x="419100" y="3108960"/>
            <a:chExt cx="5401408" cy="1200329"/>
          </a:xfrm>
        </p:grpSpPr>
        <p:grpSp>
          <p:nvGrpSpPr>
            <p:cNvPr id="20" name="Group 19"/>
            <p:cNvGrpSpPr/>
            <p:nvPr/>
          </p:nvGrpSpPr>
          <p:grpSpPr>
            <a:xfrm>
              <a:off x="2848708" y="3162300"/>
              <a:ext cx="2971800" cy="1066800"/>
              <a:chOff x="2971800" y="2057400"/>
              <a:chExt cx="2971800" cy="10668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971800" y="2444262"/>
                <a:ext cx="2971800" cy="67993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mov eax, ebx </a:t>
                </a:r>
              </a:p>
              <a:p>
                <a:r>
                  <a:rPr lang="en-US" dirty="0"/>
                  <a:t>xor eax, eax 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71800" y="2057400"/>
                <a:ext cx="2971800" cy="381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Assembly</a:t>
                </a:r>
                <a:endParaRPr lang="en-US" b="1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19100" y="3108960"/>
              <a:ext cx="16368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Second</a:t>
              </a:r>
            </a:p>
            <a:p>
              <a:r>
                <a:rPr lang="en-US" sz="2400" b="1" dirty="0" smtClean="0"/>
                <a:t>generation </a:t>
              </a:r>
            </a:p>
            <a:p>
              <a:r>
                <a:rPr lang="en-US" sz="2400" b="1" dirty="0" smtClean="0"/>
                <a:t>language</a:t>
              </a:r>
              <a:endParaRPr lang="en-US" sz="24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9100" y="4956810"/>
            <a:ext cx="1636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Third</a:t>
            </a:r>
          </a:p>
          <a:p>
            <a:r>
              <a:rPr lang="en-US" sz="2400" b="1" dirty="0" smtClean="0"/>
              <a:t>generation </a:t>
            </a:r>
          </a:p>
          <a:p>
            <a:r>
              <a:rPr lang="en-US" sz="2400" b="1" dirty="0" smtClean="0"/>
              <a:t>language</a:t>
            </a:r>
            <a:endParaRPr lang="en-US" sz="24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419100" y="1359991"/>
            <a:ext cx="5401408" cy="1200329"/>
            <a:chOff x="419100" y="1359991"/>
            <a:chExt cx="5401408" cy="1200329"/>
          </a:xfrm>
        </p:grpSpPr>
        <p:grpSp>
          <p:nvGrpSpPr>
            <p:cNvPr id="17" name="Group 16"/>
            <p:cNvGrpSpPr/>
            <p:nvPr/>
          </p:nvGrpSpPr>
          <p:grpSpPr>
            <a:xfrm>
              <a:off x="2848708" y="1371600"/>
              <a:ext cx="2971800" cy="1066800"/>
              <a:chOff x="2971800" y="2057400"/>
              <a:chExt cx="2971800" cy="10668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971800" y="2444262"/>
                <a:ext cx="2971800" cy="67993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0010100011011101 </a:t>
                </a:r>
              </a:p>
              <a:p>
                <a:r>
                  <a:rPr lang="en-US" dirty="0"/>
                  <a:t>0101010111100010 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971800" y="2057400"/>
                <a:ext cx="2971800" cy="381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Machine code</a:t>
                </a:r>
                <a:endParaRPr lang="en-US" b="1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19100" y="1359991"/>
              <a:ext cx="16368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First</a:t>
              </a:r>
            </a:p>
            <a:p>
              <a:r>
                <a:rPr lang="en-US" sz="2400" b="1" dirty="0" smtClean="0"/>
                <a:t>generation </a:t>
              </a:r>
            </a:p>
            <a:p>
              <a:r>
                <a:rPr lang="en-US" sz="2400" b="1" dirty="0" smtClean="0"/>
                <a:t>language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708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70</a:t>
            </a:fld>
            <a:endParaRPr lang="en-US" dirty="0"/>
          </a:p>
        </p:txBody>
      </p:sp>
      <p:pic>
        <p:nvPicPr>
          <p:cNvPr id="7170" name="Picture 2" descr="C:\Users\porto\AppData\Local\Microsoft\Windows\Temporary Internet Files\Content.IE5\2RH63UW4\MC90044191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46069"/>
            <a:ext cx="3746500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0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Tough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Reverse </a:t>
            </a:r>
            <a:r>
              <a:rPr lang="en-US" dirty="0"/>
              <a:t>engineering is difficult by itself 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lot of data to handle </a:t>
            </a:r>
          </a:p>
          <a:p>
            <a:pPr lvl="1"/>
            <a:r>
              <a:rPr lang="en-US" dirty="0" smtClean="0"/>
              <a:t>Low </a:t>
            </a:r>
            <a:r>
              <a:rPr lang="en-US" dirty="0"/>
              <a:t>level information </a:t>
            </a:r>
          </a:p>
          <a:p>
            <a:pPr lvl="1"/>
            <a:r>
              <a:rPr lang="en-US" dirty="0" smtClean="0"/>
              <a:t>Creative </a:t>
            </a:r>
            <a:r>
              <a:rPr lang="en-US" dirty="0"/>
              <a:t>process, experience very valuable </a:t>
            </a:r>
          </a:p>
          <a:p>
            <a:pPr lvl="1"/>
            <a:r>
              <a:rPr lang="en-US" dirty="0" smtClean="0"/>
              <a:t>Tools </a:t>
            </a:r>
            <a:r>
              <a:rPr lang="en-US" dirty="0"/>
              <a:t>can only help so </a:t>
            </a:r>
            <a:r>
              <a:rPr lang="en-US" dirty="0" smtClean="0"/>
              <a:t>much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Additional </a:t>
            </a:r>
            <a:r>
              <a:rPr lang="en-US" dirty="0"/>
              <a:t>challenges </a:t>
            </a:r>
          </a:p>
          <a:p>
            <a:pPr lvl="1"/>
            <a:r>
              <a:rPr lang="en-US" dirty="0" smtClean="0"/>
              <a:t>Compiler </a:t>
            </a:r>
            <a:r>
              <a:rPr lang="en-US" dirty="0"/>
              <a:t>code optimization </a:t>
            </a:r>
          </a:p>
          <a:p>
            <a:pPr lvl="1"/>
            <a:r>
              <a:rPr lang="en-US" dirty="0" smtClean="0"/>
              <a:t>Code </a:t>
            </a:r>
            <a:r>
              <a:rPr lang="en-US" dirty="0"/>
              <a:t>obfuscation </a:t>
            </a:r>
          </a:p>
          <a:p>
            <a:pPr lvl="1"/>
            <a:r>
              <a:rPr lang="en-US" dirty="0" smtClean="0"/>
              <a:t>Anti-disassemble </a:t>
            </a:r>
            <a:r>
              <a:rPr lang="en-US" dirty="0"/>
              <a:t>techniques </a:t>
            </a:r>
          </a:p>
          <a:p>
            <a:pPr lvl="1"/>
            <a:r>
              <a:rPr lang="en-US" dirty="0" smtClean="0"/>
              <a:t>Anti-debugging </a:t>
            </a:r>
            <a:r>
              <a:rPr lang="en-US" dirty="0"/>
              <a:t>techniques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2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Anti-Disassembly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3657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Against static analysis (disassembler) </a:t>
            </a:r>
          </a:p>
          <a:p>
            <a:endParaRPr lang="en-US" dirty="0"/>
          </a:p>
          <a:p>
            <a:r>
              <a:rPr lang="en-US" dirty="0" smtClean="0"/>
              <a:t>Confusion </a:t>
            </a:r>
            <a:r>
              <a:rPr lang="en-US" dirty="0"/>
              <a:t>attack </a:t>
            </a:r>
          </a:p>
          <a:p>
            <a:pPr lvl="1"/>
            <a:r>
              <a:rPr lang="en-US" dirty="0" smtClean="0"/>
              <a:t>Targets </a:t>
            </a:r>
            <a:r>
              <a:rPr lang="en-US" dirty="0"/>
              <a:t>linear sweep disassembler </a:t>
            </a:r>
          </a:p>
          <a:p>
            <a:pPr lvl="1"/>
            <a:r>
              <a:rPr lang="en-US" dirty="0" smtClean="0"/>
              <a:t>Insert </a:t>
            </a:r>
            <a:r>
              <a:rPr lang="en-US" dirty="0"/>
              <a:t>data (or junk) between instructions and  </a:t>
            </a:r>
          </a:p>
          <a:p>
            <a:pPr lvl="1"/>
            <a:r>
              <a:rPr lang="en-US" dirty="0" smtClean="0"/>
              <a:t>Let </a:t>
            </a:r>
            <a:r>
              <a:rPr lang="en-US" dirty="0"/>
              <a:t>control flow jump over this garbage </a:t>
            </a:r>
          </a:p>
          <a:p>
            <a:pPr lvl="1"/>
            <a:r>
              <a:rPr lang="en-US" dirty="0" smtClean="0"/>
              <a:t>Disassembler </a:t>
            </a:r>
            <a:r>
              <a:rPr lang="en-US" dirty="0"/>
              <a:t>gets desynchronized with true </a:t>
            </a:r>
            <a:r>
              <a:rPr lang="en-US" dirty="0" smtClean="0"/>
              <a:t>instructions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72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797" y="5029200"/>
            <a:ext cx="8305800" cy="114734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jmp Label1       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8048000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: 74 02               je 8048004 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.short  0x4711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 8048002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: 47            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inc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   %edi </a:t>
            </a:r>
          </a:p>
          <a:p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                 8048003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: 11 90 90 90 90 90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adc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%edx,0x90909090(%eax)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Label1:  </a:t>
            </a:r>
            <a:r>
              <a:rPr lang="en-US" sz="1400" dirty="0" smtClean="0">
                <a:latin typeface="Consolas" pitchFamily="49" charset="0"/>
                <a:cs typeface="Consolas" pitchFamily="49" charset="0"/>
              </a:rPr>
              <a:t>            8048004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:                     &lt;Label1&gt; </a:t>
            </a:r>
          </a:p>
        </p:txBody>
      </p:sp>
    </p:spTree>
    <p:extLst>
      <p:ext uri="{BB962C8B-B14F-4D97-AF65-F5344CB8AC3E}">
        <p14:creationId xmlns:p14="http://schemas.microsoft.com/office/powerpoint/2010/main" val="33342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confusion attack </a:t>
            </a:r>
          </a:p>
          <a:p>
            <a:pPr lvl="1"/>
            <a:r>
              <a:rPr lang="en-US" dirty="0" smtClean="0"/>
              <a:t>Targets </a:t>
            </a:r>
            <a:r>
              <a:rPr lang="en-US" dirty="0"/>
              <a:t>recursive traversal disassembler </a:t>
            </a:r>
          </a:p>
          <a:p>
            <a:pPr lvl="1"/>
            <a:r>
              <a:rPr lang="en-US" dirty="0" smtClean="0"/>
              <a:t>Replace </a:t>
            </a:r>
            <a:r>
              <a:rPr lang="en-US" dirty="0"/>
              <a:t>direct jumps (calls) by indirect ones (branch functions) </a:t>
            </a:r>
          </a:p>
          <a:p>
            <a:pPr lvl="1"/>
            <a:r>
              <a:rPr lang="en-US" dirty="0" smtClean="0"/>
              <a:t>Force </a:t>
            </a:r>
            <a:r>
              <a:rPr lang="en-US" dirty="0"/>
              <a:t>disassembler to revert to linear sweep, then use previous attack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52400"/>
            <a:ext cx="8134346" cy="1009321"/>
          </a:xfrm>
        </p:spPr>
        <p:txBody>
          <a:bodyPr/>
          <a:lstStyle/>
          <a:p>
            <a:r>
              <a:rPr lang="en-US" dirty="0" smtClean="0"/>
              <a:t>Anti-Debugging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Detect </a:t>
            </a:r>
            <a:r>
              <a:rPr lang="en-US" dirty="0"/>
              <a:t>tracing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process can be traced only once </a:t>
            </a:r>
          </a:p>
          <a:p>
            <a:pPr marL="514350" lvl="1" indent="0">
              <a:buNone/>
            </a:pPr>
            <a:r>
              <a:rPr lang="en-US" sz="2300" dirty="0">
                <a:latin typeface="Consolas" pitchFamily="49" charset="0"/>
                <a:cs typeface="Consolas" pitchFamily="49" charset="0"/>
              </a:rPr>
              <a:t>if (ptrace(PTRACE_TRACEME, 0, 1, 0) &lt; 0) </a:t>
            </a:r>
          </a:p>
          <a:p>
            <a:pPr marL="514350" lvl="1" indent="0">
              <a:buNone/>
            </a:pPr>
            <a:r>
              <a:rPr lang="en-US" sz="2300" dirty="0">
                <a:latin typeface="Consolas" pitchFamily="49" charset="0"/>
                <a:cs typeface="Consolas" pitchFamily="49" charset="0"/>
              </a:rPr>
              <a:t>      exit(1</a:t>
            </a:r>
            <a:r>
              <a:rPr lang="en-US" sz="23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pPr marL="514350" lvl="1" indent="0">
              <a:buNone/>
            </a:pPr>
            <a:endParaRPr lang="en-US" sz="2300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 smtClean="0"/>
              <a:t>Detect </a:t>
            </a:r>
            <a:r>
              <a:rPr lang="en-US" dirty="0"/>
              <a:t>breakpoints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ook </a:t>
            </a:r>
            <a:r>
              <a:rPr lang="en-US" dirty="0"/>
              <a:t>for int 0x03 instructions </a:t>
            </a:r>
          </a:p>
          <a:p>
            <a:pPr marL="514350" lvl="1" indent="0">
              <a:buNone/>
            </a:pPr>
            <a:r>
              <a:rPr lang="en-US" sz="2300" dirty="0">
                <a:latin typeface="Consolas" pitchFamily="49" charset="0"/>
                <a:cs typeface="Consolas" pitchFamily="49" charset="0"/>
              </a:rPr>
              <a:t>if ((*(unsigned *)((unsigned)&lt;</a:t>
            </a:r>
            <a:r>
              <a:rPr lang="en-US" sz="2300" dirty="0" err="1">
                <a:latin typeface="Consolas" pitchFamily="49" charset="0"/>
                <a:cs typeface="Consolas" pitchFamily="49" charset="0"/>
              </a:rPr>
              <a:t>addr</a:t>
            </a:r>
            <a:r>
              <a:rPr lang="en-US" sz="2300" dirty="0">
                <a:latin typeface="Consolas" pitchFamily="49" charset="0"/>
                <a:cs typeface="Consolas" pitchFamily="49" charset="0"/>
              </a:rPr>
              <a:t>&gt;+3) &amp; 0xff)==0xcc</a:t>
            </a:r>
            <a:r>
              <a:rPr lang="en-US" sz="2300" dirty="0" smtClean="0">
                <a:latin typeface="Consolas" pitchFamily="49" charset="0"/>
                <a:cs typeface="Consolas" pitchFamily="49" charset="0"/>
              </a:rPr>
              <a:t>) </a:t>
            </a:r>
            <a:endParaRPr lang="en-US" sz="2300" dirty="0">
              <a:latin typeface="Consolas" pitchFamily="49" charset="0"/>
              <a:cs typeface="Consolas" pitchFamily="49" charset="0"/>
            </a:endParaRPr>
          </a:p>
          <a:p>
            <a:pPr marL="514350" lvl="1" indent="0">
              <a:buNone/>
            </a:pPr>
            <a:r>
              <a:rPr lang="en-US" sz="2300" dirty="0">
                <a:latin typeface="Consolas" pitchFamily="49" charset="0"/>
                <a:cs typeface="Consolas" pitchFamily="49" charset="0"/>
              </a:rPr>
              <a:t>    exit(1</a:t>
            </a:r>
            <a:r>
              <a:rPr lang="en-US" sz="2300" dirty="0" smtClean="0">
                <a:latin typeface="Consolas" pitchFamily="49" charset="0"/>
                <a:cs typeface="Consolas" pitchFamily="49" charset="0"/>
              </a:rPr>
              <a:t>);</a:t>
            </a:r>
          </a:p>
          <a:p>
            <a:pPr marL="514350" lvl="1" indent="0">
              <a:buNone/>
            </a:pPr>
            <a:endParaRPr lang="en-US" sz="2300" dirty="0">
              <a:latin typeface="Consolas" pitchFamily="49" charset="0"/>
              <a:cs typeface="Consolas" pitchFamily="49" charset="0"/>
            </a:endParaRPr>
          </a:p>
          <a:p>
            <a:r>
              <a:rPr lang="en-US" dirty="0" smtClean="0"/>
              <a:t> Checksum </a:t>
            </a:r>
            <a:r>
              <a:rPr lang="en-US" dirty="0"/>
              <a:t>the code </a:t>
            </a:r>
          </a:p>
          <a:p>
            <a:pPr marL="514350" lvl="1" indent="0">
              <a:buNone/>
            </a:pPr>
            <a:r>
              <a:rPr lang="en-US" sz="2300" dirty="0">
                <a:latin typeface="Consolas" pitchFamily="49" charset="0"/>
                <a:cs typeface="Consolas" pitchFamily="49" charset="0"/>
              </a:rPr>
              <a:t>if (checksum(</a:t>
            </a:r>
            <a:r>
              <a:rPr lang="en-US" sz="2300" dirty="0" err="1">
                <a:latin typeface="Consolas" pitchFamily="49" charset="0"/>
                <a:cs typeface="Consolas" pitchFamily="49" charset="0"/>
              </a:rPr>
              <a:t>text_segment</a:t>
            </a:r>
            <a:r>
              <a:rPr lang="en-US" sz="2300" dirty="0">
                <a:latin typeface="Consolas" pitchFamily="49" charset="0"/>
                <a:cs typeface="Consolas" pitchFamily="49" charset="0"/>
              </a:rPr>
              <a:t>) != </a:t>
            </a:r>
            <a:r>
              <a:rPr lang="en-US" sz="2300" dirty="0" err="1">
                <a:latin typeface="Consolas" pitchFamily="49" charset="0"/>
                <a:cs typeface="Consolas" pitchFamily="49" charset="0"/>
              </a:rPr>
              <a:t>valid_checksum</a:t>
            </a:r>
            <a:r>
              <a:rPr lang="en-US" sz="2300" dirty="0">
                <a:latin typeface="Consolas" pitchFamily="49" charset="0"/>
                <a:cs typeface="Consolas" pitchFamily="49" charset="0"/>
              </a:rPr>
              <a:t>) </a:t>
            </a:r>
          </a:p>
          <a:p>
            <a:pPr marL="514350" lvl="1" indent="0">
              <a:buNone/>
            </a:pPr>
            <a:r>
              <a:rPr lang="en-US" sz="2300" dirty="0">
                <a:latin typeface="Consolas" pitchFamily="49" charset="0"/>
                <a:cs typeface="Consolas" pitchFamily="49" charset="0"/>
              </a:rPr>
              <a:t>    exit(1);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5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5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Reverse Engineering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4139712" y="4286250"/>
            <a:ext cx="1789855" cy="609600"/>
            <a:chOff x="4139712" y="4286250"/>
            <a:chExt cx="1789855" cy="609600"/>
          </a:xfrm>
        </p:grpSpPr>
        <p:sp>
          <p:nvSpPr>
            <p:cNvPr id="26" name="Up Arrow 25"/>
            <p:cNvSpPr/>
            <p:nvPr/>
          </p:nvSpPr>
          <p:spPr>
            <a:xfrm rot="10800000">
              <a:off x="4139712" y="4286250"/>
              <a:ext cx="389792" cy="609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29504" y="4390995"/>
              <a:ext cx="14000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De-compile</a:t>
              </a:r>
              <a:endParaRPr lang="en-US" sz="20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39712" y="2495550"/>
            <a:ext cx="1978954" cy="609600"/>
            <a:chOff x="4139712" y="2495550"/>
            <a:chExt cx="1978954" cy="609600"/>
          </a:xfrm>
        </p:grpSpPr>
        <p:sp>
          <p:nvSpPr>
            <p:cNvPr id="27" name="Up Arrow 26"/>
            <p:cNvSpPr/>
            <p:nvPr/>
          </p:nvSpPr>
          <p:spPr>
            <a:xfrm rot="10800000">
              <a:off x="4139712" y="2495550"/>
              <a:ext cx="389792" cy="609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06714" y="2600295"/>
              <a:ext cx="15119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Disassemble</a:t>
              </a:r>
              <a:endParaRPr lang="en-US" sz="20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19100" y="3108960"/>
            <a:ext cx="5401408" cy="1200329"/>
            <a:chOff x="419100" y="3108960"/>
            <a:chExt cx="5401408" cy="1200329"/>
          </a:xfrm>
        </p:grpSpPr>
        <p:grpSp>
          <p:nvGrpSpPr>
            <p:cNvPr id="20" name="Group 19"/>
            <p:cNvGrpSpPr/>
            <p:nvPr/>
          </p:nvGrpSpPr>
          <p:grpSpPr>
            <a:xfrm>
              <a:off x="2848708" y="3162300"/>
              <a:ext cx="2971800" cy="1066800"/>
              <a:chOff x="2971800" y="2057400"/>
              <a:chExt cx="2971800" cy="10668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971800" y="2444262"/>
                <a:ext cx="2971800" cy="67993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mov eax, ebx </a:t>
                </a:r>
              </a:p>
              <a:p>
                <a:r>
                  <a:rPr lang="en-US" dirty="0"/>
                  <a:t>xor eax, eax 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71800" y="2057400"/>
                <a:ext cx="2971800" cy="381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Assembly</a:t>
                </a:r>
                <a:endParaRPr lang="en-US" b="1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19100" y="3108960"/>
              <a:ext cx="16368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Second</a:t>
              </a:r>
            </a:p>
            <a:p>
              <a:r>
                <a:rPr lang="en-US" sz="2400" b="1" dirty="0" smtClean="0"/>
                <a:t>generation </a:t>
              </a:r>
            </a:p>
            <a:p>
              <a:r>
                <a:rPr lang="en-US" sz="2400" b="1" dirty="0" smtClean="0"/>
                <a:t>language</a:t>
              </a:r>
              <a:endParaRPr lang="en-US" sz="24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9100" y="4953000"/>
            <a:ext cx="5401408" cy="1204139"/>
            <a:chOff x="419100" y="4953000"/>
            <a:chExt cx="5401408" cy="1204139"/>
          </a:xfrm>
        </p:grpSpPr>
        <p:grpSp>
          <p:nvGrpSpPr>
            <p:cNvPr id="23" name="Group 22"/>
            <p:cNvGrpSpPr/>
            <p:nvPr/>
          </p:nvGrpSpPr>
          <p:grpSpPr>
            <a:xfrm>
              <a:off x="2848708" y="4953000"/>
              <a:ext cx="2971800" cy="1066800"/>
              <a:chOff x="2971800" y="2057400"/>
              <a:chExt cx="2971800" cy="10668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971800" y="2444262"/>
                <a:ext cx="2971800" cy="67993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int x; </a:t>
                </a:r>
              </a:p>
              <a:p>
                <a:r>
                  <a:rPr lang="en-US" dirty="0"/>
                  <a:t>while (x&lt;10){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971800" y="2057400"/>
                <a:ext cx="2971800" cy="381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C, Java, …                      </a:t>
                </a:r>
                <a:endParaRPr lang="en-US" b="1" dirty="0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19100" y="4956810"/>
              <a:ext cx="16368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Third</a:t>
              </a:r>
            </a:p>
            <a:p>
              <a:r>
                <a:rPr lang="en-US" sz="2400" b="1" dirty="0" smtClean="0"/>
                <a:t>generation </a:t>
              </a:r>
            </a:p>
            <a:p>
              <a:r>
                <a:rPr lang="en-US" sz="2400" b="1" dirty="0" smtClean="0"/>
                <a:t>language</a:t>
              </a:r>
              <a:endParaRPr lang="en-US" sz="2400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19100" y="1359991"/>
            <a:ext cx="5401408" cy="1200329"/>
            <a:chOff x="419100" y="1359991"/>
            <a:chExt cx="5401408" cy="1200329"/>
          </a:xfrm>
        </p:grpSpPr>
        <p:grpSp>
          <p:nvGrpSpPr>
            <p:cNvPr id="17" name="Group 16"/>
            <p:cNvGrpSpPr/>
            <p:nvPr/>
          </p:nvGrpSpPr>
          <p:grpSpPr>
            <a:xfrm>
              <a:off x="2848708" y="1371600"/>
              <a:ext cx="2971800" cy="1066800"/>
              <a:chOff x="2971800" y="2057400"/>
              <a:chExt cx="2971800" cy="10668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971800" y="2444262"/>
                <a:ext cx="2971800" cy="67993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/>
                  <a:t>0010100011011101 </a:t>
                </a:r>
              </a:p>
              <a:p>
                <a:r>
                  <a:rPr lang="en-US" dirty="0"/>
                  <a:t>0101010111100010 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971800" y="2057400"/>
                <a:ext cx="2971800" cy="381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Machine code</a:t>
                </a:r>
                <a:endParaRPr lang="en-US" b="1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19100" y="1359991"/>
              <a:ext cx="16368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First</a:t>
              </a:r>
            </a:p>
            <a:p>
              <a:r>
                <a:rPr lang="en-US" sz="2400" b="1" dirty="0" smtClean="0"/>
                <a:t>generation </a:t>
              </a:r>
            </a:p>
            <a:p>
              <a:r>
                <a:rPr lang="en-US" sz="2400" b="1" dirty="0" smtClean="0"/>
                <a:t>language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503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Hard Problem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2450" y="1371600"/>
            <a:ext cx="8134346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Fully-automated </a:t>
            </a:r>
            <a:r>
              <a:rPr lang="en-US" dirty="0"/>
              <a:t>disassemble/de-compilation of arbitrary </a:t>
            </a:r>
            <a:r>
              <a:rPr lang="en-US" dirty="0" smtClean="0"/>
              <a:t>machine-code </a:t>
            </a:r>
            <a:r>
              <a:rPr lang="en-US" dirty="0"/>
              <a:t>is theoretically an </a:t>
            </a:r>
            <a:r>
              <a:rPr lang="en-US" dirty="0" smtClean="0"/>
              <a:t>un-decidable </a:t>
            </a:r>
            <a:r>
              <a:rPr lang="en-US" dirty="0"/>
              <a:t>problem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Disassembling </a:t>
            </a:r>
            <a:r>
              <a:rPr lang="en-US" dirty="0"/>
              <a:t>problems </a:t>
            </a:r>
          </a:p>
          <a:p>
            <a:pPr lvl="1"/>
            <a:r>
              <a:rPr lang="en-US" dirty="0" smtClean="0"/>
              <a:t>How to </a:t>
            </a:r>
            <a:r>
              <a:rPr lang="en-US" dirty="0"/>
              <a:t>distinguish code (instructions) from data </a:t>
            </a:r>
          </a:p>
          <a:p>
            <a:endParaRPr lang="en-US" dirty="0" smtClean="0"/>
          </a:p>
          <a:p>
            <a:r>
              <a:rPr lang="en-US" dirty="0" smtClean="0"/>
              <a:t>De-compilation </a:t>
            </a:r>
            <a:r>
              <a:rPr lang="en-US" dirty="0"/>
              <a:t>problems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tructure </a:t>
            </a:r>
            <a:r>
              <a:rPr lang="en-US" dirty="0"/>
              <a:t>is lost </a:t>
            </a:r>
            <a:endParaRPr lang="en-US" dirty="0" smtClean="0"/>
          </a:p>
          <a:p>
            <a:pPr lvl="2"/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types are lost, names and labels are lost </a:t>
            </a:r>
            <a:endParaRPr lang="en-US" dirty="0" smtClean="0"/>
          </a:p>
          <a:p>
            <a:pPr lvl="1"/>
            <a:r>
              <a:rPr lang="en-US" dirty="0" smtClean="0"/>
              <a:t>No </a:t>
            </a:r>
            <a:r>
              <a:rPr lang="en-US" dirty="0"/>
              <a:t>one-to-one mapping </a:t>
            </a:r>
            <a:endParaRPr lang="en-US" dirty="0" smtClean="0"/>
          </a:p>
          <a:p>
            <a:pPr lvl="2"/>
            <a:r>
              <a:rPr lang="en-US" dirty="0"/>
              <a:t>S</a:t>
            </a:r>
            <a:r>
              <a:rPr lang="en-US" dirty="0" smtClean="0"/>
              <a:t>ame </a:t>
            </a:r>
            <a:r>
              <a:rPr lang="en-US" dirty="0"/>
              <a:t>code can be compiled into different (equivalent) assembler blocks </a:t>
            </a:r>
            <a:endParaRPr lang="en-US" dirty="0" smtClean="0"/>
          </a:p>
          <a:p>
            <a:pPr lvl="2"/>
            <a:r>
              <a:rPr lang="en-US" dirty="0" smtClean="0"/>
              <a:t>Assembly </a:t>
            </a:r>
            <a:r>
              <a:rPr lang="en-US" dirty="0"/>
              <a:t>block can be the result of different pieces of code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2/236/2013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CS-695 Host Forensics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5475E-7513-4415-AFFB-EABD984A9E2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evens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stevens</Template>
  <TotalTime>2868</TotalTime>
  <Words>4147</Words>
  <Application>Microsoft Office PowerPoint</Application>
  <PresentationFormat>On-screen Show (4:3)</PresentationFormat>
  <Paragraphs>1144</Paragraphs>
  <Slides>75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stevens</vt:lpstr>
      <vt:lpstr>Reverse Engineering Software</vt:lpstr>
      <vt:lpstr>Today</vt:lpstr>
      <vt:lpstr>Introduction</vt:lpstr>
      <vt:lpstr>PowerPoint Presentation</vt:lpstr>
      <vt:lpstr>In Words</vt:lpstr>
      <vt:lpstr>Reverse Engineering Software</vt:lpstr>
      <vt:lpstr>Software Engineering</vt:lpstr>
      <vt:lpstr>Software Reverse Engineering</vt:lpstr>
      <vt:lpstr>A Hard Problem</vt:lpstr>
      <vt:lpstr>Why?</vt:lpstr>
      <vt:lpstr>Binary Analysis</vt:lpstr>
      <vt:lpstr>Static Analysis Can…</vt:lpstr>
      <vt:lpstr>Dynamic Analysis Can…</vt:lpstr>
      <vt:lpstr>Static analysis</vt:lpstr>
      <vt:lpstr>Gathering Basic Information</vt:lpstr>
      <vt:lpstr>ELF Information</vt:lpstr>
      <vt:lpstr>ELF Information</vt:lpstr>
      <vt:lpstr>Libraries</vt:lpstr>
      <vt:lpstr>Inside linux-gate.so.1</vt:lpstr>
      <vt:lpstr>Used Library Functions</vt:lpstr>
      <vt:lpstr>Recognizing Libraries in  Statically-linked Code</vt:lpstr>
      <vt:lpstr>PowerPoint Presentation</vt:lpstr>
      <vt:lpstr>Program Symbols</vt:lpstr>
      <vt:lpstr>Function Call Trees or Graphs</vt:lpstr>
      <vt:lpstr>Disassembly</vt:lpstr>
      <vt:lpstr>Fixed vs. Variable Length Instructions</vt:lpstr>
      <vt:lpstr>X86 Assembly</vt:lpstr>
      <vt:lpstr>Reading It</vt:lpstr>
      <vt:lpstr>Registers</vt:lpstr>
      <vt:lpstr>Important Mnemonics (Instructions) </vt:lpstr>
      <vt:lpstr>ALU Instructions</vt:lpstr>
      <vt:lpstr>The EFLAGS Register</vt:lpstr>
      <vt:lpstr>Frequently Used Flags</vt:lpstr>
      <vt:lpstr>How Are Flags Set?</vt:lpstr>
      <vt:lpstr>How Are Flags Used?</vt:lpstr>
      <vt:lpstr>Memory Addressing</vt:lpstr>
      <vt:lpstr>Byte Order</vt:lpstr>
      <vt:lpstr>Stack</vt:lpstr>
      <vt:lpstr>Function Calls</vt:lpstr>
      <vt:lpstr>Stack Frame</vt:lpstr>
      <vt:lpstr>Tricks</vt:lpstr>
      <vt:lpstr>A (Very) Small Assembly Program</vt:lpstr>
      <vt:lpstr>Compiling Assembly</vt:lpstr>
      <vt:lpstr>Build a Simple Program</vt:lpstr>
      <vt:lpstr>The Algorithm</vt:lpstr>
      <vt:lpstr>Initializing</vt:lpstr>
      <vt:lpstr>The Main Loop</vt:lpstr>
      <vt:lpstr>More Assembly</vt:lpstr>
      <vt:lpstr>More Assembly</vt:lpstr>
      <vt:lpstr>Disassembly</vt:lpstr>
      <vt:lpstr>Types of Disassembly</vt:lpstr>
      <vt:lpstr>IDA Pro</vt:lpstr>
      <vt:lpstr>How to Start</vt:lpstr>
      <vt:lpstr>A First Look</vt:lpstr>
      <vt:lpstr>Data Displays</vt:lpstr>
      <vt:lpstr>Data Display</vt:lpstr>
      <vt:lpstr>Navigation</vt:lpstr>
      <vt:lpstr>Interaction: Naming</vt:lpstr>
      <vt:lpstr>Interaction: Editing</vt:lpstr>
      <vt:lpstr>Correcting Disassembly</vt:lpstr>
      <vt:lpstr>More Information</vt:lpstr>
      <vt:lpstr>Dynamic analysis</vt:lpstr>
      <vt:lpstr>General Information</vt:lpstr>
      <vt:lpstr>General Information</vt:lpstr>
      <vt:lpstr>Calls</vt:lpstr>
      <vt:lpstr>Execute Analyzed Binary</vt:lpstr>
      <vt:lpstr>Debuggers</vt:lpstr>
      <vt:lpstr>ptrace()</vt:lpstr>
      <vt:lpstr>Breakpoints</vt:lpstr>
      <vt:lpstr>Challenges</vt:lpstr>
      <vt:lpstr>A Tough Problem</vt:lpstr>
      <vt:lpstr>Anti-Disassembly</vt:lpstr>
      <vt:lpstr>Anti-Assembly</vt:lpstr>
      <vt:lpstr>Anti-Debugging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Honeypots and Decoys Learning how attackers operate</dc:title>
  <dc:creator>porto</dc:creator>
  <cp:lastModifiedBy>porto</cp:lastModifiedBy>
  <cp:revision>330</cp:revision>
  <dcterms:created xsi:type="dcterms:W3CDTF">2013-02-11T15:44:12Z</dcterms:created>
  <dcterms:modified xsi:type="dcterms:W3CDTF">2013-02-26T22:34:03Z</dcterms:modified>
</cp:coreProperties>
</file>