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2" r:id="rId16"/>
    <p:sldId id="273" r:id="rId17"/>
    <p:sldId id="270" r:id="rId18"/>
    <p:sldId id="271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3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1520" y="1066800"/>
            <a:ext cx="7680960" cy="1924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513004-377A-4860-BEF3-59DAE5AB1EA5}" type="datetimeFigureOut">
              <a:rPr lang="en-US" smtClean="0"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CC8BAC-B9A5-4440-BEA8-71FD1C37DE8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 rot="16200000">
            <a:off x="4533900" y="-1133475"/>
            <a:ext cx="76200" cy="9144000"/>
          </a:xfrm>
          <a:prstGeom prst="rect">
            <a:avLst/>
          </a:prstGeom>
          <a:solidFill>
            <a:srgbClr val="4B4B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1" name="Picture 6" descr="Stevens-Official-Color co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8532" y="1"/>
            <a:ext cx="236306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>
            <a:spLocks noChangeArrowheads="1"/>
          </p:cNvSpPr>
          <p:nvPr/>
        </p:nvSpPr>
        <p:spPr bwMode="auto">
          <a:xfrm rot="5400000">
            <a:off x="4495800" y="-1171574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513004-377A-4860-BEF3-59DAE5AB1EA5}" type="datetimeFigureOut">
              <a:rPr lang="en-US" smtClean="0"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CC8BAC-B9A5-4440-BEA8-71FD1C37DE8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 rot="5400000">
            <a:off x="4495800" y="-3314699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10" name="Picture 9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973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973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513004-377A-4860-BEF3-59DAE5AB1EA5}" type="datetimeFigureOut">
              <a:rPr lang="en-US" smtClean="0"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CC8BAC-B9A5-4440-BEA8-71FD1C37DE8A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513004-377A-4860-BEF3-59DAE5AB1EA5}" type="datetimeFigureOut">
              <a:rPr lang="en-US" smtClean="0"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CC8BAC-B9A5-4440-BEA8-71FD1C37DE8A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  <p:sp>
        <p:nvSpPr>
          <p:cNvPr id="12" name="Rectangle 11"/>
          <p:cNvSpPr>
            <a:spLocks noChangeArrowheads="1"/>
          </p:cNvSpPr>
          <p:nvPr/>
        </p:nvSpPr>
        <p:spPr bwMode="auto">
          <a:xfrm rot="5400000">
            <a:off x="4495800" y="-3314699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19" y="4090987"/>
            <a:ext cx="7680960" cy="17764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362200"/>
            <a:ext cx="768096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513004-377A-4860-BEF3-59DAE5AB1EA5}" type="datetimeFigureOut">
              <a:rPr lang="en-US" smtClean="0"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CC8BAC-B9A5-4440-BEA8-71FD1C37DE8A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6" descr="Stevens-Official-Color co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8532" y="1"/>
            <a:ext cx="236306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 rot="5400000">
            <a:off x="4495800" y="-600074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2336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371600"/>
            <a:ext cx="402336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513004-377A-4860-BEF3-59DAE5AB1EA5}" type="datetimeFigureOut">
              <a:rPr lang="en-US" smtClean="0"/>
              <a:t>3/19/2013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CC8BAC-B9A5-4440-BEA8-71FD1C37DE8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 rot="5400000">
            <a:off x="4495800" y="-3314699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11" name="Picture 10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23360" cy="777240"/>
          </a:xfrm>
        </p:spPr>
        <p:txBody>
          <a:bodyPr anchor="t" anchorCtr="0">
            <a:noAutofit/>
          </a:bodyPr>
          <a:lstStyle>
            <a:lvl1pPr marL="0" indent="0">
              <a:buNone/>
              <a:defRPr sz="2400" b="0" i="0">
                <a:latin typeface="Arial Black"/>
                <a:cs typeface="Arial Black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85998"/>
            <a:ext cx="4023360" cy="40233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447800"/>
            <a:ext cx="4023360" cy="777240"/>
          </a:xfrm>
        </p:spPr>
        <p:txBody>
          <a:bodyPr anchor="t" anchorCtr="0">
            <a:noAutofit/>
          </a:bodyPr>
          <a:lstStyle>
            <a:lvl1pPr marL="0" indent="0">
              <a:buNone/>
              <a:defRPr sz="2400" b="0" i="0">
                <a:latin typeface="Arial Black"/>
                <a:cs typeface="Arial Black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1486" y="2285999"/>
            <a:ext cx="4023360" cy="40233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513004-377A-4860-BEF3-59DAE5AB1EA5}" type="datetimeFigureOut">
              <a:rPr lang="en-US" smtClean="0"/>
              <a:t>3/19/2013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CC8BAC-B9A5-4440-BEA8-71FD1C37DE8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 rot="5400000">
            <a:off x="4495800" y="-3314699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14" name="Picture 13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513004-377A-4860-BEF3-59DAE5AB1EA5}" type="datetimeFigureOut">
              <a:rPr lang="en-US" smtClean="0"/>
              <a:t>3/19/2013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CC8BAC-B9A5-4440-BEA8-71FD1C37DE8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 rot="5400000">
            <a:off x="4495800" y="-3314699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9" name="Picture 8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513004-377A-4860-BEF3-59DAE5AB1EA5}" type="datetimeFigureOut">
              <a:rPr lang="en-US" smtClean="0"/>
              <a:t>3/19/2013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CC8BAC-B9A5-4440-BEA8-71FD1C37DE8A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913" y="273050"/>
            <a:ext cx="283868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273050"/>
            <a:ext cx="4953000" cy="59753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913" y="1435100"/>
            <a:ext cx="2838687" cy="4813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513004-377A-4860-BEF3-59DAE5AB1EA5}" type="datetimeFigureOut">
              <a:rPr lang="en-US" smtClean="0"/>
              <a:t>3/19/2013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CC8BAC-B9A5-4440-BEA8-71FD1C37DE8A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513004-377A-4860-BEF3-59DAE5AB1EA5}" type="datetimeFigureOut">
              <a:rPr lang="en-US" smtClean="0"/>
              <a:t>3/19/2013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CC8BAC-B9A5-4440-BEA8-71FD1C37DE8A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33679"/>
            <a:ext cx="8229600" cy="1005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371600"/>
            <a:ext cx="8229600" cy="4937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6763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25513004-377A-4860-BEF3-59DAE5AB1EA5}" type="datetimeFigureOut">
              <a:rPr lang="en-US" smtClean="0"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4444" y="6369050"/>
            <a:ext cx="22751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56350"/>
            <a:ext cx="16763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E2CC8BAC-B9A5-4440-BEA8-71FD1C37DE8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 i="0" kern="1200">
          <a:solidFill>
            <a:schemeClr val="tx1"/>
          </a:solidFill>
          <a:latin typeface="Chalkboard"/>
          <a:ea typeface="+mj-ea"/>
          <a:cs typeface="Chalkboard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b="0" i="0" kern="1200">
          <a:solidFill>
            <a:schemeClr val="tx1"/>
          </a:solidFill>
          <a:latin typeface="+mn-lt"/>
          <a:ea typeface="+mn-ea"/>
          <a:cs typeface="Avenir Medium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b="0" i="0" kern="1200">
          <a:solidFill>
            <a:schemeClr val="tx1"/>
          </a:solidFill>
          <a:latin typeface="+mn-lt"/>
          <a:ea typeface="+mn-ea"/>
          <a:cs typeface="Avenir Medium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b="0" i="0" kern="1200">
          <a:solidFill>
            <a:schemeClr val="tx1"/>
          </a:solidFill>
          <a:latin typeface="+mn-lt"/>
          <a:ea typeface="+mn-ea"/>
          <a:cs typeface="Avenir Medium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b="0" i="0" kern="1200">
          <a:solidFill>
            <a:schemeClr val="tx1"/>
          </a:solidFill>
          <a:latin typeface="+mn-lt"/>
          <a:ea typeface="+mn-ea"/>
          <a:cs typeface="Avenir Medium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b="0" i="0" kern="1200">
          <a:solidFill>
            <a:schemeClr val="tx1"/>
          </a:solidFill>
          <a:latin typeface="+mn-lt"/>
          <a:ea typeface="+mn-ea"/>
          <a:cs typeface="Avenir Medium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Discovering Data Structures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CS-695 Host Forensics</a:t>
            </a:r>
          </a:p>
          <a:p>
            <a:r>
              <a:rPr lang="en-US" dirty="0"/>
              <a:t>Georgios </a:t>
            </a:r>
            <a:r>
              <a:rPr lang="en-US" dirty="0" smtClean="0"/>
              <a:t>Portokalidis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01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Atomic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Basically a block type</a:t>
            </a:r>
          </a:p>
          <a:p>
            <a:pPr lvl="1"/>
            <a:r>
              <a:rPr lang="en-US" dirty="0" smtClean="0"/>
              <a:t>Leaves room for error</a:t>
            </a:r>
          </a:p>
          <a:p>
            <a:pPr lvl="2"/>
            <a:r>
              <a:rPr lang="en-US" dirty="0" smtClean="0"/>
              <a:t>Data can be misclassified as pointers</a:t>
            </a:r>
          </a:p>
          <a:p>
            <a:pPr lvl="2"/>
            <a:r>
              <a:rPr lang="en-US" dirty="0" smtClean="0"/>
              <a:t>Unions</a:t>
            </a:r>
          </a:p>
          <a:p>
            <a:pPr lvl="2"/>
            <a:r>
              <a:rPr lang="en-US" dirty="0" smtClean="0"/>
              <a:t>Uninitialized pointers</a:t>
            </a:r>
          </a:p>
          <a:p>
            <a:pPr lvl="1"/>
            <a:r>
              <a:rPr lang="en-US" dirty="0" smtClean="0"/>
              <a:t>A Probability array is defined for an atomic type being any of the block types</a:t>
            </a:r>
          </a:p>
          <a:p>
            <a:pPr lvl="2"/>
            <a:endParaRPr lang="en-US" dirty="0"/>
          </a:p>
          <a:p>
            <a:r>
              <a:rPr lang="en-US" dirty="0" smtClean="0"/>
              <a:t>Atomic type vectors form classes (i.e., structures)</a:t>
            </a:r>
          </a:p>
        </p:txBody>
      </p:sp>
    </p:spTree>
    <p:extLst>
      <p:ext uri="{BB962C8B-B14F-4D97-AF65-F5344CB8AC3E}">
        <p14:creationId xmlns:p14="http://schemas.microsoft.com/office/powerpoint/2010/main" val="293292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990600"/>
            <a:ext cx="9062721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295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of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not contained in machine words</a:t>
            </a:r>
          </a:p>
          <a:p>
            <a:pPr lvl="1"/>
            <a:r>
              <a:rPr lang="en-US" dirty="0" smtClean="0"/>
              <a:t>Unaligned pointers</a:t>
            </a:r>
          </a:p>
          <a:p>
            <a:pPr lvl="1"/>
            <a:r>
              <a:rPr lang="en-US" dirty="0" smtClean="0"/>
              <a:t>Larger/smaller data chunks</a:t>
            </a:r>
          </a:p>
          <a:p>
            <a:pPr lvl="2"/>
            <a:r>
              <a:rPr lang="en-US" dirty="0" smtClean="0"/>
              <a:t>E.g., 16-bit, 64-bit numbers on 32-bit systems, etc.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85961" y="1700339"/>
            <a:ext cx="914400" cy="419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968990" y="3795839"/>
            <a:ext cx="944071" cy="14859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Object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Estimating Object Size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985961" y="2005139"/>
            <a:ext cx="914400" cy="152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PTR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985961" y="2546631"/>
            <a:ext cx="914400" cy="152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PTR</a:t>
            </a:r>
            <a:endParaRPr lang="en-US" dirty="0"/>
          </a:p>
        </p:txBody>
      </p:sp>
      <p:cxnSp>
        <p:nvCxnSpPr>
          <p:cNvPr id="12" name="Curved Connector 11"/>
          <p:cNvCxnSpPr>
            <a:stCxn id="5" idx="3"/>
            <a:endCxn id="4" idx="3"/>
          </p:cNvCxnSpPr>
          <p:nvPr/>
        </p:nvCxnSpPr>
        <p:spPr>
          <a:xfrm>
            <a:off x="3900361" y="2081339"/>
            <a:ext cx="12700" cy="1714500"/>
          </a:xfrm>
          <a:prstGeom prst="curvedConnector3">
            <a:avLst>
              <a:gd name="adj1" fmla="val 6451331"/>
            </a:avLst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4" name="Curved Connector 13"/>
          <p:cNvCxnSpPr>
            <a:stCxn id="6" idx="3"/>
          </p:cNvCxnSpPr>
          <p:nvPr/>
        </p:nvCxnSpPr>
        <p:spPr>
          <a:xfrm>
            <a:off x="3900361" y="2622831"/>
            <a:ext cx="12700" cy="2667000"/>
          </a:xfrm>
          <a:prstGeom prst="curvedConnector4">
            <a:avLst>
              <a:gd name="adj1" fmla="val 6674339"/>
              <a:gd name="adj2" fmla="val 99672"/>
            </a:avLst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038600" y="3886200"/>
            <a:ext cx="0" cy="12954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114800" y="4188808"/>
            <a:ext cx="2693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Distance between pointers</a:t>
            </a:r>
            <a:endParaRPr lang="en-US" dirty="0"/>
          </a:p>
        </p:txBody>
      </p:sp>
      <p:grpSp>
        <p:nvGrpSpPr>
          <p:cNvPr id="36" name="Group 35"/>
          <p:cNvGrpSpPr/>
          <p:nvPr/>
        </p:nvGrpSpPr>
        <p:grpSpPr>
          <a:xfrm>
            <a:off x="685800" y="3794996"/>
            <a:ext cx="3220911" cy="1557369"/>
            <a:chOff x="685800" y="3794996"/>
            <a:chExt cx="3220911" cy="1557369"/>
          </a:xfrm>
        </p:grpSpPr>
        <p:sp>
          <p:nvSpPr>
            <p:cNvPr id="31" name="Rectangle 30"/>
            <p:cNvSpPr/>
            <p:nvPr/>
          </p:nvSpPr>
          <p:spPr>
            <a:xfrm>
              <a:off x="2968990" y="3795839"/>
              <a:ext cx="937721" cy="1233361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Class</a:t>
              </a:r>
              <a:endParaRPr lang="en-US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985961" y="5029200"/>
              <a:ext cx="914400" cy="252539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Noise</a:t>
              </a:r>
              <a:endParaRPr lang="en-US" b="1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95915" y="3794996"/>
              <a:ext cx="230016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 smtClean="0"/>
                <a:t>Class associated with object can be smaller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85800" y="4706034"/>
              <a:ext cx="230016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 smtClean="0"/>
                <a:t>The remainder is considered noise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747577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Malloc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Allocators maintain meta information</a:t>
            </a:r>
          </a:p>
          <a:p>
            <a:pPr lvl="1"/>
            <a:r>
              <a:rPr lang="en-US" dirty="0" smtClean="0"/>
              <a:t>E.g., the size of an allocated chunk</a:t>
            </a:r>
          </a:p>
          <a:p>
            <a:endParaRPr lang="en-US" dirty="0" smtClean="0"/>
          </a:p>
          <a:p>
            <a:r>
              <a:rPr lang="en-US" dirty="0" smtClean="0"/>
              <a:t>But…</a:t>
            </a:r>
          </a:p>
          <a:p>
            <a:pPr lvl="1"/>
            <a:r>
              <a:rPr lang="en-US" dirty="0" smtClean="0"/>
              <a:t>Too many different allocators</a:t>
            </a:r>
          </a:p>
          <a:p>
            <a:pPr lvl="1"/>
            <a:r>
              <a:rPr lang="en-US" dirty="0" smtClean="0"/>
              <a:t>Custom allocators in many applications</a:t>
            </a:r>
          </a:p>
          <a:p>
            <a:endParaRPr lang="en-US" dirty="0" smtClean="0"/>
          </a:p>
          <a:p>
            <a:r>
              <a:rPr lang="en-US" dirty="0" smtClean="0"/>
              <a:t>Locality</a:t>
            </a:r>
          </a:p>
          <a:p>
            <a:pPr lvl="1"/>
            <a:r>
              <a:rPr lang="en-US" dirty="0" smtClean="0"/>
              <a:t>Similar sized objects are close to each other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95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Heuristics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Typed pointers</a:t>
            </a:r>
          </a:p>
          <a:p>
            <a:pPr lvl="1"/>
            <a:r>
              <a:rPr lang="en-US" dirty="0" smtClean="0"/>
              <a:t>Pointers contained in classes always point at the same type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More dependencies, more complexity</a:t>
            </a:r>
          </a:p>
          <a:p>
            <a:r>
              <a:rPr lang="en-US" dirty="0" smtClean="0"/>
              <a:t>No </a:t>
            </a:r>
            <a:r>
              <a:rPr lang="en-US" b="1" dirty="0" smtClean="0"/>
              <a:t>opaque </a:t>
            </a:r>
            <a:r>
              <a:rPr lang="en-US" dirty="0" smtClean="0"/>
              <a:t>pointers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516950" y="2720007"/>
            <a:ext cx="2954655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lass A {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int</a:t>
            </a:r>
            <a:r>
              <a:rPr lang="en-US" dirty="0" smtClean="0"/>
              <a:t> counter;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int</a:t>
            </a:r>
            <a:r>
              <a:rPr lang="en-US" dirty="0" smtClean="0"/>
              <a:t> flag;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unknown_class</a:t>
            </a:r>
            <a:r>
              <a:rPr lang="en-US" dirty="0" smtClean="0"/>
              <a:t> *</a:t>
            </a:r>
            <a:r>
              <a:rPr lang="en-US" dirty="0" err="1" smtClean="0"/>
              <a:t>ptr</a:t>
            </a:r>
            <a:r>
              <a:rPr lang="en-US" dirty="0" smtClean="0"/>
              <a:t>;</a:t>
            </a:r>
            <a:r>
              <a:rPr lang="en-US" dirty="0"/>
              <a:t>	</a:t>
            </a:r>
            <a:endParaRPr lang="en-US" dirty="0" smtClean="0"/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162800" y="3200400"/>
            <a:ext cx="762000" cy="1219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Curved Connector 6"/>
          <p:cNvCxnSpPr/>
          <p:nvPr/>
        </p:nvCxnSpPr>
        <p:spPr>
          <a:xfrm flipV="1">
            <a:off x="5791200" y="3200400"/>
            <a:ext cx="1371600" cy="533400"/>
          </a:xfrm>
          <a:prstGeom prst="curvedConnector3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136501" y="2831068"/>
            <a:ext cx="816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class B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771900" y="3549134"/>
            <a:ext cx="14859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Class 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470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Heuristics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Dynamically-sized </a:t>
            </a:r>
            <a:r>
              <a:rPr lang="en-US" b="1" dirty="0" smtClean="0"/>
              <a:t>Arrays</a:t>
            </a:r>
          </a:p>
          <a:p>
            <a:pPr lvl="1"/>
            <a:r>
              <a:rPr lang="en-US" dirty="0" smtClean="0"/>
              <a:t>E.g., Strings</a:t>
            </a:r>
          </a:p>
          <a:p>
            <a:pPr lvl="1"/>
            <a:endParaRPr lang="en-US" dirty="0"/>
          </a:p>
          <a:p>
            <a:r>
              <a:rPr lang="en-US" dirty="0" smtClean="0"/>
              <a:t>An object can identified as a continuous set of instantiations of a given class</a:t>
            </a:r>
          </a:p>
          <a:p>
            <a:pPr lvl="1"/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88" t="56181" b="9471"/>
          <a:stretch/>
        </p:blipFill>
        <p:spPr bwMode="auto">
          <a:xfrm>
            <a:off x="2743200" y="4267200"/>
            <a:ext cx="4142762" cy="1675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4953000" y="4343400"/>
            <a:ext cx="914400" cy="1524000"/>
          </a:xfrm>
          <a:prstGeom prst="roundRect">
            <a:avLst/>
          </a:prstGeom>
          <a:noFill/>
          <a:ln w="50800">
            <a:solidFill>
              <a:schemeClr val="accent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43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Putting It All 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“Bayesian </a:t>
            </a:r>
            <a:r>
              <a:rPr lang="en-US" i="1" dirty="0"/>
              <a:t>unsupervised learning algorithms compute </a:t>
            </a:r>
            <a:r>
              <a:rPr lang="en-US" i="1" dirty="0" smtClean="0"/>
              <a:t>a joint </a:t>
            </a:r>
            <a:r>
              <a:rPr lang="en-US" i="1" dirty="0"/>
              <a:t>probability over the classes and the </a:t>
            </a:r>
            <a:r>
              <a:rPr lang="en-US" i="1" dirty="0" smtClean="0"/>
              <a:t>classification, and </a:t>
            </a:r>
            <a:r>
              <a:rPr lang="en-US" i="1" dirty="0"/>
              <a:t>then select the most likely </a:t>
            </a:r>
            <a:r>
              <a:rPr lang="en-US" i="1" dirty="0" smtClean="0"/>
              <a:t>solution”</a:t>
            </a:r>
          </a:p>
          <a:p>
            <a:pPr lvl="1"/>
            <a:r>
              <a:rPr lang="en-US" dirty="0" smtClean="0"/>
              <a:t>If you like probabilities, check the paper for equations</a:t>
            </a:r>
          </a:p>
          <a:p>
            <a:endParaRPr lang="en-US" dirty="0"/>
          </a:p>
          <a:p>
            <a:r>
              <a:rPr lang="en-US" dirty="0" smtClean="0"/>
              <a:t>Implemented in Lisp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9359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Check It Works?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What is the </a:t>
            </a:r>
            <a:r>
              <a:rPr lang="en-US" b="1" dirty="0" smtClean="0"/>
              <a:t>ground truth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Frequently it is hard to determine</a:t>
            </a:r>
          </a:p>
          <a:p>
            <a:pPr lvl="1"/>
            <a:r>
              <a:rPr lang="en-US" dirty="0" smtClean="0"/>
              <a:t>Necessary in any work that involves experimentation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Created a set of application for evaluation purposes</a:t>
            </a:r>
          </a:p>
          <a:p>
            <a:pPr lvl="1"/>
            <a:r>
              <a:rPr lang="en-US" dirty="0" smtClean="0"/>
              <a:t>Debugging symbols retained</a:t>
            </a:r>
          </a:p>
          <a:p>
            <a:pPr lvl="1"/>
            <a:r>
              <a:rPr lang="en-US" dirty="0" smtClean="0"/>
              <a:t>Minimal optimizations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Custom </a:t>
            </a:r>
            <a:r>
              <a:rPr lang="en-US" dirty="0" err="1" smtClean="0"/>
              <a:t>malloc</a:t>
            </a:r>
            <a:r>
              <a:rPr lang="en-US" dirty="0" smtClean="0"/>
              <a:t> logs call site, allocation size</a:t>
            </a:r>
          </a:p>
          <a:p>
            <a:pPr lvl="1"/>
            <a:r>
              <a:rPr lang="en-US" dirty="0" smtClean="0"/>
              <a:t>Source code is used to determine type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41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Interesting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Less </a:t>
            </a:r>
            <a:r>
              <a:rPr lang="en-US" dirty="0"/>
              <a:t>than </a:t>
            </a:r>
            <a:r>
              <a:rPr lang="en-US" b="1" dirty="0"/>
              <a:t>1%</a:t>
            </a:r>
            <a:r>
              <a:rPr lang="en-US" dirty="0"/>
              <a:t> </a:t>
            </a:r>
            <a:r>
              <a:rPr lang="en-US" dirty="0" smtClean="0"/>
              <a:t>of pointers </a:t>
            </a:r>
            <a:r>
              <a:rPr lang="en-US" dirty="0"/>
              <a:t>are </a:t>
            </a:r>
            <a:r>
              <a:rPr lang="en-US" dirty="0" smtClean="0"/>
              <a:t>unaligned</a:t>
            </a:r>
          </a:p>
          <a:p>
            <a:endParaRPr lang="en-US" dirty="0" smtClean="0"/>
          </a:p>
          <a:p>
            <a:r>
              <a:rPr lang="en-US" dirty="0" smtClean="0"/>
              <a:t>Only </a:t>
            </a:r>
            <a:r>
              <a:rPr lang="en-US" b="1" dirty="0"/>
              <a:t>1%</a:t>
            </a:r>
            <a:r>
              <a:rPr lang="en-US" dirty="0"/>
              <a:t> of integers and </a:t>
            </a:r>
            <a:r>
              <a:rPr lang="en-US" b="1" dirty="0" smtClean="0"/>
              <a:t>3% </a:t>
            </a:r>
            <a:r>
              <a:rPr lang="en-US" dirty="0" smtClean="0"/>
              <a:t>of </a:t>
            </a:r>
            <a:r>
              <a:rPr lang="en-US" dirty="0"/>
              <a:t>strings point into </a:t>
            </a:r>
            <a:r>
              <a:rPr lang="en-US" dirty="0" smtClean="0"/>
              <a:t>the heap</a:t>
            </a:r>
          </a:p>
          <a:p>
            <a:endParaRPr lang="en-US" dirty="0" smtClean="0"/>
          </a:p>
          <a:p>
            <a:r>
              <a:rPr lang="en-US" dirty="0"/>
              <a:t>About </a:t>
            </a:r>
            <a:r>
              <a:rPr lang="en-US" b="1" dirty="0"/>
              <a:t>80%</a:t>
            </a:r>
            <a:r>
              <a:rPr lang="en-US" dirty="0"/>
              <a:t> of </a:t>
            </a:r>
            <a:r>
              <a:rPr lang="en-US" dirty="0" smtClean="0"/>
              <a:t>pointers point </a:t>
            </a:r>
            <a:r>
              <a:rPr lang="en-US" dirty="0"/>
              <a:t>to the head of </a:t>
            </a:r>
            <a:r>
              <a:rPr lang="en-US" dirty="0" smtClean="0"/>
              <a:t>objects</a:t>
            </a:r>
          </a:p>
          <a:p>
            <a:endParaRPr lang="en-US" dirty="0" smtClean="0"/>
          </a:p>
          <a:p>
            <a:r>
              <a:rPr lang="en-US" dirty="0"/>
              <a:t>O</a:t>
            </a:r>
            <a:r>
              <a:rPr lang="en-US" dirty="0" smtClean="0"/>
              <a:t>nly </a:t>
            </a:r>
            <a:r>
              <a:rPr lang="en-US" b="1" dirty="0"/>
              <a:t>45%</a:t>
            </a:r>
            <a:r>
              <a:rPr lang="en-US" dirty="0"/>
              <a:t> of a </a:t>
            </a:r>
            <a:r>
              <a:rPr lang="en-US" dirty="0" smtClean="0"/>
              <a:t>program’s heap </a:t>
            </a:r>
            <a:r>
              <a:rPr lang="en-US" dirty="0"/>
              <a:t>address space is occupied by active </a:t>
            </a:r>
            <a:r>
              <a:rPr lang="en-US" dirty="0" smtClean="0"/>
              <a:t>objects</a:t>
            </a:r>
          </a:p>
          <a:p>
            <a:endParaRPr lang="en-US" dirty="0" smtClean="0"/>
          </a:p>
          <a:p>
            <a:r>
              <a:rPr lang="en-US" dirty="0"/>
              <a:t>O</a:t>
            </a:r>
            <a:r>
              <a:rPr lang="en-US" dirty="0" smtClean="0"/>
              <a:t>nly </a:t>
            </a:r>
            <a:r>
              <a:rPr lang="en-US" b="1" dirty="0"/>
              <a:t>30%</a:t>
            </a:r>
            <a:r>
              <a:rPr lang="en-US" dirty="0"/>
              <a:t> of </a:t>
            </a:r>
            <a:r>
              <a:rPr lang="en-US" dirty="0" smtClean="0"/>
              <a:t>objects contain </a:t>
            </a:r>
            <a:r>
              <a:rPr lang="en-US" dirty="0"/>
              <a:t>a pointer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97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Data?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5699" y="2743200"/>
            <a:ext cx="31242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mov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%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edx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, %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eax</a:t>
            </a:r>
            <a:endParaRPr lang="en-US" sz="1600" dirty="0" smtClean="0">
              <a:latin typeface="Consolas" pitchFamily="49" charset="0"/>
              <a:cs typeface="Consolas" pitchFamily="49" charset="0"/>
            </a:endParaRPr>
          </a:p>
          <a:p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nc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4(%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eax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endParaRPr lang="en-US" sz="16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mov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0x0, 8(%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eax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endParaRPr lang="en-US" sz="16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l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ea 12(%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eax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), %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ebx</a:t>
            </a:r>
            <a:endParaRPr lang="en-US" sz="1600" dirty="0" smtClean="0">
              <a:latin typeface="Consolas" pitchFamily="49" charset="0"/>
              <a:cs typeface="Consolas" pitchFamily="49" charset="0"/>
            </a:endParaRPr>
          </a:p>
          <a:p>
            <a:endParaRPr lang="en-US" sz="16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mov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0(%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ebx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, 1, 4), %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ecx</a:t>
            </a:r>
            <a:endParaRPr lang="en-US" sz="1600" dirty="0" smtClean="0">
              <a:latin typeface="Consolas" pitchFamily="49" charset="0"/>
              <a:cs typeface="Consolas" pitchFamily="49" charset="0"/>
            </a:endParaRPr>
          </a:p>
          <a:p>
            <a:endParaRPr lang="en-US" sz="16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a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dd 0(%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ebx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, 2, 4), %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ecx</a:t>
            </a:r>
            <a:endParaRPr lang="en-US" sz="1600" dirty="0" smtClean="0">
              <a:latin typeface="Consolas" pitchFamily="49" charset="0"/>
              <a:cs typeface="Consolas" pitchFamily="49" charset="0"/>
            </a:endParaRPr>
          </a:p>
          <a:p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err="1">
                <a:latin typeface="Consolas" pitchFamily="49" charset="0"/>
                <a:cs typeface="Consolas" pitchFamily="49" charset="0"/>
              </a:rPr>
              <a:t>m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ov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%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ecx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, 0(%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ebx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, 3, 4)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2001968"/>
            <a:ext cx="30563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Assembly instructions can seem cryptic at times</a:t>
            </a:r>
            <a:endParaRPr lang="en-US" b="1" dirty="0"/>
          </a:p>
        </p:txBody>
      </p:sp>
      <p:cxnSp>
        <p:nvCxnSpPr>
          <p:cNvPr id="11" name="Curved Connector 10"/>
          <p:cNvCxnSpPr/>
          <p:nvPr/>
        </p:nvCxnSpPr>
        <p:spPr>
          <a:xfrm>
            <a:off x="2438400" y="2971800"/>
            <a:ext cx="2209800" cy="228600"/>
          </a:xfrm>
          <a:prstGeom prst="curved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Curved Connector 11"/>
          <p:cNvCxnSpPr/>
          <p:nvPr/>
        </p:nvCxnSpPr>
        <p:spPr>
          <a:xfrm>
            <a:off x="2137799" y="3429000"/>
            <a:ext cx="3272401" cy="38100"/>
          </a:xfrm>
          <a:prstGeom prst="curved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Curved Connector 14"/>
          <p:cNvCxnSpPr/>
          <p:nvPr/>
        </p:nvCxnSpPr>
        <p:spPr>
          <a:xfrm flipV="1">
            <a:off x="2514600" y="3709545"/>
            <a:ext cx="2895600" cy="176655"/>
          </a:xfrm>
          <a:prstGeom prst="curved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Curved Connector 19"/>
          <p:cNvCxnSpPr/>
          <p:nvPr/>
        </p:nvCxnSpPr>
        <p:spPr>
          <a:xfrm flipV="1">
            <a:off x="2819400" y="3962400"/>
            <a:ext cx="2667000" cy="424254"/>
          </a:xfrm>
          <a:prstGeom prst="curved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026" name="Picture 2" descr="C:\Users\porto\AppData\Local\Microsoft\Windows\Temporary Internet Files\Content.IE5\KLMP83H9\MC90011084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062567"/>
            <a:ext cx="914400" cy="907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6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Optimizations that Impede 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Tail accumulator arrays</a:t>
            </a:r>
            <a:endParaRPr lang="en-US" b="1" dirty="0"/>
          </a:p>
        </p:txBody>
      </p:sp>
      <p:grpSp>
        <p:nvGrpSpPr>
          <p:cNvPr id="8" name="Group 7"/>
          <p:cNvGrpSpPr/>
          <p:nvPr/>
        </p:nvGrpSpPr>
        <p:grpSpPr>
          <a:xfrm>
            <a:off x="979516" y="2073979"/>
            <a:ext cx="3047999" cy="2326750"/>
            <a:chOff x="979516" y="2073979"/>
            <a:chExt cx="3047999" cy="2326750"/>
          </a:xfrm>
        </p:grpSpPr>
        <p:sp>
          <p:nvSpPr>
            <p:cNvPr id="4" name="TextBox 3"/>
            <p:cNvSpPr txBox="1"/>
            <p:nvPr/>
          </p:nvSpPr>
          <p:spPr>
            <a:xfrm>
              <a:off x="1646710" y="3200400"/>
              <a:ext cx="1713611" cy="120032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err="1"/>
                <a:t>s</a:t>
              </a:r>
              <a:r>
                <a:rPr lang="en-US" dirty="0" err="1" smtClean="0"/>
                <a:t>truct</a:t>
              </a:r>
              <a:r>
                <a:rPr lang="en-US" dirty="0" smtClean="0"/>
                <a:t> </a:t>
              </a:r>
              <a:r>
                <a:rPr lang="en-US" dirty="0" err="1" smtClean="0"/>
                <a:t>mystring</a:t>
              </a:r>
              <a:r>
                <a:rPr lang="en-US" dirty="0" smtClean="0"/>
                <a:t> {</a:t>
              </a:r>
            </a:p>
            <a:p>
              <a:r>
                <a:rPr lang="en-US" dirty="0" smtClean="0"/>
                <a:t>  char *data;</a:t>
              </a:r>
            </a:p>
            <a:p>
              <a:r>
                <a:rPr lang="en-US" dirty="0"/>
                <a:t> </a:t>
              </a:r>
              <a:r>
                <a:rPr lang="en-US" dirty="0" smtClean="0"/>
                <a:t> </a:t>
              </a:r>
              <a:r>
                <a:rPr lang="en-US" dirty="0" err="1" smtClean="0"/>
                <a:t>size_t</a:t>
              </a:r>
              <a:r>
                <a:rPr lang="en-US" dirty="0" smtClean="0"/>
                <a:t> </a:t>
              </a:r>
              <a:r>
                <a:rPr lang="en-US" dirty="0" err="1" smtClean="0"/>
                <a:t>len</a:t>
              </a:r>
              <a:r>
                <a:rPr lang="en-US" dirty="0" smtClean="0"/>
                <a:t>;</a:t>
              </a:r>
            </a:p>
            <a:p>
              <a:r>
                <a:rPr lang="en-US" dirty="0" smtClean="0"/>
                <a:t>};</a:t>
              </a:r>
              <a:endParaRPr lang="en-US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979516" y="2073979"/>
              <a:ext cx="30479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How would you allocate a new instance of the following structure?</a:t>
              </a:r>
              <a:endParaRPr lang="en-US" b="1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076901" y="2073979"/>
            <a:ext cx="3047999" cy="2326750"/>
            <a:chOff x="5076901" y="2073979"/>
            <a:chExt cx="3047999" cy="2326750"/>
          </a:xfrm>
        </p:grpSpPr>
        <p:sp>
          <p:nvSpPr>
            <p:cNvPr id="6" name="TextBox 5"/>
            <p:cNvSpPr txBox="1"/>
            <p:nvPr/>
          </p:nvSpPr>
          <p:spPr>
            <a:xfrm>
              <a:off x="5744095" y="3200400"/>
              <a:ext cx="1713611" cy="120032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err="1"/>
                <a:t>s</a:t>
              </a:r>
              <a:r>
                <a:rPr lang="en-US" dirty="0" err="1" smtClean="0"/>
                <a:t>truct</a:t>
              </a:r>
              <a:r>
                <a:rPr lang="en-US" dirty="0" smtClean="0"/>
                <a:t> </a:t>
              </a:r>
              <a:r>
                <a:rPr lang="en-US" dirty="0" err="1" smtClean="0"/>
                <a:t>mystring</a:t>
              </a:r>
              <a:r>
                <a:rPr lang="en-US" dirty="0" smtClean="0"/>
                <a:t> {</a:t>
              </a:r>
            </a:p>
            <a:p>
              <a:r>
                <a:rPr lang="en-US" dirty="0"/>
                <a:t> </a:t>
              </a:r>
              <a:r>
                <a:rPr lang="en-US" dirty="0" smtClean="0"/>
                <a:t> </a:t>
              </a:r>
              <a:r>
                <a:rPr lang="en-US" dirty="0" err="1" smtClean="0"/>
                <a:t>size_t</a:t>
              </a:r>
              <a:r>
                <a:rPr lang="en-US" dirty="0" smtClean="0"/>
                <a:t> </a:t>
              </a:r>
              <a:r>
                <a:rPr lang="en-US" dirty="0" err="1" smtClean="0"/>
                <a:t>len</a:t>
              </a:r>
              <a:r>
                <a:rPr lang="en-US" dirty="0" smtClean="0"/>
                <a:t>;</a:t>
              </a:r>
            </a:p>
            <a:p>
              <a:r>
                <a:rPr lang="en-US" dirty="0"/>
                <a:t> </a:t>
              </a:r>
              <a:r>
                <a:rPr lang="en-US" dirty="0" smtClean="0"/>
                <a:t> char data[1];</a:t>
              </a:r>
            </a:p>
            <a:p>
              <a:r>
                <a:rPr lang="en-US" dirty="0" smtClean="0"/>
                <a:t>};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076901" y="2073979"/>
              <a:ext cx="30479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How about this?</a:t>
              </a:r>
              <a:endParaRPr lang="en-US" b="1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971800" y="4648200"/>
            <a:ext cx="4752135" cy="738664"/>
            <a:chOff x="2819400" y="4964668"/>
            <a:chExt cx="4752135" cy="738664"/>
          </a:xfrm>
        </p:grpSpPr>
        <p:sp>
          <p:nvSpPr>
            <p:cNvPr id="10" name="TextBox 9"/>
            <p:cNvSpPr txBox="1"/>
            <p:nvPr/>
          </p:nvSpPr>
          <p:spPr>
            <a:xfrm>
              <a:off x="2819400" y="5334000"/>
              <a:ext cx="47521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p</a:t>
              </a:r>
              <a:r>
                <a:rPr lang="en-US" dirty="0" err="1" smtClean="0"/>
                <a:t>tr</a:t>
              </a:r>
              <a:r>
                <a:rPr lang="en-US" dirty="0" smtClean="0"/>
                <a:t> = </a:t>
              </a:r>
              <a:r>
                <a:rPr lang="en-US" dirty="0" err="1" smtClean="0"/>
                <a:t>malloc</a:t>
              </a:r>
              <a:r>
                <a:rPr lang="en-US" dirty="0" smtClean="0"/>
                <a:t>(</a:t>
              </a:r>
              <a:r>
                <a:rPr lang="en-US" dirty="0" err="1" smtClean="0"/>
                <a:t>sizeof</a:t>
              </a:r>
              <a:r>
                <a:rPr lang="en-US" dirty="0" smtClean="0"/>
                <a:t>(</a:t>
              </a:r>
              <a:r>
                <a:rPr lang="en-US" dirty="0" err="1" smtClean="0"/>
                <a:t>struct</a:t>
              </a:r>
              <a:r>
                <a:rPr lang="en-US" dirty="0" smtClean="0"/>
                <a:t> </a:t>
              </a:r>
              <a:r>
                <a:rPr lang="en-US" dirty="0" err="1" smtClean="0"/>
                <a:t>mystring</a:t>
              </a:r>
              <a:r>
                <a:rPr lang="en-US" dirty="0" smtClean="0"/>
                <a:t>) + </a:t>
              </a:r>
              <a:r>
                <a:rPr lang="en-US" dirty="0" err="1" smtClean="0"/>
                <a:t>string_len</a:t>
              </a:r>
              <a:r>
                <a:rPr lang="en-US" dirty="0" smtClean="0"/>
                <a:t>)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819400" y="4964668"/>
              <a:ext cx="17457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Single allocation</a:t>
              </a:r>
              <a:endParaRPr 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518420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Accuracy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248" y="2819400"/>
            <a:ext cx="7439025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2001" y="1367135"/>
            <a:ext cx="2362200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Objects in the same </a:t>
            </a:r>
            <a:r>
              <a:rPr lang="en-US" dirty="0" err="1" smtClean="0"/>
              <a:t>Laika</a:t>
            </a:r>
            <a:r>
              <a:rPr lang="en-US" dirty="0" smtClean="0"/>
              <a:t> class come from the same real class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76600" y="1367135"/>
            <a:ext cx="2362200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Two objects from the same real class were grouped together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791199" y="1367135"/>
            <a:ext cx="2362200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Remove random information (</a:t>
            </a:r>
            <a:r>
              <a:rPr lang="en-US" dirty="0" err="1" smtClean="0"/>
              <a:t>malloc</a:t>
            </a:r>
            <a:r>
              <a:rPr lang="en-US" dirty="0" smtClean="0"/>
              <a:t> meta-data, freed chunks, etc.)</a:t>
            </a:r>
            <a:endParaRPr lang="en-US" dirty="0"/>
          </a:p>
        </p:txBody>
      </p:sp>
      <p:cxnSp>
        <p:nvCxnSpPr>
          <p:cNvPr id="9" name="Straight Arrow Connector 8"/>
          <p:cNvCxnSpPr>
            <a:stCxn id="5" idx="2"/>
          </p:cNvCxnSpPr>
          <p:nvPr/>
        </p:nvCxnSpPr>
        <p:spPr>
          <a:xfrm>
            <a:off x="1943101" y="2290465"/>
            <a:ext cx="1943099" cy="5289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7" idx="2"/>
          </p:cNvCxnSpPr>
          <p:nvPr/>
        </p:nvCxnSpPr>
        <p:spPr>
          <a:xfrm>
            <a:off x="4457700" y="2290465"/>
            <a:ext cx="571500" cy="5289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2"/>
          </p:cNvCxnSpPr>
          <p:nvPr/>
        </p:nvCxnSpPr>
        <p:spPr>
          <a:xfrm flipH="1">
            <a:off x="6400800" y="2567464"/>
            <a:ext cx="571499" cy="2519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8" idx="2"/>
          </p:cNvCxnSpPr>
          <p:nvPr/>
        </p:nvCxnSpPr>
        <p:spPr>
          <a:xfrm>
            <a:off x="6972299" y="2567464"/>
            <a:ext cx="571501" cy="2644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102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Structure Identification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Privoxy</a:t>
            </a:r>
            <a:endParaRPr lang="en-US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438400"/>
            <a:ext cx="7924800" cy="300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9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Applying Data Structure Detection on Intrusion 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Can we find similar programs by comparing their data structures?</a:t>
            </a:r>
          </a:p>
          <a:p>
            <a:endParaRPr lang="en-US" dirty="0"/>
          </a:p>
          <a:p>
            <a:r>
              <a:rPr lang="en-US" dirty="0" smtClean="0"/>
              <a:t>Is it harder to obfuscate a program’s data structures than its code?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72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Laika</a:t>
            </a:r>
            <a:r>
              <a:rPr lang="en-US" dirty="0" smtClean="0"/>
              <a:t> is essentially a static analysis approach</a:t>
            </a:r>
          </a:p>
          <a:p>
            <a:pPr lvl="1"/>
            <a:r>
              <a:rPr lang="en-US" dirty="0" smtClean="0"/>
              <a:t>Can include some dynamic information</a:t>
            </a:r>
          </a:p>
          <a:p>
            <a:pPr lvl="2"/>
            <a:r>
              <a:rPr lang="en-US" dirty="0" smtClean="0"/>
              <a:t>E.g., instrumented </a:t>
            </a:r>
            <a:r>
              <a:rPr lang="en-US" dirty="0" err="1" smtClean="0"/>
              <a:t>malloc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How can we use more dynamic information to improve results?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88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REWARDS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Dynamic method that executes and monitors a binary</a:t>
            </a:r>
          </a:p>
          <a:p>
            <a:pPr lvl="1"/>
            <a:r>
              <a:rPr lang="en-US" dirty="0" smtClean="0"/>
              <a:t>Collected data are used to infer data types and data semantics</a:t>
            </a:r>
          </a:p>
          <a:p>
            <a:pPr lvl="2"/>
            <a:r>
              <a:rPr lang="en-US" dirty="0" smtClean="0"/>
              <a:t>E.g.,</a:t>
            </a:r>
            <a:r>
              <a:rPr lang="en-US" dirty="0"/>
              <a:t> </a:t>
            </a:r>
            <a:r>
              <a:rPr lang="en-US" dirty="0" smtClean="0"/>
              <a:t>Memory accesses</a:t>
            </a:r>
          </a:p>
          <a:p>
            <a:pPr lvl="2"/>
            <a:endParaRPr lang="en-US" dirty="0" smtClean="0"/>
          </a:p>
          <a:p>
            <a:r>
              <a:rPr lang="en-US" b="1" dirty="0" smtClean="0"/>
              <a:t>Goals: Identify </a:t>
            </a:r>
          </a:p>
          <a:p>
            <a:pPr lvl="1"/>
            <a:r>
              <a:rPr lang="en-US" b="1" dirty="0"/>
              <a:t>D</a:t>
            </a:r>
            <a:r>
              <a:rPr lang="en-US" b="1" dirty="0" smtClean="0"/>
              <a:t>ata types</a:t>
            </a:r>
          </a:p>
          <a:p>
            <a:pPr lvl="1"/>
            <a:r>
              <a:rPr lang="en-US" b="1" dirty="0" smtClean="0"/>
              <a:t>Semantics </a:t>
            </a:r>
            <a:r>
              <a:rPr lang="en-US" dirty="0" smtClean="0"/>
              <a:t>(e.g., an integer is an IP address)</a:t>
            </a:r>
            <a:endParaRPr lang="en-US" b="1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sz="2000" b="1" dirty="0" smtClean="0"/>
              <a:t>Automatic </a:t>
            </a:r>
            <a:r>
              <a:rPr lang="en-US" sz="2000" b="1" dirty="0"/>
              <a:t>Reverse Engineering of Data Structures from Binary </a:t>
            </a:r>
            <a:r>
              <a:rPr lang="en-US" sz="2000" b="1" dirty="0" smtClean="0"/>
              <a:t>Execution (NDSS 2010)</a:t>
            </a:r>
          </a:p>
          <a:p>
            <a:pPr marL="0" indent="0">
              <a:buNone/>
            </a:pPr>
            <a:r>
              <a:rPr lang="en-US" sz="2000" i="1" dirty="0" err="1"/>
              <a:t>Zhiqiang</a:t>
            </a:r>
            <a:r>
              <a:rPr lang="en-US" sz="2000" i="1" dirty="0"/>
              <a:t> Lin, </a:t>
            </a:r>
            <a:r>
              <a:rPr lang="en-US" sz="2000" i="1" dirty="0" err="1"/>
              <a:t>Xiangyu</a:t>
            </a:r>
            <a:r>
              <a:rPr lang="en-US" sz="2000" i="1" dirty="0"/>
              <a:t> Zhang and </a:t>
            </a:r>
            <a:r>
              <a:rPr lang="en-US" sz="2000" i="1" dirty="0" err="1"/>
              <a:t>Dongyan</a:t>
            </a:r>
            <a:r>
              <a:rPr lang="en-US" sz="2000" i="1" dirty="0"/>
              <a:t> </a:t>
            </a:r>
            <a:r>
              <a:rPr lang="en-US" sz="2000" i="1" dirty="0" err="1"/>
              <a:t>Xu</a:t>
            </a:r>
            <a:endParaRPr lang="en-US" sz="2000" i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1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Memory accesses tag data with a type attribute</a:t>
            </a:r>
          </a:p>
          <a:p>
            <a:endParaRPr lang="en-US" dirty="0"/>
          </a:p>
          <a:p>
            <a:r>
              <a:rPr lang="en-US" dirty="0" smtClean="0"/>
              <a:t>Data copying results in tags being propagated in memory and registers</a:t>
            </a:r>
          </a:p>
          <a:p>
            <a:endParaRPr lang="en-US" dirty="0"/>
          </a:p>
          <a:p>
            <a:r>
              <a:rPr lang="en-US" dirty="0" smtClean="0"/>
              <a:t>Data are revealed when data are used in “type sinks” </a:t>
            </a:r>
          </a:p>
          <a:p>
            <a:pPr lvl="1"/>
            <a:r>
              <a:rPr lang="en-US" dirty="0" smtClean="0"/>
              <a:t>System and library calls</a:t>
            </a:r>
          </a:p>
          <a:p>
            <a:pPr lvl="1"/>
            <a:r>
              <a:rPr lang="en-US" dirty="0" smtClean="0"/>
              <a:t>Type revealing instructions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34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Collected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Memory accesses</a:t>
            </a:r>
          </a:p>
          <a:p>
            <a:pPr lvl="1"/>
            <a:r>
              <a:rPr lang="en-US" dirty="0" smtClean="0"/>
              <a:t>Address accessed</a:t>
            </a:r>
          </a:p>
          <a:p>
            <a:pPr lvl="1"/>
            <a:r>
              <a:rPr lang="en-US" dirty="0" smtClean="0"/>
              <a:t>Width of access</a:t>
            </a:r>
          </a:p>
          <a:p>
            <a:pPr lvl="1"/>
            <a:r>
              <a:rPr lang="en-US" dirty="0" smtClean="0"/>
              <a:t>Instruction used for access</a:t>
            </a:r>
          </a:p>
          <a:p>
            <a:pPr lvl="2"/>
            <a:r>
              <a:rPr lang="en-US" dirty="0" smtClean="0"/>
              <a:t>E.g., floating point instruction, signed or unsigned instruction, etc.</a:t>
            </a:r>
          </a:p>
          <a:p>
            <a:pPr lvl="1"/>
            <a:r>
              <a:rPr lang="en-US" dirty="0" smtClean="0"/>
              <a:t>Execution context</a:t>
            </a:r>
          </a:p>
          <a:p>
            <a:pPr lvl="2"/>
            <a:r>
              <a:rPr lang="en-US" dirty="0" smtClean="0"/>
              <a:t>Program counter, stack pointer, etc.</a:t>
            </a:r>
          </a:p>
          <a:p>
            <a:endParaRPr lang="en-US" dirty="0"/>
          </a:p>
          <a:p>
            <a:r>
              <a:rPr lang="en-US" dirty="0" smtClean="0"/>
              <a:t>Known calls</a:t>
            </a:r>
          </a:p>
          <a:p>
            <a:pPr lvl="1"/>
            <a:r>
              <a:rPr lang="en-US" dirty="0" smtClean="0"/>
              <a:t>Function or system call made</a:t>
            </a:r>
          </a:p>
          <a:p>
            <a:pPr lvl="1"/>
            <a:r>
              <a:rPr lang="en-US" dirty="0" smtClean="0"/>
              <a:t>Parameters</a:t>
            </a:r>
          </a:p>
        </p:txBody>
      </p:sp>
    </p:spTree>
    <p:extLst>
      <p:ext uri="{BB962C8B-B14F-4D97-AF65-F5344CB8AC3E}">
        <p14:creationId xmlns:p14="http://schemas.microsoft.com/office/powerpoint/2010/main" val="178692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68" b="4148"/>
          <a:stretch/>
        </p:blipFill>
        <p:spPr bwMode="auto">
          <a:xfrm>
            <a:off x="4628804" y="1371600"/>
            <a:ext cx="4359275" cy="4829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Are Types Inferred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856" b="67402"/>
          <a:stretch/>
        </p:blipFill>
        <p:spPr bwMode="auto">
          <a:xfrm>
            <a:off x="308956" y="1600200"/>
            <a:ext cx="4339244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>
            <a:off x="152400" y="2895600"/>
            <a:ext cx="838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52400" y="3048000"/>
            <a:ext cx="838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4648200" y="2590800"/>
            <a:ext cx="3581400" cy="2286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648200" y="2895600"/>
            <a:ext cx="3657600" cy="381000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9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 Type Sinks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String instructions</a:t>
            </a:r>
          </a:p>
          <a:p>
            <a:endParaRPr lang="en-US" dirty="0"/>
          </a:p>
          <a:p>
            <a:r>
              <a:rPr lang="en-US" dirty="0" smtClean="0"/>
              <a:t>Floating point instruction</a:t>
            </a:r>
          </a:p>
          <a:p>
            <a:endParaRPr lang="en-US" dirty="0"/>
          </a:p>
          <a:p>
            <a:r>
              <a:rPr lang="en-US" dirty="0" smtClean="0"/>
              <a:t>Pointer related instructions</a:t>
            </a:r>
          </a:p>
          <a:p>
            <a:pPr lvl="1"/>
            <a:r>
              <a:rPr lang="en-US" dirty="0" smtClean="0"/>
              <a:t>Depending on where it points to a data or code pointer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71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Data?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5699" y="2743200"/>
            <a:ext cx="31242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mov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%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edx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, %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eax</a:t>
            </a:r>
            <a:endParaRPr lang="en-US" sz="1600" dirty="0" smtClean="0">
              <a:latin typeface="Consolas" pitchFamily="49" charset="0"/>
              <a:cs typeface="Consolas" pitchFamily="49" charset="0"/>
            </a:endParaRPr>
          </a:p>
          <a:p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nc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4(%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eax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endParaRPr lang="en-US" sz="16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mov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0x0, 8(%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eax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endParaRPr lang="en-US" sz="16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l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ea 12(%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eax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), %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ebx</a:t>
            </a:r>
            <a:endParaRPr lang="en-US" sz="1600" dirty="0" smtClean="0">
              <a:latin typeface="Consolas" pitchFamily="49" charset="0"/>
              <a:cs typeface="Consolas" pitchFamily="49" charset="0"/>
            </a:endParaRPr>
          </a:p>
          <a:p>
            <a:endParaRPr lang="en-US" sz="16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mov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0(%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ebx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, 1, 4), %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ecx</a:t>
            </a:r>
            <a:endParaRPr lang="en-US" sz="1600" dirty="0" smtClean="0">
              <a:latin typeface="Consolas" pitchFamily="49" charset="0"/>
              <a:cs typeface="Consolas" pitchFamily="49" charset="0"/>
            </a:endParaRPr>
          </a:p>
          <a:p>
            <a:endParaRPr lang="en-US" sz="16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a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dd 0(%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ebx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, 2, 4), %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ecx</a:t>
            </a:r>
            <a:endParaRPr lang="en-US" sz="1600" dirty="0" smtClean="0">
              <a:latin typeface="Consolas" pitchFamily="49" charset="0"/>
              <a:cs typeface="Consolas" pitchFamily="49" charset="0"/>
            </a:endParaRPr>
          </a:p>
          <a:p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err="1">
                <a:latin typeface="Consolas" pitchFamily="49" charset="0"/>
                <a:cs typeface="Consolas" pitchFamily="49" charset="0"/>
              </a:rPr>
              <a:t>m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ov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%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ecx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, 0(%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ebx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, 3, 4)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2001968"/>
            <a:ext cx="30563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Assembly instructions can seem cryptic at times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572000" y="3032437"/>
            <a:ext cx="38100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tructure A {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unsigned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counter;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unsigned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flags;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array[4];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};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60474" y="2154368"/>
            <a:ext cx="30563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Understanding data structure makes it easier</a:t>
            </a:r>
            <a:endParaRPr lang="en-US" b="1" dirty="0"/>
          </a:p>
        </p:txBody>
      </p:sp>
      <p:cxnSp>
        <p:nvCxnSpPr>
          <p:cNvPr id="11" name="Curved Connector 10"/>
          <p:cNvCxnSpPr/>
          <p:nvPr/>
        </p:nvCxnSpPr>
        <p:spPr>
          <a:xfrm>
            <a:off x="2438400" y="2971800"/>
            <a:ext cx="2209800" cy="228600"/>
          </a:xfrm>
          <a:prstGeom prst="curved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Curved Connector 11"/>
          <p:cNvCxnSpPr/>
          <p:nvPr/>
        </p:nvCxnSpPr>
        <p:spPr>
          <a:xfrm>
            <a:off x="2137799" y="3429000"/>
            <a:ext cx="3272401" cy="38100"/>
          </a:xfrm>
          <a:prstGeom prst="curved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Curved Connector 14"/>
          <p:cNvCxnSpPr/>
          <p:nvPr/>
        </p:nvCxnSpPr>
        <p:spPr>
          <a:xfrm flipV="1">
            <a:off x="2514600" y="3709545"/>
            <a:ext cx="2895600" cy="176655"/>
          </a:xfrm>
          <a:prstGeom prst="curved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Curved Connector 19"/>
          <p:cNvCxnSpPr/>
          <p:nvPr/>
        </p:nvCxnSpPr>
        <p:spPr>
          <a:xfrm flipV="1">
            <a:off x="2819400" y="3962400"/>
            <a:ext cx="2667000" cy="424254"/>
          </a:xfrm>
          <a:prstGeom prst="curved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996714"/>
              </p:ext>
            </p:extLst>
          </p:nvPr>
        </p:nvGraphicFramePr>
        <p:xfrm>
          <a:off x="5715000" y="5257800"/>
          <a:ext cx="1809912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52478"/>
                <a:gridCol w="452478"/>
                <a:gridCol w="452478"/>
                <a:gridCol w="452478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4" name="Curved Connector 23"/>
          <p:cNvCxnSpPr/>
          <p:nvPr/>
        </p:nvCxnSpPr>
        <p:spPr>
          <a:xfrm>
            <a:off x="3389016" y="4810908"/>
            <a:ext cx="3011784" cy="599292"/>
          </a:xfrm>
          <a:prstGeom prst="curved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Curved Connector 25"/>
          <p:cNvCxnSpPr/>
          <p:nvPr/>
        </p:nvCxnSpPr>
        <p:spPr>
          <a:xfrm>
            <a:off x="3352800" y="5334000"/>
            <a:ext cx="3581400" cy="209967"/>
          </a:xfrm>
          <a:prstGeom prst="curved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Curved Connector 28"/>
          <p:cNvCxnSpPr>
            <a:endCxn id="23" idx="3"/>
          </p:cNvCxnSpPr>
          <p:nvPr/>
        </p:nvCxnSpPr>
        <p:spPr>
          <a:xfrm flipV="1">
            <a:off x="3389016" y="5443220"/>
            <a:ext cx="4135896" cy="424181"/>
          </a:xfrm>
          <a:prstGeom prst="curvedConnector3">
            <a:avLst>
              <a:gd name="adj1" fmla="val 105527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719203" y="4952999"/>
            <a:ext cx="6815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nsolas" pitchFamily="49" charset="0"/>
                <a:cs typeface="Consolas" pitchFamily="49" charset="0"/>
              </a:rPr>
              <a:t>a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rray</a:t>
            </a:r>
            <a:endParaRPr lang="en-US" sz="1400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806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Propagating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Three shadow variables are allocated for each accessed byte</a:t>
            </a:r>
          </a:p>
          <a:p>
            <a:pPr lvl="1"/>
            <a:r>
              <a:rPr lang="en-US" dirty="0" smtClean="0"/>
              <a:t>Constrained set</a:t>
            </a:r>
          </a:p>
          <a:p>
            <a:pPr lvl="2"/>
            <a:r>
              <a:rPr lang="en-US" dirty="0" smtClean="0"/>
              <a:t>Other memory addresses that should have the same type</a:t>
            </a:r>
          </a:p>
          <a:p>
            <a:pPr lvl="1"/>
            <a:r>
              <a:rPr lang="en-US" dirty="0" smtClean="0"/>
              <a:t>Type set</a:t>
            </a:r>
          </a:p>
          <a:p>
            <a:pPr lvl="2"/>
            <a:r>
              <a:rPr lang="en-US" dirty="0" smtClean="0"/>
              <a:t>The different types this variable was resolved to</a:t>
            </a:r>
          </a:p>
          <a:p>
            <a:pPr lvl="1"/>
            <a:r>
              <a:rPr lang="en-US" dirty="0" smtClean="0"/>
              <a:t>Timestamp </a:t>
            </a:r>
          </a:p>
          <a:p>
            <a:pPr lvl="2"/>
            <a:r>
              <a:rPr lang="en-US" i="1" dirty="0" smtClean="0"/>
              <a:t>Any idea why is this needed?</a:t>
            </a:r>
          </a:p>
          <a:p>
            <a:endParaRPr lang="en-US" dirty="0" smtClean="0"/>
          </a:p>
          <a:p>
            <a:r>
              <a:rPr lang="en-US" dirty="0" smtClean="0"/>
              <a:t>Data “carry” the shadow variable as they are copied/moved during execution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10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Backwards Resolving Types</a:t>
            </a:r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990600" y="2329934"/>
            <a:ext cx="6725698" cy="2692063"/>
            <a:chOff x="436604" y="2325469"/>
            <a:chExt cx="6725698" cy="2692063"/>
          </a:xfrm>
        </p:grpSpPr>
        <p:sp>
          <p:nvSpPr>
            <p:cNvPr id="7" name="TextBox 6"/>
            <p:cNvSpPr txBox="1"/>
            <p:nvPr/>
          </p:nvSpPr>
          <p:spPr>
            <a:xfrm>
              <a:off x="436604" y="4648200"/>
              <a:ext cx="25496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Type of </a:t>
              </a:r>
              <a:r>
                <a:rPr lang="en-US" i="1" dirty="0" smtClean="0"/>
                <a:t>c</a:t>
              </a:r>
              <a:r>
                <a:rPr lang="en-US" dirty="0" smtClean="0"/>
                <a:t> is resolved here</a:t>
              </a:r>
              <a:endParaRPr lang="en-US" dirty="0"/>
            </a:p>
          </p:txBody>
        </p:sp>
        <p:cxnSp>
          <p:nvCxnSpPr>
            <p:cNvPr id="9" name="Straight Arrow Connector 8"/>
            <p:cNvCxnSpPr>
              <a:stCxn id="7" idx="3"/>
            </p:cNvCxnSpPr>
            <p:nvPr/>
          </p:nvCxnSpPr>
          <p:spPr>
            <a:xfrm flipV="1">
              <a:off x="2986213" y="4267200"/>
              <a:ext cx="630049" cy="56566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" name="Group 12"/>
            <p:cNvGrpSpPr/>
            <p:nvPr/>
          </p:nvGrpSpPr>
          <p:grpSpPr>
            <a:xfrm>
              <a:off x="3616262" y="3454568"/>
              <a:ext cx="1877437" cy="1015663"/>
              <a:chOff x="4703804" y="3276600"/>
              <a:chExt cx="1877437" cy="1015663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4703804" y="3276600"/>
                <a:ext cx="1877437" cy="10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latin typeface="Consolas" pitchFamily="49" charset="0"/>
                    <a:cs typeface="Consolas" pitchFamily="49" charset="0"/>
                  </a:rPr>
                  <a:t>a = b</a:t>
                </a:r>
              </a:p>
              <a:p>
                <a:r>
                  <a:rPr lang="en-US" sz="2000" dirty="0" smtClean="0">
                    <a:latin typeface="Consolas" pitchFamily="49" charset="0"/>
                    <a:cs typeface="Consolas" pitchFamily="49" charset="0"/>
                  </a:rPr>
                  <a:t>c = a</a:t>
                </a:r>
              </a:p>
              <a:p>
                <a:r>
                  <a:rPr lang="en-US" sz="2000" dirty="0" smtClean="0">
                    <a:latin typeface="Consolas" pitchFamily="49" charset="0"/>
                    <a:cs typeface="Consolas" pitchFamily="49" charset="0"/>
                  </a:rPr>
                  <a:t>c = </a:t>
                </a:r>
                <a:r>
                  <a:rPr lang="en-US" sz="2000" dirty="0" err="1" smtClean="0">
                    <a:latin typeface="Consolas" pitchFamily="49" charset="0"/>
                    <a:cs typeface="Consolas" pitchFamily="49" charset="0"/>
                  </a:rPr>
                  <a:t>getpid</a:t>
                </a:r>
                <a:r>
                  <a:rPr lang="en-US" sz="2000" dirty="0" smtClean="0">
                    <a:latin typeface="Consolas" pitchFamily="49" charset="0"/>
                    <a:cs typeface="Consolas" pitchFamily="49" charset="0"/>
                  </a:rPr>
                  <a:t>()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5313404" y="3276600"/>
                <a:ext cx="228600" cy="6858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6" name="Straight Arrow Connector 15"/>
            <p:cNvCxnSpPr>
              <a:endCxn id="11" idx="3"/>
            </p:cNvCxnSpPr>
            <p:nvPr/>
          </p:nvCxnSpPr>
          <p:spPr>
            <a:xfrm flipH="1">
              <a:off x="4454462" y="2971800"/>
              <a:ext cx="1184338" cy="82566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4115297" y="2325469"/>
              <a:ext cx="304700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Type of </a:t>
              </a:r>
              <a:r>
                <a:rPr lang="en-US" i="1" dirty="0" smtClean="0"/>
                <a:t>a, b</a:t>
              </a:r>
              <a:r>
                <a:rPr lang="en-US" dirty="0" smtClean="0"/>
                <a:t> can be resolved here by backwards tracking 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93468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657600" y="3124200"/>
            <a:ext cx="37112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strcpy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(s, “hello world”);</a:t>
            </a: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c = *s;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2438400"/>
            <a:ext cx="2918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 </a:t>
            </a:r>
            <a:r>
              <a:rPr lang="en-US" dirty="0" smtClean="0"/>
              <a:t>is identified as a string here</a:t>
            </a:r>
            <a:endParaRPr lang="en-US" dirty="0"/>
          </a:p>
        </p:txBody>
      </p:sp>
      <p:cxnSp>
        <p:nvCxnSpPr>
          <p:cNvPr id="5" name="Straight Arrow Connector 4"/>
          <p:cNvCxnSpPr>
            <a:stCxn id="4" idx="3"/>
          </p:cNvCxnSpPr>
          <p:nvPr/>
        </p:nvCxnSpPr>
        <p:spPr>
          <a:xfrm>
            <a:off x="3527707" y="2623066"/>
            <a:ext cx="261556" cy="5773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0" y="4267200"/>
            <a:ext cx="2274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c </a:t>
            </a:r>
            <a:r>
              <a:rPr lang="en-US" dirty="0" smtClean="0"/>
              <a:t>must be of type </a:t>
            </a:r>
            <a:r>
              <a:rPr lang="en-US" i="1" dirty="0" smtClean="0"/>
              <a:t>char</a:t>
            </a:r>
            <a:endParaRPr lang="en-US" i="1" dirty="0"/>
          </a:p>
        </p:txBody>
      </p:sp>
      <p:cxnSp>
        <p:nvCxnSpPr>
          <p:cNvPr id="8" name="Straight Arrow Connector 7"/>
          <p:cNvCxnSpPr>
            <a:stCxn id="7" idx="3"/>
          </p:cNvCxnSpPr>
          <p:nvPr/>
        </p:nvCxnSpPr>
        <p:spPr>
          <a:xfrm flipV="1">
            <a:off x="3036020" y="3733800"/>
            <a:ext cx="753243" cy="7180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582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Unifying Types</a:t>
            </a:r>
            <a:endParaRPr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All</a:t>
            </a:r>
            <a:r>
              <a:rPr lang="en-US" dirty="0" smtClean="0"/>
              <a:t> inferred types are saved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24200" y="2873514"/>
            <a:ext cx="469872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strcpy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(s, “hello world”);</a:t>
            </a: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s = s + 6;</a:t>
            </a:r>
          </a:p>
          <a:p>
            <a:r>
              <a:rPr lang="en-US" sz="2000" dirty="0" err="1">
                <a:latin typeface="Consolas" pitchFamily="49" charset="0"/>
                <a:cs typeface="Consolas" pitchFamily="49" charset="0"/>
              </a:rPr>
              <a:t>p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rintf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(“welcome to my %s\n”, s);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2287" y="2732901"/>
            <a:ext cx="1697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 </a:t>
            </a:r>
            <a:r>
              <a:rPr lang="en-US" dirty="0" smtClean="0"/>
              <a:t>is a string here</a:t>
            </a:r>
            <a:endParaRPr lang="en-US" i="1" dirty="0"/>
          </a:p>
        </p:txBody>
      </p:sp>
      <p:cxnSp>
        <p:nvCxnSpPr>
          <p:cNvPr id="7" name="Straight Arrow Connector 6"/>
          <p:cNvCxnSpPr>
            <a:stCxn id="6" idx="3"/>
          </p:cNvCxnSpPr>
          <p:nvPr/>
        </p:nvCxnSpPr>
        <p:spPr>
          <a:xfrm>
            <a:off x="2199418" y="2917567"/>
            <a:ext cx="966007" cy="1846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6" idx="3"/>
          </p:cNvCxnSpPr>
          <p:nvPr/>
        </p:nvCxnSpPr>
        <p:spPr>
          <a:xfrm>
            <a:off x="2199418" y="2917567"/>
            <a:ext cx="966007" cy="7400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09600" y="4114800"/>
            <a:ext cx="2036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and </a:t>
            </a:r>
            <a:r>
              <a:rPr lang="en-US" i="1" dirty="0" smtClean="0"/>
              <a:t> </a:t>
            </a:r>
            <a:r>
              <a:rPr lang="en-US" dirty="0" smtClean="0"/>
              <a:t>a number here</a:t>
            </a:r>
            <a:endParaRPr lang="en-US" i="1" dirty="0"/>
          </a:p>
        </p:txBody>
      </p:sp>
      <p:cxnSp>
        <p:nvCxnSpPr>
          <p:cNvPr id="13" name="Straight Arrow Connector 12"/>
          <p:cNvCxnSpPr>
            <a:stCxn id="12" idx="0"/>
          </p:cNvCxnSpPr>
          <p:nvPr/>
        </p:nvCxnSpPr>
        <p:spPr>
          <a:xfrm flipV="1">
            <a:off x="1627764" y="3412867"/>
            <a:ext cx="1537661" cy="7019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143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 and Death of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Memory allocation, stack frame definition</a:t>
            </a:r>
          </a:p>
          <a:p>
            <a:pPr lvl="1"/>
            <a:r>
              <a:rPr lang="en-US" dirty="0" smtClean="0"/>
              <a:t>Timestamps of “newborn” variables are updated</a:t>
            </a:r>
          </a:p>
          <a:p>
            <a:pPr lvl="1"/>
            <a:endParaRPr lang="en-US" dirty="0"/>
          </a:p>
          <a:p>
            <a:r>
              <a:rPr lang="en-US" dirty="0" smtClean="0"/>
              <a:t>Freeing a memory region</a:t>
            </a:r>
          </a:p>
          <a:p>
            <a:pPr lvl="1"/>
            <a:r>
              <a:rPr lang="en-US" dirty="0" smtClean="0"/>
              <a:t>Types of corresponding memory bytes are logged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60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Detecting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Using </a:t>
            </a:r>
            <a:r>
              <a:rPr lang="en-US" dirty="0" err="1" smtClean="0"/>
              <a:t>malloc</a:t>
            </a:r>
            <a:endParaRPr lang="en-US" dirty="0" smtClean="0"/>
          </a:p>
          <a:p>
            <a:pPr lvl="1"/>
            <a:r>
              <a:rPr lang="en-US" dirty="0" smtClean="0"/>
              <a:t>Structures are frequently allocated as one</a:t>
            </a:r>
          </a:p>
          <a:p>
            <a:pPr lvl="2"/>
            <a:r>
              <a:rPr lang="en-US" dirty="0" smtClean="0"/>
              <a:t>Or array of structures</a:t>
            </a:r>
          </a:p>
          <a:p>
            <a:endParaRPr lang="en-US" dirty="0"/>
          </a:p>
          <a:p>
            <a:r>
              <a:rPr lang="en-US" dirty="0" smtClean="0"/>
              <a:t>Looking at memory accesses performed using an offset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Applying </a:t>
            </a:r>
            <a:r>
              <a:rPr lang="en-US" dirty="0" err="1" smtClean="0"/>
              <a:t>Laika</a:t>
            </a:r>
            <a:r>
              <a:rPr lang="en-US" dirty="0" smtClean="0"/>
              <a:t>-style heuristics based on the basic types detected by REWARDS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91200" y="3733800"/>
            <a:ext cx="233749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nsolas" pitchFamily="49" charset="0"/>
                <a:cs typeface="Consolas" pitchFamily="49" charset="0"/>
              </a:rPr>
              <a:t>m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ov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%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edx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, %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eax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dirty="0" err="1">
                <a:latin typeface="Consolas" pitchFamily="49" charset="0"/>
                <a:cs typeface="Consolas" pitchFamily="49" charset="0"/>
              </a:rPr>
              <a:t>m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ov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0x10, 4(%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eax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en-US" dirty="0" err="1" smtClean="0">
                <a:latin typeface="Consolas" pitchFamily="49" charset="0"/>
                <a:cs typeface="Consolas" pitchFamily="49" charset="0"/>
              </a:rPr>
              <a:t>mov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0x11, 8(%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eax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en-US" dirty="0" err="1" smtClean="0">
                <a:latin typeface="Consolas" pitchFamily="49" charset="0"/>
                <a:cs typeface="Consolas" pitchFamily="49" charset="0"/>
              </a:rPr>
              <a:t>mov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0x12, c(%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eax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4961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5689"/>
            <a:ext cx="5695950" cy="653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705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Coverage</a:t>
            </a:r>
          </a:p>
          <a:p>
            <a:endParaRPr lang="en-US" dirty="0"/>
          </a:p>
          <a:p>
            <a:r>
              <a:rPr lang="en-US" dirty="0" smtClean="0"/>
              <a:t>Few system calls and </a:t>
            </a:r>
            <a:r>
              <a:rPr lang="en-US" dirty="0" err="1" smtClean="0"/>
              <a:t>libc</a:t>
            </a:r>
            <a:r>
              <a:rPr lang="en-US" dirty="0" smtClean="0"/>
              <a:t> calls can lead to worse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02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Big Picture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619023" y="2144261"/>
            <a:ext cx="3257754" cy="1101493"/>
            <a:chOff x="1460867" y="1994176"/>
            <a:chExt cx="3257754" cy="1101493"/>
          </a:xfrm>
        </p:grpSpPr>
        <p:grpSp>
          <p:nvGrpSpPr>
            <p:cNvPr id="4" name="Group 3"/>
            <p:cNvGrpSpPr/>
            <p:nvPr/>
          </p:nvGrpSpPr>
          <p:grpSpPr>
            <a:xfrm>
              <a:off x="1460867" y="1994176"/>
              <a:ext cx="1048429" cy="1101493"/>
              <a:chOff x="1613267" y="2947994"/>
              <a:chExt cx="1048429" cy="1101493"/>
            </a:xfrm>
          </p:grpSpPr>
          <p:pic>
            <p:nvPicPr>
              <p:cNvPr id="2050" name="Picture 2" descr="C:\Users\porto\Documents\clipart\openclipart-2.0-full\clipart\ben\ben_Software_Box.png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04990" y="3352801"/>
                <a:ext cx="533400" cy="69668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" name="TextBox 2"/>
              <p:cNvSpPr txBox="1"/>
              <p:nvPr/>
            </p:nvSpPr>
            <p:spPr>
              <a:xfrm>
                <a:off x="1613267" y="2947994"/>
                <a:ext cx="10484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Software</a:t>
                </a:r>
                <a:endParaRPr lang="en-US" dirty="0"/>
              </a:p>
            </p:txBody>
          </p:sp>
        </p:grpSp>
        <p:grpSp>
          <p:nvGrpSpPr>
            <p:cNvPr id="5" name="Group 4"/>
            <p:cNvGrpSpPr/>
            <p:nvPr/>
          </p:nvGrpSpPr>
          <p:grpSpPr>
            <a:xfrm>
              <a:off x="3594467" y="2014203"/>
              <a:ext cx="1124154" cy="1045029"/>
              <a:chOff x="3594467" y="2014203"/>
              <a:chExt cx="1124154" cy="1045029"/>
            </a:xfrm>
          </p:grpSpPr>
          <p:pic>
            <p:nvPicPr>
              <p:cNvPr id="2051" name="Picture 3" descr="C:\Program Files (x86)\Microsoft Office\MEDIA\CAGCAT10\j0285750.wmf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71015" y="2462567"/>
                <a:ext cx="971059" cy="59666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7" name="TextBox 6"/>
              <p:cNvSpPr txBox="1"/>
              <p:nvPr/>
            </p:nvSpPr>
            <p:spPr>
              <a:xfrm>
                <a:off x="3594467" y="2014203"/>
                <a:ext cx="11241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Hardware</a:t>
                </a:r>
                <a:endParaRPr lang="en-US" dirty="0"/>
              </a:p>
            </p:txBody>
          </p:sp>
        </p:grpSp>
        <p:sp>
          <p:nvSpPr>
            <p:cNvPr id="6" name="Right Arrow 5"/>
            <p:cNvSpPr/>
            <p:nvPr/>
          </p:nvSpPr>
          <p:spPr>
            <a:xfrm>
              <a:off x="2587801" y="2590800"/>
              <a:ext cx="778066" cy="76200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476862" y="1676400"/>
            <a:ext cx="3542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Programs may seem independent</a:t>
            </a:r>
            <a:endParaRPr lang="en-US" b="1" dirty="0"/>
          </a:p>
        </p:txBody>
      </p:sp>
      <p:grpSp>
        <p:nvGrpSpPr>
          <p:cNvPr id="2057" name="Group 2056"/>
          <p:cNvGrpSpPr/>
          <p:nvPr/>
        </p:nvGrpSpPr>
        <p:grpSpPr>
          <a:xfrm>
            <a:off x="5106286" y="2209800"/>
            <a:ext cx="3732914" cy="3790980"/>
            <a:chOff x="4746759" y="2533620"/>
            <a:chExt cx="3732914" cy="3790980"/>
          </a:xfrm>
        </p:grpSpPr>
        <p:grpSp>
          <p:nvGrpSpPr>
            <p:cNvPr id="22" name="Group 21"/>
            <p:cNvGrpSpPr/>
            <p:nvPr/>
          </p:nvGrpSpPr>
          <p:grpSpPr>
            <a:xfrm>
              <a:off x="4784416" y="2971800"/>
              <a:ext cx="3657600" cy="3352800"/>
              <a:chOff x="4648200" y="2971800"/>
              <a:chExt cx="3657600" cy="3352800"/>
            </a:xfrm>
          </p:grpSpPr>
          <p:sp>
            <p:nvSpPr>
              <p:cNvPr id="10" name="Rounded Rectangle 9"/>
              <p:cNvSpPr/>
              <p:nvPr/>
            </p:nvSpPr>
            <p:spPr>
              <a:xfrm>
                <a:off x="4648200" y="2971800"/>
                <a:ext cx="3657600" cy="3352800"/>
              </a:xfrm>
              <a:prstGeom prst="round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ounded Rectangle 8"/>
              <p:cNvSpPr/>
              <p:nvPr/>
            </p:nvSpPr>
            <p:spPr>
              <a:xfrm>
                <a:off x="5194412" y="4495800"/>
                <a:ext cx="1143000" cy="457200"/>
              </a:xfrm>
              <a:prstGeom prst="roundRect">
                <a:avLst/>
              </a:prstGeom>
              <a:solidFill>
                <a:srgbClr val="92D050"/>
              </a:solidFill>
              <a:ln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Software</a:t>
                </a:r>
                <a:endParaRPr lang="en-US" dirty="0"/>
              </a:p>
            </p:txBody>
          </p:sp>
          <p:sp>
            <p:nvSpPr>
              <p:cNvPr id="11" name="Rounded Rectangle 10"/>
              <p:cNvSpPr/>
              <p:nvPr/>
            </p:nvSpPr>
            <p:spPr>
              <a:xfrm>
                <a:off x="5105400" y="5486400"/>
                <a:ext cx="1219200" cy="381000"/>
              </a:xfrm>
              <a:prstGeom prst="roundRect">
                <a:avLst/>
              </a:prstGeom>
              <a:solidFill>
                <a:srgbClr val="0070C0"/>
              </a:solidFill>
              <a:ln>
                <a:solidFill>
                  <a:schemeClr val="accent5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Kernel</a:t>
                </a:r>
                <a:endParaRPr lang="en-US" dirty="0"/>
              </a:p>
            </p:txBody>
          </p:sp>
          <p:sp>
            <p:nvSpPr>
              <p:cNvPr id="12" name="Rounded Rectangle 11"/>
              <p:cNvSpPr/>
              <p:nvPr/>
            </p:nvSpPr>
            <p:spPr>
              <a:xfrm>
                <a:off x="7086600" y="3352800"/>
                <a:ext cx="685800" cy="13716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" rtlCol="0" anchor="ctr"/>
              <a:lstStyle/>
              <a:p>
                <a:pPr algn="ctr"/>
                <a:r>
                  <a:rPr lang="en-US" dirty="0" smtClean="0"/>
                  <a:t>Libraries</a:t>
                </a:r>
                <a:endParaRPr lang="en-US" dirty="0"/>
              </a:p>
            </p:txBody>
          </p:sp>
          <p:sp>
            <p:nvSpPr>
              <p:cNvPr id="13" name="Rounded Rectangle 12"/>
              <p:cNvSpPr/>
              <p:nvPr/>
            </p:nvSpPr>
            <p:spPr>
              <a:xfrm>
                <a:off x="5105400" y="3276600"/>
                <a:ext cx="1371600" cy="533400"/>
              </a:xfrm>
              <a:prstGeom prst="round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Other</a:t>
                </a:r>
              </a:p>
              <a:p>
                <a:pPr algn="ctr"/>
                <a:r>
                  <a:rPr lang="en-US" dirty="0" smtClean="0"/>
                  <a:t>software</a:t>
                </a:r>
                <a:endParaRPr lang="en-US" dirty="0"/>
              </a:p>
            </p:txBody>
          </p:sp>
          <p:cxnSp>
            <p:nvCxnSpPr>
              <p:cNvPr id="15" name="Straight Arrow Connector 14"/>
              <p:cNvCxnSpPr>
                <a:stCxn id="9" idx="0"/>
                <a:endCxn id="13" idx="2"/>
              </p:cNvCxnSpPr>
              <p:nvPr/>
            </p:nvCxnSpPr>
            <p:spPr>
              <a:xfrm flipV="1">
                <a:off x="5765912" y="3810000"/>
                <a:ext cx="25288" cy="685800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>
                <a:stCxn id="9" idx="3"/>
                <a:endCxn id="12" idx="1"/>
              </p:cNvCxnSpPr>
              <p:nvPr/>
            </p:nvCxnSpPr>
            <p:spPr>
              <a:xfrm flipV="1">
                <a:off x="6337412" y="4038600"/>
                <a:ext cx="749188" cy="685800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>
                <a:stCxn id="9" idx="2"/>
                <a:endCxn id="11" idx="0"/>
              </p:cNvCxnSpPr>
              <p:nvPr/>
            </p:nvCxnSpPr>
            <p:spPr>
              <a:xfrm flipH="1">
                <a:off x="5715000" y="4953000"/>
                <a:ext cx="50912" cy="533400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6" name="TextBox 25"/>
            <p:cNvSpPr txBox="1"/>
            <p:nvPr/>
          </p:nvSpPr>
          <p:spPr>
            <a:xfrm>
              <a:off x="4746759" y="2533620"/>
              <a:ext cx="37329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In fact, there are many dependencies</a:t>
              </a:r>
              <a:endParaRPr lang="en-US" b="1" dirty="0"/>
            </a:p>
          </p:txBody>
        </p:sp>
      </p:grpSp>
      <p:grpSp>
        <p:nvGrpSpPr>
          <p:cNvPr id="2054" name="Group 2053"/>
          <p:cNvGrpSpPr/>
          <p:nvPr/>
        </p:nvGrpSpPr>
        <p:grpSpPr>
          <a:xfrm>
            <a:off x="3941388" y="4400580"/>
            <a:ext cx="1824967" cy="369332"/>
            <a:chOff x="3581861" y="4724400"/>
            <a:chExt cx="1824967" cy="369332"/>
          </a:xfrm>
        </p:grpSpPr>
        <p:sp>
          <p:nvSpPr>
            <p:cNvPr id="24" name="TextBox 23"/>
            <p:cNvSpPr txBox="1"/>
            <p:nvPr/>
          </p:nvSpPr>
          <p:spPr>
            <a:xfrm>
              <a:off x="3581861" y="4724400"/>
              <a:ext cx="1087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accent2"/>
                  </a:solidFill>
                </a:rPr>
                <a:t>Unknown</a:t>
              </a:r>
              <a:endParaRPr lang="en-US" dirty="0">
                <a:solidFill>
                  <a:schemeClr val="accent2"/>
                </a:solidFill>
              </a:endParaRPr>
            </a:p>
          </p:txBody>
        </p:sp>
        <p:cxnSp>
          <p:nvCxnSpPr>
            <p:cNvPr id="27" name="Straight Arrow Connector 26"/>
            <p:cNvCxnSpPr>
              <a:stCxn id="24" idx="3"/>
              <a:endCxn id="9" idx="1"/>
            </p:cNvCxnSpPr>
            <p:nvPr/>
          </p:nvCxnSpPr>
          <p:spPr>
            <a:xfrm flipV="1">
              <a:off x="4669723" y="4724400"/>
              <a:ext cx="737105" cy="18466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053" name="Group 2052"/>
          <p:cNvGrpSpPr/>
          <p:nvPr/>
        </p:nvGrpSpPr>
        <p:grpSpPr>
          <a:xfrm>
            <a:off x="3962967" y="3486180"/>
            <a:ext cx="3178360" cy="1409700"/>
            <a:chOff x="3603440" y="3810000"/>
            <a:chExt cx="3178360" cy="1409700"/>
          </a:xfrm>
        </p:grpSpPr>
        <p:sp>
          <p:nvSpPr>
            <p:cNvPr id="28" name="TextBox 27"/>
            <p:cNvSpPr txBox="1"/>
            <p:nvPr/>
          </p:nvSpPr>
          <p:spPr>
            <a:xfrm>
              <a:off x="3603440" y="3810000"/>
              <a:ext cx="8309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accent4"/>
                  </a:solidFill>
                </a:rPr>
                <a:t>Known</a:t>
              </a:r>
              <a:endParaRPr lang="en-US" dirty="0">
                <a:solidFill>
                  <a:schemeClr val="accent4"/>
                </a:solidFill>
              </a:endParaRPr>
            </a:p>
          </p:txBody>
        </p:sp>
        <p:cxnSp>
          <p:nvCxnSpPr>
            <p:cNvPr id="30" name="Straight Arrow Connector 29"/>
            <p:cNvCxnSpPr>
              <a:stCxn id="28" idx="3"/>
            </p:cNvCxnSpPr>
            <p:nvPr/>
          </p:nvCxnSpPr>
          <p:spPr>
            <a:xfrm>
              <a:off x="4434437" y="3994666"/>
              <a:ext cx="1467691" cy="15823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28" idx="3"/>
            </p:cNvCxnSpPr>
            <p:nvPr/>
          </p:nvCxnSpPr>
          <p:spPr>
            <a:xfrm>
              <a:off x="4434437" y="3994666"/>
              <a:ext cx="2347363" cy="38683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>
              <a:off x="4434437" y="3994666"/>
              <a:ext cx="1416779" cy="122503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2068" name="Group 2067"/>
          <p:cNvGrpSpPr/>
          <p:nvPr/>
        </p:nvGrpSpPr>
        <p:grpSpPr>
          <a:xfrm>
            <a:off x="76200" y="3994666"/>
            <a:ext cx="4191000" cy="2475295"/>
            <a:chOff x="76200" y="3994666"/>
            <a:chExt cx="4191000" cy="2475295"/>
          </a:xfrm>
        </p:grpSpPr>
        <p:sp>
          <p:nvSpPr>
            <p:cNvPr id="43" name="TextBox 42"/>
            <p:cNvSpPr txBox="1"/>
            <p:nvPr/>
          </p:nvSpPr>
          <p:spPr>
            <a:xfrm>
              <a:off x="76200" y="6100629"/>
              <a:ext cx="419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Essentially, the software kernel is smaller </a:t>
              </a:r>
              <a:endParaRPr lang="en-US" b="1" dirty="0"/>
            </a:p>
          </p:txBody>
        </p:sp>
        <p:grpSp>
          <p:nvGrpSpPr>
            <p:cNvPr id="2067" name="Group 2066"/>
            <p:cNvGrpSpPr/>
            <p:nvPr/>
          </p:nvGrpSpPr>
          <p:grpSpPr>
            <a:xfrm>
              <a:off x="830556" y="3994666"/>
              <a:ext cx="2682289" cy="2105963"/>
              <a:chOff x="830556" y="3994666"/>
              <a:chExt cx="2682289" cy="2105963"/>
            </a:xfrm>
          </p:grpSpPr>
          <p:sp>
            <p:nvSpPr>
              <p:cNvPr id="2056" name="Oval 2055"/>
              <p:cNvSpPr/>
              <p:nvPr/>
            </p:nvSpPr>
            <p:spPr>
              <a:xfrm>
                <a:off x="1656591" y="4268912"/>
                <a:ext cx="1856254" cy="1831717"/>
              </a:xfrm>
              <a:prstGeom prst="ellipse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1788893" y="4381500"/>
                <a:ext cx="1591649" cy="1628090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58" name="TextBox 2057"/>
              <p:cNvSpPr txBox="1"/>
              <p:nvPr/>
            </p:nvSpPr>
            <p:spPr>
              <a:xfrm>
                <a:off x="830556" y="3994666"/>
                <a:ext cx="5838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2">
                        <a:lumMod val="50000"/>
                      </a:schemeClr>
                    </a:solidFill>
                  </a:rPr>
                  <a:t>APIs</a:t>
                </a:r>
                <a:endParaRPr lang="en-US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  <p:cxnSp>
            <p:nvCxnSpPr>
              <p:cNvPr id="2060" name="Straight Arrow Connector 2059"/>
              <p:cNvCxnSpPr>
                <a:stCxn id="2058" idx="3"/>
              </p:cNvCxnSpPr>
              <p:nvPr/>
            </p:nvCxnSpPr>
            <p:spPr>
              <a:xfrm>
                <a:off x="1414370" y="4179332"/>
                <a:ext cx="606776" cy="31646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66" name="Group 2065"/>
          <p:cNvGrpSpPr/>
          <p:nvPr/>
        </p:nvGrpSpPr>
        <p:grpSpPr>
          <a:xfrm>
            <a:off x="469373" y="4526548"/>
            <a:ext cx="2604613" cy="1146564"/>
            <a:chOff x="469373" y="4526548"/>
            <a:chExt cx="2604613" cy="1146564"/>
          </a:xfrm>
        </p:grpSpPr>
        <p:sp>
          <p:nvSpPr>
            <p:cNvPr id="52" name="Oval 51"/>
            <p:cNvSpPr/>
            <p:nvPr/>
          </p:nvSpPr>
          <p:spPr>
            <a:xfrm>
              <a:off x="2095449" y="4696427"/>
              <a:ext cx="978537" cy="976685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69373" y="4526548"/>
              <a:ext cx="118032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Structured</a:t>
              </a:r>
            </a:p>
            <a:p>
              <a:r>
                <a:rPr lang="en-US" dirty="0" smtClean="0"/>
                <a:t>data</a:t>
              </a:r>
              <a:endParaRPr lang="en-US" dirty="0"/>
            </a:p>
          </p:txBody>
        </p:sp>
        <p:cxnSp>
          <p:nvCxnSpPr>
            <p:cNvPr id="54" name="Straight Arrow Connector 53"/>
            <p:cNvCxnSpPr>
              <a:stCxn id="53" idx="3"/>
            </p:cNvCxnSpPr>
            <p:nvPr/>
          </p:nvCxnSpPr>
          <p:spPr>
            <a:xfrm>
              <a:off x="1649696" y="4849714"/>
              <a:ext cx="255304" cy="8898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62203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We can detect objects through pointers</a:t>
            </a:r>
          </a:p>
          <a:p>
            <a:pPr lvl="1"/>
            <a:r>
              <a:rPr lang="en-US" dirty="0" smtClean="0"/>
              <a:t>But which objects are of the same…</a:t>
            </a:r>
          </a:p>
          <a:p>
            <a:pPr lvl="2"/>
            <a:r>
              <a:rPr lang="en-US" dirty="0" smtClean="0"/>
              <a:t>Type</a:t>
            </a:r>
          </a:p>
          <a:p>
            <a:pPr lvl="2"/>
            <a:r>
              <a:rPr lang="en-US" dirty="0" smtClean="0"/>
              <a:t>Size</a:t>
            </a:r>
          </a:p>
          <a:p>
            <a:endParaRPr lang="en-US" dirty="0" smtClean="0"/>
          </a:p>
          <a:p>
            <a:r>
              <a:rPr lang="en-US" dirty="0" smtClean="0"/>
              <a:t>Semantics need to be extracted</a:t>
            </a:r>
          </a:p>
          <a:p>
            <a:pPr lvl="1"/>
            <a:r>
              <a:rPr lang="en-US" dirty="0" smtClean="0"/>
              <a:t>E.g., a sequence of null terminated characters is probably a string</a:t>
            </a:r>
          </a:p>
          <a:p>
            <a:pPr lvl="1"/>
            <a:r>
              <a:rPr lang="en-US" dirty="0" smtClean="0"/>
              <a:t>Things can easily get tricky!</a:t>
            </a:r>
          </a:p>
          <a:p>
            <a:pPr lvl="2"/>
            <a:r>
              <a:rPr lang="en-US" dirty="0" smtClean="0"/>
              <a:t>Consider Unicode strings</a:t>
            </a:r>
          </a:p>
          <a:p>
            <a:endParaRPr lang="en-US" dirty="0" smtClean="0"/>
          </a:p>
          <a:p>
            <a:r>
              <a:rPr lang="en-US" dirty="0" smtClean="0"/>
              <a:t>Ignore noise</a:t>
            </a:r>
          </a:p>
          <a:p>
            <a:pPr lvl="1"/>
            <a:r>
              <a:rPr lang="en-US" dirty="0" smtClean="0"/>
              <a:t>Freed but still present memory chunks</a:t>
            </a:r>
          </a:p>
          <a:p>
            <a:pPr lvl="1"/>
            <a:r>
              <a:rPr lang="en-US" dirty="0" smtClean="0"/>
              <a:t>Memory management meta-data</a:t>
            </a:r>
          </a:p>
          <a:p>
            <a:pPr lvl="1"/>
            <a:r>
              <a:rPr lang="en-US" dirty="0" smtClean="0"/>
              <a:t>Data with multiple personalities</a:t>
            </a:r>
          </a:p>
          <a:p>
            <a:pPr lvl="2"/>
            <a:r>
              <a:rPr lang="en-US" dirty="0" smtClean="0"/>
              <a:t>A large integer could be easily confused with a memory address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02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3055" y="2286000"/>
            <a:ext cx="797789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Digging For Data Structures </a:t>
            </a:r>
            <a:r>
              <a:rPr lang="en-US" dirty="0" smtClean="0"/>
              <a:t>(OSDI 2008)</a:t>
            </a:r>
          </a:p>
          <a:p>
            <a:r>
              <a:rPr lang="en-US" i="1" dirty="0" smtClean="0"/>
              <a:t>Anthony </a:t>
            </a:r>
            <a:r>
              <a:rPr lang="en-US" i="1" dirty="0" err="1" smtClean="0"/>
              <a:t>Cozzie</a:t>
            </a:r>
            <a:r>
              <a:rPr lang="en-US" i="1" dirty="0" smtClean="0"/>
              <a:t>, Frank Stratton, </a:t>
            </a:r>
            <a:r>
              <a:rPr lang="en-US" i="1" dirty="0" err="1" smtClean="0"/>
              <a:t>Hui</a:t>
            </a:r>
            <a:r>
              <a:rPr lang="en-US" i="1" dirty="0" smtClean="0"/>
              <a:t> </a:t>
            </a:r>
            <a:r>
              <a:rPr lang="en-US" i="1" dirty="0" err="1" smtClean="0"/>
              <a:t>Xue</a:t>
            </a:r>
            <a:r>
              <a:rPr lang="en-US" i="1" dirty="0" smtClean="0"/>
              <a:t>, and Samuel T. King</a:t>
            </a:r>
          </a:p>
          <a:p>
            <a:endParaRPr lang="en-US" i="1" dirty="0"/>
          </a:p>
          <a:p>
            <a:r>
              <a:rPr lang="en-US" dirty="0" smtClean="0"/>
              <a:t>or</a:t>
            </a:r>
          </a:p>
          <a:p>
            <a:endParaRPr lang="en-US" dirty="0"/>
          </a:p>
          <a:p>
            <a:r>
              <a:rPr lang="en-US" b="1" dirty="0" smtClean="0"/>
              <a:t>Howard: a dynamic excavator for reverse engineering data structures </a:t>
            </a:r>
            <a:r>
              <a:rPr lang="en-US" dirty="0" smtClean="0"/>
              <a:t>(NDSS 2011)</a:t>
            </a:r>
          </a:p>
          <a:p>
            <a:r>
              <a:rPr lang="en-US" i="1" dirty="0" smtClean="0"/>
              <a:t>Asia </a:t>
            </a:r>
            <a:r>
              <a:rPr lang="en-US" i="1" dirty="0" err="1" smtClean="0"/>
              <a:t>Slowinska</a:t>
            </a:r>
            <a:r>
              <a:rPr lang="en-US" i="1" dirty="0" smtClean="0"/>
              <a:t>, </a:t>
            </a:r>
            <a:r>
              <a:rPr lang="en-US" i="1" dirty="0" err="1" smtClean="0"/>
              <a:t>Traian</a:t>
            </a:r>
            <a:r>
              <a:rPr lang="en-US" i="1" dirty="0" smtClean="0"/>
              <a:t> </a:t>
            </a:r>
            <a:r>
              <a:rPr lang="en-US" i="1" dirty="0" err="1" smtClean="0"/>
              <a:t>Stancescu</a:t>
            </a:r>
            <a:r>
              <a:rPr lang="en-US" i="1" dirty="0" smtClean="0"/>
              <a:t>, and Herbert </a:t>
            </a:r>
            <a:r>
              <a:rPr lang="en-US" i="1" dirty="0" err="1" smtClean="0"/>
              <a:t>Bos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4106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Laika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 machine learning approach</a:t>
            </a:r>
          </a:p>
          <a:p>
            <a:endParaRPr lang="en-US" b="1" dirty="0"/>
          </a:p>
          <a:p>
            <a:r>
              <a:rPr lang="en-US" dirty="0" smtClean="0"/>
              <a:t>Given a memory image</a:t>
            </a:r>
          </a:p>
          <a:p>
            <a:pPr lvl="1"/>
            <a:r>
              <a:rPr lang="en-US" dirty="0" smtClean="0"/>
              <a:t>Collect object features</a:t>
            </a:r>
          </a:p>
          <a:p>
            <a:pPr lvl="1"/>
            <a:r>
              <a:rPr lang="en-US" dirty="0" smtClean="0"/>
              <a:t>Write a classifier</a:t>
            </a:r>
          </a:p>
          <a:p>
            <a:pPr lvl="1"/>
            <a:r>
              <a:rPr lang="en-US" dirty="0" smtClean="0"/>
              <a:t>Detect data structures!</a:t>
            </a:r>
          </a:p>
          <a:p>
            <a:pPr lvl="1"/>
            <a:endParaRPr lang="en-US" dirty="0"/>
          </a:p>
          <a:p>
            <a:r>
              <a:rPr lang="en-US" dirty="0" smtClean="0"/>
              <a:t>Seems simple enough</a:t>
            </a:r>
          </a:p>
        </p:txBody>
      </p:sp>
      <p:pic>
        <p:nvPicPr>
          <p:cNvPr id="3074" name="Picture 2" descr="http://nssdc.gsfc.nasa.gov/planetary/image/laik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0"/>
            <a:ext cx="1447800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047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main</a:t>
            </a:r>
            <a:r>
              <a:rPr lang="en-US" dirty="0" smtClean="0"/>
              <a:t> data feature, later used for classification</a:t>
            </a:r>
          </a:p>
          <a:p>
            <a:r>
              <a:rPr lang="en-US" dirty="0" smtClean="0"/>
              <a:t>Every </a:t>
            </a:r>
            <a:r>
              <a:rPr lang="en-US" b="1" dirty="0" smtClean="0"/>
              <a:t>machine word </a:t>
            </a:r>
            <a:r>
              <a:rPr lang="en-US" dirty="0" smtClean="0"/>
              <a:t>is assigned a block type</a:t>
            </a:r>
          </a:p>
          <a:p>
            <a:pPr lvl="1"/>
            <a:r>
              <a:rPr lang="en-US" i="1" dirty="0" smtClean="0"/>
              <a:t>Address</a:t>
            </a:r>
          </a:p>
          <a:p>
            <a:pPr lvl="2"/>
            <a:r>
              <a:rPr lang="en-US" dirty="0" smtClean="0"/>
              <a:t>Points to stack or heap</a:t>
            </a:r>
          </a:p>
          <a:p>
            <a:pPr lvl="1"/>
            <a:r>
              <a:rPr lang="en-US" i="1" dirty="0" smtClean="0"/>
              <a:t>Zero</a:t>
            </a:r>
          </a:p>
          <a:p>
            <a:pPr lvl="1"/>
            <a:r>
              <a:rPr lang="en-US" i="1" dirty="0" smtClean="0"/>
              <a:t>String</a:t>
            </a:r>
          </a:p>
          <a:p>
            <a:pPr lvl="1"/>
            <a:r>
              <a:rPr lang="en-US" i="1" dirty="0" smtClean="0"/>
              <a:t>Data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07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075"/>
          <a:stretch/>
        </p:blipFill>
        <p:spPr bwMode="auto">
          <a:xfrm>
            <a:off x="1752600" y="457200"/>
            <a:ext cx="5638800" cy="5626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066800" y="2362200"/>
            <a:ext cx="3505200" cy="12192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Assumption</a:t>
            </a:r>
            <a:r>
              <a:rPr lang="en-US" sz="2000" dirty="0" smtClean="0"/>
              <a:t>: similar objects have similar block type vectors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7638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stevens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stevens</Template>
  <TotalTime>485</TotalTime>
  <Words>1278</Words>
  <Application>Microsoft Office PowerPoint</Application>
  <PresentationFormat>On-screen Show (4:3)</PresentationFormat>
  <Paragraphs>297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stevens</vt:lpstr>
      <vt:lpstr>Discovering Data Structures</vt:lpstr>
      <vt:lpstr>Why Data?</vt:lpstr>
      <vt:lpstr>Why Data?</vt:lpstr>
      <vt:lpstr>The Big Picture</vt:lpstr>
      <vt:lpstr>Challenges</vt:lpstr>
      <vt:lpstr>PowerPoint Presentation</vt:lpstr>
      <vt:lpstr>Laika</vt:lpstr>
      <vt:lpstr>Block Types</vt:lpstr>
      <vt:lpstr>PowerPoint Presentation</vt:lpstr>
      <vt:lpstr>Atomic Types</vt:lpstr>
      <vt:lpstr>PowerPoint Presentation</vt:lpstr>
      <vt:lpstr>Limitations of Approach</vt:lpstr>
      <vt:lpstr>Estimating Object Size</vt:lpstr>
      <vt:lpstr>Malloc</vt:lpstr>
      <vt:lpstr>Heuristics</vt:lpstr>
      <vt:lpstr>Heuristics II</vt:lpstr>
      <vt:lpstr>Putting It All Together</vt:lpstr>
      <vt:lpstr>How to Check It Works?</vt:lpstr>
      <vt:lpstr>Interesting Numbers</vt:lpstr>
      <vt:lpstr>Optimizations that Impede Classification</vt:lpstr>
      <vt:lpstr>Accuracy</vt:lpstr>
      <vt:lpstr>Example Structure Identification</vt:lpstr>
      <vt:lpstr>Applying Data Structure Detection on Intrusion Detection</vt:lpstr>
      <vt:lpstr>Summary</vt:lpstr>
      <vt:lpstr>REWARDS</vt:lpstr>
      <vt:lpstr>Methodology</vt:lpstr>
      <vt:lpstr>Collected Information</vt:lpstr>
      <vt:lpstr>How Are Types Inferred</vt:lpstr>
      <vt:lpstr>Instruction Type Sinks</vt:lpstr>
      <vt:lpstr>Propagating Types</vt:lpstr>
      <vt:lpstr>Backwards Resolving Types</vt:lpstr>
      <vt:lpstr>Pointers</vt:lpstr>
      <vt:lpstr>Unifying Types</vt:lpstr>
      <vt:lpstr>Life and Death of Variables</vt:lpstr>
      <vt:lpstr>Detecting Structures</vt:lpstr>
      <vt:lpstr>PowerPoint Presentation</vt:lpstr>
      <vt:lpstr>Limitations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Discovering Data Structures</dc:title>
  <dc:creator>porto</dc:creator>
  <cp:lastModifiedBy>porto</cp:lastModifiedBy>
  <cp:revision>81</cp:revision>
  <dcterms:created xsi:type="dcterms:W3CDTF">2013-03-19T13:55:02Z</dcterms:created>
  <dcterms:modified xsi:type="dcterms:W3CDTF">2013-03-19T22:00:35Z</dcterms:modified>
</cp:coreProperties>
</file>