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59" r:id="rId9"/>
    <p:sldId id="260" r:id="rId10"/>
    <p:sldId id="264" r:id="rId11"/>
    <p:sldId id="289" r:id="rId12"/>
    <p:sldId id="261" r:id="rId13"/>
    <p:sldId id="263" r:id="rId14"/>
    <p:sldId id="266" r:id="rId15"/>
    <p:sldId id="267" r:id="rId16"/>
    <p:sldId id="269" r:id="rId17"/>
    <p:sldId id="275" r:id="rId18"/>
    <p:sldId id="290" r:id="rId19"/>
    <p:sldId id="268" r:id="rId20"/>
    <p:sldId id="277" r:id="rId21"/>
    <p:sldId id="278" r:id="rId22"/>
    <p:sldId id="279" r:id="rId23"/>
    <p:sldId id="280" r:id="rId24"/>
    <p:sldId id="282" r:id="rId25"/>
    <p:sldId id="281" r:id="rId26"/>
    <p:sldId id="285" r:id="rId27"/>
    <p:sldId id="286" r:id="rId28"/>
    <p:sldId id="283" r:id="rId29"/>
    <p:sldId id="287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3" autoAdjust="0"/>
  </p:normalViewPr>
  <p:slideViewPr>
    <p:cSldViewPr>
      <p:cViewPr varScale="1">
        <p:scale>
          <a:sx n="89" d="100"/>
          <a:sy n="89" d="100"/>
        </p:scale>
        <p:origin x="-10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50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71AE-C43E-4E77-BD4A-F04EABEDB281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C79FF-BD37-47DF-9D34-55003C500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7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C79FF-BD37-47DF-9D34-55003C500C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9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C79FF-BD37-47DF-9D34-55003C500C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C79FF-BD37-47DF-9D34-55003C500C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0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C79FF-BD37-47DF-9D34-55003C500C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1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C79FF-BD37-47DF-9D34-55003C500CD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2FDB712-74DF-4D23-871D-11330102C9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+mj-lt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anubis.iseclab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Malware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Virtual Machine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Quick restore to previous states</a:t>
            </a:r>
          </a:p>
          <a:p>
            <a:pPr lvl="1"/>
            <a:r>
              <a:rPr lang="en-US" dirty="0" smtClean="0"/>
              <a:t>Isolation from host system</a:t>
            </a:r>
          </a:p>
          <a:p>
            <a:pPr lvl="1"/>
            <a:endParaRPr lang="en-US" dirty="0"/>
          </a:p>
          <a:p>
            <a:r>
              <a:rPr lang="en-US" b="1" dirty="0" smtClean="0"/>
              <a:t>Risks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Malware can hide its functionality</a:t>
            </a:r>
          </a:p>
          <a:p>
            <a:pPr lvl="2"/>
            <a:r>
              <a:rPr lang="en-US" dirty="0" smtClean="0"/>
              <a:t>The VM can be detected</a:t>
            </a:r>
          </a:p>
          <a:p>
            <a:pPr lvl="1"/>
            <a:r>
              <a:rPr lang="en-US" dirty="0" smtClean="0"/>
              <a:t>Malware can breakout</a:t>
            </a:r>
          </a:p>
          <a:p>
            <a:pPr lvl="2"/>
            <a:r>
              <a:rPr lang="en-US" dirty="0" smtClean="0"/>
              <a:t>VM software can have bugs</a:t>
            </a:r>
          </a:p>
          <a:p>
            <a:pPr lvl="2"/>
            <a:r>
              <a:rPr lang="en-US" dirty="0"/>
              <a:t>Worms can attack services running on the </a:t>
            </a:r>
            <a:r>
              <a:rPr lang="en-US" dirty="0" smtClean="0"/>
              <a:t>host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http://1.bp.blogspot.com/-WJB4M5ue5mI/ThGGpbWJEQI/AAAAAAAAaZE/huX6czquj18/s1600/vmware_logo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541" y="16002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xen.org/images/logos/xen_gen_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41176"/>
            <a:ext cx="1228344" cy="58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0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Networking?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VM or host be able to contact the Internet?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pic>
        <p:nvPicPr>
          <p:cNvPr id="11266" name="Picture 2" descr="http://css.handyguyspodcast.com/wp-content/uploads/2010/10/cut_cable_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49784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a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need a way to quickly restore a physical machine to a pristine state</a:t>
            </a:r>
          </a:p>
          <a:p>
            <a:endParaRPr lang="en-US" dirty="0" smtClean="0"/>
          </a:p>
          <a:p>
            <a:r>
              <a:rPr lang="en-US" dirty="0" smtClean="0"/>
              <a:t>Commercial solutions</a:t>
            </a:r>
          </a:p>
          <a:p>
            <a:pPr marL="742950" lvl="2" indent="-342900"/>
            <a:r>
              <a:rPr lang="en-US" dirty="0"/>
              <a:t>Norton </a:t>
            </a:r>
            <a:r>
              <a:rPr lang="en-US" dirty="0" smtClean="0"/>
              <a:t>Ghost</a:t>
            </a:r>
          </a:p>
          <a:p>
            <a:pPr marL="742950" lvl="2" indent="-342900"/>
            <a:r>
              <a:rPr lang="en-US" dirty="0" err="1"/>
              <a:t>CoreRESTORE</a:t>
            </a:r>
            <a:r>
              <a:rPr lang="en-US" dirty="0"/>
              <a:t> from </a:t>
            </a:r>
            <a:r>
              <a:rPr lang="en-US" dirty="0" err="1" smtClean="0"/>
              <a:t>CorePROTECT</a:t>
            </a:r>
            <a:endParaRPr lang="en-US" dirty="0" smtClean="0"/>
          </a:p>
          <a:p>
            <a:pPr marL="742950" lvl="2" indent="-342900"/>
            <a:endParaRPr lang="en-US" dirty="0" smtClean="0"/>
          </a:p>
          <a:p>
            <a:r>
              <a:rPr lang="en-US" dirty="0" smtClean="0"/>
              <a:t>Free</a:t>
            </a:r>
          </a:p>
          <a:p>
            <a:pPr lvl="1"/>
            <a:r>
              <a:rPr lang="en-US" dirty="0" err="1" smtClean="0"/>
              <a:t>Udpcast</a:t>
            </a:r>
            <a:r>
              <a:rPr lang="en-US" dirty="0" smtClean="0"/>
              <a:t> (free)</a:t>
            </a:r>
          </a:p>
          <a:p>
            <a:pPr lvl="1"/>
            <a:r>
              <a:rPr lang="en-US" dirty="0" smtClean="0"/>
              <a:t>Truman (free)</a:t>
            </a:r>
          </a:p>
          <a:p>
            <a:pPr lvl="1"/>
            <a:endParaRPr lang="en-US" dirty="0" smtClean="0"/>
          </a:p>
        </p:txBody>
      </p:sp>
      <p:pic>
        <p:nvPicPr>
          <p:cNvPr id="3074" name="Picture 2" descr="http://handlers.sans.org/bzdrnja/core-resto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2076449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now.symassets.com/now/en/pu/images/Promotions/2013/EOL/Norton_Ghost_15/BX_NG15_s_231x30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122" y="2438400"/>
            <a:ext cx="885825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4800" y="4933896"/>
            <a:ext cx="426931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What is the problem with these?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2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the </a:t>
            </a:r>
            <a:r>
              <a:rPr lang="en-US" strike="sngStrike" dirty="0" smtClean="0"/>
              <a:t>Matrix</a:t>
            </a:r>
            <a:r>
              <a:rPr lang="en-US" dirty="0" smtClean="0"/>
              <a:t>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Malware can</a:t>
            </a:r>
          </a:p>
          <a:p>
            <a:pPr lvl="1"/>
            <a:r>
              <a:rPr lang="en-US" dirty="0" smtClean="0"/>
              <a:t>Hide or alter its functionality</a:t>
            </a:r>
          </a:p>
          <a:p>
            <a:pPr lvl="1"/>
            <a:r>
              <a:rPr lang="en-US" dirty="0" smtClean="0"/>
              <a:t>Attempt to breakout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How?</a:t>
            </a:r>
            <a:endParaRPr lang="en-US" dirty="0"/>
          </a:p>
          <a:p>
            <a:pPr lvl="1"/>
            <a:r>
              <a:rPr lang="en-US" dirty="0"/>
              <a:t>Look for </a:t>
            </a:r>
            <a:r>
              <a:rPr lang="en-US" dirty="0" smtClean="0"/>
              <a:t>VM </a:t>
            </a:r>
            <a:r>
              <a:rPr lang="en-US" dirty="0"/>
              <a:t>artifacts in processes, file system, and/or </a:t>
            </a:r>
            <a:r>
              <a:rPr lang="en-US" dirty="0" smtClean="0"/>
              <a:t>registry</a:t>
            </a:r>
          </a:p>
          <a:p>
            <a:pPr lvl="2"/>
            <a:r>
              <a:rPr lang="en-US" dirty="0" smtClean="0"/>
              <a:t>Special files and processes (e.g., </a:t>
            </a:r>
            <a:r>
              <a:rPr lang="en-US" dirty="0" err="1" smtClean="0"/>
              <a:t>VMtools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Look for </a:t>
            </a:r>
            <a:r>
              <a:rPr lang="en-US" dirty="0" smtClean="0"/>
              <a:t>VM </a:t>
            </a:r>
            <a:r>
              <a:rPr lang="en-US" dirty="0"/>
              <a:t>artifacts in </a:t>
            </a:r>
            <a:r>
              <a:rPr lang="en-US" dirty="0" smtClean="0"/>
              <a:t>memory</a:t>
            </a:r>
          </a:p>
          <a:p>
            <a:pPr lvl="2"/>
            <a:r>
              <a:rPr lang="en-US" dirty="0" smtClean="0"/>
              <a:t>How do you peak into memory?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</a:t>
            </a:r>
            <a:r>
              <a:rPr lang="en-US" dirty="0" smtClean="0"/>
              <a:t>VM-specific </a:t>
            </a:r>
            <a:r>
              <a:rPr lang="en-US" dirty="0"/>
              <a:t>virtual </a:t>
            </a:r>
            <a:r>
              <a:rPr lang="en-US" dirty="0" smtClean="0"/>
              <a:t>hardware</a:t>
            </a:r>
          </a:p>
          <a:p>
            <a:pPr lvl="2"/>
            <a:r>
              <a:rPr lang="en-US" dirty="0" smtClean="0"/>
              <a:t>Device names, device parameters (e.g., MAC address)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</a:t>
            </a:r>
            <a:r>
              <a:rPr lang="en-US" dirty="0" smtClean="0"/>
              <a:t>VM-specific </a:t>
            </a:r>
            <a:r>
              <a:rPr lang="en-US" dirty="0"/>
              <a:t>processor instructions </a:t>
            </a:r>
            <a:r>
              <a:rPr lang="en-US" dirty="0" smtClean="0"/>
              <a:t>and capabilities</a:t>
            </a:r>
          </a:p>
          <a:p>
            <a:pPr lvl="2"/>
            <a:r>
              <a:rPr lang="en-US" dirty="0" smtClean="0"/>
              <a:t>Extra instructions added by VM for guest-host communication</a:t>
            </a:r>
          </a:p>
          <a:p>
            <a:pPr lvl="2"/>
            <a:r>
              <a:rPr lang="en-US" dirty="0" smtClean="0"/>
              <a:t>VMs frequently don’t support obscure instructions or have limited support for instructions</a:t>
            </a:r>
          </a:p>
          <a:p>
            <a:pPr lvl="2"/>
            <a:r>
              <a:rPr lang="en-US" dirty="0"/>
              <a:t>`</a:t>
            </a:r>
            <a:r>
              <a:rPr lang="en-US" dirty="0" smtClean="0"/>
              <a:t>The red pill’</a:t>
            </a:r>
          </a:p>
          <a:p>
            <a:pPr lvl="1"/>
            <a:r>
              <a:rPr lang="en-US" dirty="0" smtClean="0"/>
              <a:t>Remotely by inspecting IP packets</a:t>
            </a:r>
          </a:p>
        </p:txBody>
      </p:sp>
      <p:pic>
        <p:nvPicPr>
          <p:cNvPr id="4098" name="Picture 2" descr="http://hunternuttall.com/blog/wp-content/uploads/2008/03/morphe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66024"/>
            <a:ext cx="2743200" cy="160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3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VMs with the Red Pill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Proposed by Joanna </a:t>
            </a:r>
            <a:r>
              <a:rPr lang="en-US" dirty="0" err="1" smtClean="0"/>
              <a:t>Rutkowska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Runs a single instruction</a:t>
            </a:r>
          </a:p>
          <a:p>
            <a:pPr lvl="1"/>
            <a:r>
              <a:rPr lang="en-US" dirty="0" smtClean="0"/>
              <a:t>SIDT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Store </a:t>
            </a:r>
            <a:r>
              <a:rPr lang="en-US" dirty="0"/>
              <a:t>Interrupt Descriptor </a:t>
            </a:r>
            <a:r>
              <a:rPr lang="en-US" dirty="0" smtClean="0"/>
              <a:t>Table</a:t>
            </a:r>
          </a:p>
          <a:p>
            <a:pPr lvl="2"/>
            <a:r>
              <a:rPr lang="en-US" dirty="0" smtClean="0"/>
              <a:t>Store IDT in memory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Facts and observations</a:t>
            </a:r>
            <a:endParaRPr lang="en-US" dirty="0"/>
          </a:p>
          <a:p>
            <a:pPr lvl="1"/>
            <a:r>
              <a:rPr lang="en-US" dirty="0" smtClean="0"/>
              <a:t>On </a:t>
            </a:r>
            <a:r>
              <a:rPr lang="en-US" dirty="0"/>
              <a:t>VMware guest machines, the IDT is typically located </a:t>
            </a:r>
            <a:r>
              <a:rPr lang="en-US" dirty="0" smtClean="0"/>
              <a:t>at 0xffXXXXXX</a:t>
            </a:r>
            <a:endParaRPr lang="en-US" dirty="0"/>
          </a:p>
          <a:p>
            <a:pPr lvl="1"/>
            <a:r>
              <a:rPr lang="en-US" dirty="0"/>
              <a:t>On </a:t>
            </a:r>
            <a:r>
              <a:rPr lang="en-US" dirty="0" err="1"/>
              <a:t>VirtualPC</a:t>
            </a:r>
            <a:r>
              <a:rPr lang="en-US" dirty="0"/>
              <a:t> guests, it is located at </a:t>
            </a:r>
            <a:r>
              <a:rPr lang="en-US" dirty="0" smtClean="0"/>
              <a:t>0xe8XXXXXX</a:t>
            </a:r>
            <a:endParaRPr lang="en-US" dirty="0"/>
          </a:p>
          <a:p>
            <a:pPr lvl="1"/>
            <a:r>
              <a:rPr lang="en-US" dirty="0"/>
              <a:t>On host operating systems, it is located lower than </a:t>
            </a:r>
            <a:r>
              <a:rPr lang="en-US" dirty="0" smtClean="0"/>
              <a:t>that, typically </a:t>
            </a:r>
            <a:r>
              <a:rPr lang="en-US" dirty="0"/>
              <a:t>around 0x80ffffff (Windows) and 0xc0ffffff (Linux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is sufficient to look at the first byte of the address</a:t>
            </a:r>
            <a:endParaRPr lang="en-US" dirty="0"/>
          </a:p>
          <a:p>
            <a:pPr lvl="1"/>
            <a:r>
              <a:rPr lang="en-US" dirty="0" smtClean="0"/>
              <a:t>If it’s greater </a:t>
            </a:r>
            <a:r>
              <a:rPr lang="en-US" dirty="0"/>
              <a:t>than 0xd0, you've got a virtual </a:t>
            </a:r>
            <a:r>
              <a:rPr lang="en-US" dirty="0" smtClean="0"/>
              <a:t>machine</a:t>
            </a:r>
            <a:endParaRPr lang="en-US" dirty="0"/>
          </a:p>
          <a:p>
            <a:pPr lvl="1"/>
            <a:r>
              <a:rPr lang="en-US" dirty="0"/>
              <a:t>If it is less than or equal to 0xd0, you are in a real machine</a:t>
            </a:r>
            <a:endParaRPr lang="en-US" dirty="0" smtClean="0"/>
          </a:p>
        </p:txBody>
      </p:sp>
      <p:pic>
        <p:nvPicPr>
          <p:cNvPr id="6146" name="Picture 2" descr="http://3.bp.blogspot.com/-V_V9UEZRCjs/TwslZfNqCuI/AAAAAAAAAvA/xKXTtRzY-JA/s1600/red-pill-or-blue-pil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3" t="24052" r="12876" b="14597"/>
          <a:stretch/>
        </p:blipFill>
        <p:spPr bwMode="auto">
          <a:xfrm>
            <a:off x="5715000" y="1600201"/>
            <a:ext cx="3066337" cy="145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Pill++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OS features can be obtained with other instructions</a:t>
            </a:r>
            <a:endParaRPr lang="en-US" dirty="0"/>
          </a:p>
          <a:p>
            <a:pPr lvl="1"/>
            <a:r>
              <a:rPr lang="en-US" dirty="0"/>
              <a:t>The Global Descriptor Table (GDT), measured </a:t>
            </a:r>
            <a:r>
              <a:rPr lang="en-US" dirty="0" smtClean="0"/>
              <a:t>by the </a:t>
            </a:r>
            <a:r>
              <a:rPr lang="en-US" dirty="0"/>
              <a:t>SGDT </a:t>
            </a:r>
            <a:r>
              <a:rPr lang="en-US" dirty="0" smtClean="0"/>
              <a:t>instruction</a:t>
            </a:r>
            <a:endParaRPr lang="en-US" dirty="0"/>
          </a:p>
          <a:p>
            <a:pPr lvl="1"/>
            <a:r>
              <a:rPr lang="en-US" dirty="0"/>
              <a:t>The Local Descriptor Table (LDT), measured </a:t>
            </a:r>
            <a:r>
              <a:rPr lang="en-US" dirty="0" smtClean="0"/>
              <a:t>by the </a:t>
            </a:r>
            <a:r>
              <a:rPr lang="en-US" dirty="0"/>
              <a:t>SLDT </a:t>
            </a:r>
            <a:r>
              <a:rPr lang="en-US" dirty="0" smtClean="0"/>
              <a:t>instruction</a:t>
            </a:r>
          </a:p>
          <a:p>
            <a:pPr lvl="1"/>
            <a:endParaRPr lang="en-US" dirty="0"/>
          </a:p>
          <a:p>
            <a:r>
              <a:rPr lang="en-US" b="1" dirty="0" err="1" smtClean="0"/>
              <a:t>Scoopy</a:t>
            </a:r>
            <a:r>
              <a:rPr lang="en-US" b="1" dirty="0" smtClean="0"/>
              <a:t> </a:t>
            </a:r>
            <a:r>
              <a:rPr lang="en-US" dirty="0" smtClean="0"/>
              <a:t>VM detection toolkit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has more weapons in its arsenal to resist analysis</a:t>
            </a:r>
          </a:p>
          <a:p>
            <a:pPr lvl="1"/>
            <a:r>
              <a:rPr lang="en-US" dirty="0" smtClean="0"/>
              <a:t>Windows: </a:t>
            </a:r>
            <a:r>
              <a:rPr lang="en-US" dirty="0" err="1" smtClean="0"/>
              <a:t>IsDebuggerPresent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Linux: </a:t>
            </a:r>
            <a:r>
              <a:rPr lang="en-US" dirty="0" err="1" smtClean="0"/>
              <a:t>ptrace</a:t>
            </a:r>
            <a:r>
              <a:rPr lang="en-US" dirty="0" smtClean="0"/>
              <a:t>()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A Study of the Packer Problem and Its </a:t>
            </a:r>
            <a:r>
              <a:rPr lang="en-US" b="0" dirty="0" smtClean="0"/>
              <a:t>Solutions (RAID 2008)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Fanglu </a:t>
            </a:r>
            <a:r>
              <a:rPr lang="it-IT" dirty="0" smtClean="0"/>
              <a:t>Guo, </a:t>
            </a:r>
            <a:r>
              <a:rPr lang="it-IT" dirty="0"/>
              <a:t>Peter </a:t>
            </a:r>
            <a:r>
              <a:rPr lang="it-IT" dirty="0" smtClean="0"/>
              <a:t>Ferrie, </a:t>
            </a:r>
            <a:r>
              <a:rPr lang="it-IT" dirty="0"/>
              <a:t>Tzi-cker Chiueh</a:t>
            </a:r>
          </a:p>
          <a:p>
            <a:r>
              <a:rPr lang="en-US" dirty="0"/>
              <a:t>Symantec Research Laboratories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Identifying Dormant Functionality in Malware </a:t>
            </a:r>
            <a:r>
              <a:rPr lang="en-US" b="0" dirty="0" smtClean="0"/>
              <a:t>Programs (S&amp;P 2010)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Paolo Milani Comparetti, Guido </a:t>
            </a:r>
            <a:r>
              <a:rPr lang="it-IT" dirty="0" smtClean="0"/>
              <a:t>Salvaneschi, </a:t>
            </a:r>
            <a:r>
              <a:rPr lang="it-IT" dirty="0"/>
              <a:t>Engin </a:t>
            </a:r>
            <a:r>
              <a:rPr lang="it-IT" dirty="0" smtClean="0"/>
              <a:t>Kirda,</a:t>
            </a:r>
            <a:r>
              <a:rPr lang="it-IT" dirty="0"/>
              <a:t> </a:t>
            </a:r>
            <a:r>
              <a:rPr lang="en-US" dirty="0" smtClean="0"/>
              <a:t>Clemens </a:t>
            </a:r>
            <a:r>
              <a:rPr lang="en-US" dirty="0" err="1"/>
              <a:t>Kolbitsch</a:t>
            </a:r>
            <a:r>
              <a:rPr lang="en-US" dirty="0"/>
              <a:t>, Christopher </a:t>
            </a:r>
            <a:r>
              <a:rPr lang="en-US" dirty="0" err="1" smtClean="0"/>
              <a:t>Kruegel</a:t>
            </a:r>
            <a:r>
              <a:rPr lang="en-US" dirty="0" smtClean="0"/>
              <a:t> </a:t>
            </a:r>
            <a:r>
              <a:rPr lang="en-US" dirty="0"/>
              <a:t>and Stefano </a:t>
            </a:r>
            <a:r>
              <a:rPr lang="en-US" dirty="0" err="1"/>
              <a:t>Zanero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access damage</a:t>
            </a:r>
          </a:p>
          <a:p>
            <a:endParaRPr lang="en-US" dirty="0" smtClean="0"/>
          </a:p>
          <a:p>
            <a:r>
              <a:rPr lang="en-US" dirty="0" smtClean="0"/>
              <a:t>To identify infection signs for discovering other compromised hosts</a:t>
            </a:r>
          </a:p>
          <a:p>
            <a:endParaRPr lang="en-US" dirty="0" smtClean="0"/>
          </a:p>
          <a:p>
            <a:r>
              <a:rPr lang="en-US" dirty="0" smtClean="0"/>
              <a:t>To determine how it can be removed</a:t>
            </a:r>
          </a:p>
          <a:p>
            <a:endParaRPr lang="en-US" dirty="0" smtClean="0"/>
          </a:p>
          <a:p>
            <a:r>
              <a:rPr lang="en-US" dirty="0" smtClean="0"/>
              <a:t>To generate a “vaccine” for the infection</a:t>
            </a:r>
          </a:p>
          <a:p>
            <a:endParaRPr lang="en-US" dirty="0" smtClean="0"/>
          </a:p>
          <a:p>
            <a:r>
              <a:rPr lang="en-US" dirty="0" smtClean="0"/>
              <a:t>To learn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2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Packers make static analysis hard or impossible</a:t>
            </a:r>
          </a:p>
          <a:p>
            <a:endParaRPr lang="en-US" dirty="0" smtClean="0"/>
          </a:p>
          <a:p>
            <a:r>
              <a:rPr lang="en-US" dirty="0" smtClean="0"/>
              <a:t>Current state of the art executes malware in a protected environment</a:t>
            </a:r>
          </a:p>
          <a:p>
            <a:pPr lvl="1"/>
            <a:r>
              <a:rPr lang="en-US" dirty="0" smtClean="0"/>
              <a:t>Examples: Anubis, </a:t>
            </a:r>
            <a:r>
              <a:rPr lang="en-US" dirty="0" err="1" smtClean="0"/>
              <a:t>CWSandbox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problems with dynamic analysis?</a:t>
            </a:r>
          </a:p>
          <a:p>
            <a:pPr lvl="1"/>
            <a:r>
              <a:rPr lang="en-US" dirty="0" smtClean="0"/>
              <a:t>Does not observe all execution paths</a:t>
            </a:r>
          </a:p>
          <a:p>
            <a:pPr lvl="1"/>
            <a:r>
              <a:rPr lang="en-US" dirty="0" smtClean="0"/>
              <a:t>Malware can misdirect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etect VM, trigger conditions 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2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Paths not followed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InVM</a:t>
            </a:r>
            <a:r>
              <a:rPr lang="en-US" dirty="0" smtClean="0"/>
              <a:t>()) {</a:t>
            </a:r>
          </a:p>
          <a:p>
            <a:pPr marL="0" indent="0">
              <a:buNone/>
            </a:pPr>
            <a:r>
              <a:rPr lang="en-US" dirty="0" smtClean="0"/>
              <a:t>   // Benign functionality</a:t>
            </a:r>
          </a:p>
          <a:p>
            <a:pPr marL="0" indent="0">
              <a:buNone/>
            </a:pPr>
            <a:r>
              <a:rPr lang="en-US" dirty="0" smtClean="0"/>
              <a:t>} else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// Malicious functionality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Missing paths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void (*</a:t>
            </a:r>
            <a:r>
              <a:rPr lang="en-US" dirty="0" err="1" smtClean="0"/>
              <a:t>fptr</a:t>
            </a:r>
            <a:r>
              <a:rPr lang="en-US" dirty="0" smtClean="0"/>
              <a:t>)(void);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fptr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76800" y="4953000"/>
            <a:ext cx="990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6047232" y="4953000"/>
            <a:ext cx="9906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5" name="Rectangle 14"/>
          <p:cNvSpPr/>
          <p:nvPr/>
        </p:nvSpPr>
        <p:spPr>
          <a:xfrm>
            <a:off x="7217664" y="4953000"/>
            <a:ext cx="9906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?</a:t>
            </a:r>
            <a:endParaRPr lang="en-US" sz="3200" dirty="0"/>
          </a:p>
        </p:txBody>
      </p:sp>
      <p:cxnSp>
        <p:nvCxnSpPr>
          <p:cNvPr id="17" name="Curved Connector 16"/>
          <p:cNvCxnSpPr/>
          <p:nvPr/>
        </p:nvCxnSpPr>
        <p:spPr>
          <a:xfrm rot="16200000" flipH="1">
            <a:off x="4705350" y="4286250"/>
            <a:ext cx="1143000" cy="190500"/>
          </a:xfrm>
          <a:prstGeom prst="curvedConnector3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endCxn id="14" idx="0"/>
          </p:cNvCxnSpPr>
          <p:nvPr/>
        </p:nvCxnSpPr>
        <p:spPr>
          <a:xfrm>
            <a:off x="5181600" y="3809999"/>
            <a:ext cx="1360932" cy="1143001"/>
          </a:xfrm>
          <a:prstGeom prst="curvedConnector2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endCxn id="15" idx="0"/>
          </p:cNvCxnSpPr>
          <p:nvPr/>
        </p:nvCxnSpPr>
        <p:spPr>
          <a:xfrm>
            <a:off x="5181600" y="3809999"/>
            <a:ext cx="2531364" cy="1143001"/>
          </a:xfrm>
          <a:prstGeom prst="curvedConnector2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5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 More Paths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 inputs that can cause malware to run down different execution paths</a:t>
            </a:r>
          </a:p>
          <a:p>
            <a:pPr lvl="1"/>
            <a:r>
              <a:rPr lang="en-US" dirty="0" smtClean="0"/>
              <a:t>Symbolic execution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Force execution down the other path</a:t>
            </a:r>
          </a:p>
          <a:p>
            <a:endParaRPr lang="en-US" dirty="0" smtClean="0"/>
          </a:p>
          <a:p>
            <a:r>
              <a:rPr lang="en-US" dirty="0" smtClean="0"/>
              <a:t>Can be successful for the previous example, but …</a:t>
            </a:r>
          </a:p>
          <a:p>
            <a:pPr lvl="1"/>
            <a:r>
              <a:rPr lang="en-US" dirty="0" smtClean="0"/>
              <a:t>Missing paths due to indirect control flow transfers remain an unsolved problem</a:t>
            </a:r>
          </a:p>
          <a:p>
            <a:pPr lvl="1"/>
            <a:r>
              <a:rPr lang="en-US" dirty="0" smtClean="0"/>
              <a:t>We face the </a:t>
            </a:r>
            <a:r>
              <a:rPr lang="en-US" b="1" dirty="0" smtClean="0"/>
              <a:t>path explosion </a:t>
            </a:r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Exponential growth of paths that need to be explored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Idea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2426732"/>
            <a:ext cx="1371600" cy="3720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2426732"/>
            <a:ext cx="1371600" cy="990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697212"/>
            <a:ext cx="1457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Downloaded </a:t>
            </a:r>
          </a:p>
          <a:p>
            <a:r>
              <a:rPr lang="en-US" b="1" dirty="0" smtClean="0"/>
              <a:t>malware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5638800" y="1600200"/>
            <a:ext cx="1676400" cy="9260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registry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2678668"/>
            <a:ext cx="1676400" cy="9260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Disable antivirus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3762708"/>
            <a:ext cx="1676400" cy="9260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Install kernel hook</a:t>
            </a:r>
            <a:endParaRPr lang="en-US" dirty="0"/>
          </a:p>
        </p:txBody>
      </p:sp>
      <p:cxnSp>
        <p:nvCxnSpPr>
          <p:cNvPr id="12" name="Curved Connector 11"/>
          <p:cNvCxnSpPr>
            <a:stCxn id="5" idx="3"/>
            <a:endCxn id="4" idx="1"/>
          </p:cNvCxnSpPr>
          <p:nvPr/>
        </p:nvCxnSpPr>
        <p:spPr>
          <a:xfrm>
            <a:off x="1905000" y="2922032"/>
            <a:ext cx="990600" cy="1364742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8" idx="1"/>
          </p:cNvCxnSpPr>
          <p:nvPr/>
        </p:nvCxnSpPr>
        <p:spPr>
          <a:xfrm flipV="1">
            <a:off x="4267200" y="2063234"/>
            <a:ext cx="1371600" cy="222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9" idx="1"/>
          </p:cNvCxnSpPr>
          <p:nvPr/>
        </p:nvCxnSpPr>
        <p:spPr>
          <a:xfrm flipV="1">
            <a:off x="4267200" y="3141702"/>
            <a:ext cx="1371600" cy="1145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  <a:endCxn id="10" idx="1"/>
          </p:cNvCxnSpPr>
          <p:nvPr/>
        </p:nvCxnSpPr>
        <p:spPr>
          <a:xfrm flipV="1">
            <a:off x="4267200" y="4225742"/>
            <a:ext cx="1371600" cy="61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38996" y="403524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Unpack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342462" y="2020377"/>
            <a:ext cx="1016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</a:t>
            </a:r>
          </a:p>
          <a:p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9579" y="1420212"/>
            <a:ext cx="13208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Code blocks</a:t>
            </a:r>
          </a:p>
          <a:p>
            <a:r>
              <a:rPr lang="en-US" b="1" dirty="0"/>
              <a:t>p</a:t>
            </a:r>
            <a:r>
              <a:rPr lang="en-US" b="1" dirty="0" smtClean="0"/>
              <a:t>erforming</a:t>
            </a:r>
          </a:p>
          <a:p>
            <a:r>
              <a:rPr lang="en-US" b="1" dirty="0" smtClean="0"/>
              <a:t>Particular</a:t>
            </a:r>
          </a:p>
          <a:p>
            <a:r>
              <a:rPr lang="en-US" b="1" dirty="0" smtClean="0"/>
              <a:t>tasks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5638800" y="5410200"/>
            <a:ext cx="1676400" cy="9260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10" idx="2"/>
            <a:endCxn id="22" idx="0"/>
          </p:cNvCxnSpPr>
          <p:nvPr/>
        </p:nvCxnSpPr>
        <p:spPr>
          <a:xfrm>
            <a:off x="6477000" y="4688776"/>
            <a:ext cx="0" cy="72142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19150" y="4996934"/>
            <a:ext cx="196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Model code blocks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5791200" y="5915996"/>
            <a:ext cx="190500" cy="2308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187" y="6031406"/>
            <a:ext cx="190500" cy="2308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013551" y="5685176"/>
            <a:ext cx="190500" cy="2308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810468" y="6031406"/>
            <a:ext cx="190500" cy="2308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5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Idea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2405808"/>
            <a:ext cx="1371600" cy="3720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2426732"/>
            <a:ext cx="1371600" cy="990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697212"/>
            <a:ext cx="1457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Downloaded </a:t>
            </a:r>
          </a:p>
          <a:p>
            <a:r>
              <a:rPr lang="en-US" b="1" dirty="0"/>
              <a:t>m</a:t>
            </a:r>
            <a:r>
              <a:rPr lang="en-US" b="1" dirty="0" smtClean="0"/>
              <a:t>alware B</a:t>
            </a:r>
            <a:endParaRPr lang="en-US" b="1" dirty="0"/>
          </a:p>
        </p:txBody>
      </p:sp>
      <p:cxnSp>
        <p:nvCxnSpPr>
          <p:cNvPr id="12" name="Curved Connector 11"/>
          <p:cNvCxnSpPr>
            <a:stCxn id="5" idx="3"/>
            <a:endCxn id="55" idx="1"/>
          </p:cNvCxnSpPr>
          <p:nvPr/>
        </p:nvCxnSpPr>
        <p:spPr>
          <a:xfrm>
            <a:off x="1905000" y="2922032"/>
            <a:ext cx="762000" cy="134381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14890" y="395993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Unpack</a:t>
            </a:r>
            <a:endParaRPr lang="en-US" b="1" dirty="0"/>
          </a:p>
        </p:txBody>
      </p:sp>
      <p:grpSp>
        <p:nvGrpSpPr>
          <p:cNvPr id="27" name="Group 26"/>
          <p:cNvGrpSpPr/>
          <p:nvPr/>
        </p:nvGrpSpPr>
        <p:grpSpPr>
          <a:xfrm>
            <a:off x="7315200" y="3339782"/>
            <a:ext cx="1676400" cy="926068"/>
            <a:chOff x="6382258" y="2133600"/>
            <a:chExt cx="1676400" cy="926068"/>
          </a:xfrm>
        </p:grpSpPr>
        <p:sp>
          <p:nvSpPr>
            <p:cNvPr id="28" name="Rectangle 27"/>
            <p:cNvSpPr/>
            <p:nvPr/>
          </p:nvSpPr>
          <p:spPr>
            <a:xfrm>
              <a:off x="6382258" y="2133600"/>
              <a:ext cx="1676400" cy="92606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Model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34658" y="2639396"/>
              <a:ext cx="190500" cy="2308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43645" y="2754806"/>
              <a:ext cx="190500" cy="2308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757009" y="2408576"/>
              <a:ext cx="190500" cy="2308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553926" y="2754806"/>
              <a:ext cx="190500" cy="2308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257800" y="2430328"/>
            <a:ext cx="3759660" cy="1915996"/>
            <a:chOff x="4118459" y="2430328"/>
            <a:chExt cx="3759660" cy="1915996"/>
          </a:xfrm>
        </p:grpSpPr>
        <p:sp>
          <p:nvSpPr>
            <p:cNvPr id="34" name="Rectangle 33"/>
            <p:cNvSpPr/>
            <p:nvPr/>
          </p:nvSpPr>
          <p:spPr>
            <a:xfrm>
              <a:off x="4118459" y="2575318"/>
              <a:ext cx="1371600" cy="62508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Update registry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18459" y="3206221"/>
              <a:ext cx="1371600" cy="61206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Disable antivirus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18459" y="3826351"/>
              <a:ext cx="1371600" cy="5199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Install kernel hook</a:t>
              </a:r>
              <a:endParaRPr lang="en-US" dirty="0"/>
            </a:p>
          </p:txBody>
        </p:sp>
        <p:cxnSp>
          <p:nvCxnSpPr>
            <p:cNvPr id="38" name="Straight Arrow Connector 37"/>
            <p:cNvCxnSpPr>
              <a:stCxn id="29" idx="1"/>
              <a:endCxn id="34" idx="3"/>
            </p:cNvCxnSpPr>
            <p:nvPr/>
          </p:nvCxnSpPr>
          <p:spPr>
            <a:xfrm flipH="1" flipV="1">
              <a:off x="5490059" y="2887859"/>
              <a:ext cx="838200" cy="10731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1" idx="1"/>
              <a:endCxn id="35" idx="3"/>
            </p:cNvCxnSpPr>
            <p:nvPr/>
          </p:nvCxnSpPr>
          <p:spPr>
            <a:xfrm flipH="1" flipV="1">
              <a:off x="5490059" y="3512253"/>
              <a:ext cx="1447187" cy="5641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2" idx="1"/>
              <a:endCxn id="36" idx="3"/>
            </p:cNvCxnSpPr>
            <p:nvPr/>
          </p:nvCxnSpPr>
          <p:spPr>
            <a:xfrm flipH="1">
              <a:off x="5490059" y="3730168"/>
              <a:ext cx="2060551" cy="3561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642459" y="2430328"/>
              <a:ext cx="22356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Identify code blocks</a:t>
              </a:r>
              <a:endParaRPr lang="en-US" b="1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5257800" y="4346324"/>
            <a:ext cx="1371600" cy="17795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Covered by dynamic analysis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667000" y="2405808"/>
            <a:ext cx="1371600" cy="3720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>
            <a:stCxn id="55" idx="3"/>
            <a:endCxn id="4" idx="1"/>
          </p:cNvCxnSpPr>
          <p:nvPr/>
        </p:nvCxnSpPr>
        <p:spPr>
          <a:xfrm>
            <a:off x="4038600" y="426585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65494" y="3633618"/>
            <a:ext cx="1016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</a:t>
            </a:r>
          </a:p>
          <a:p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61" name="Footer Placeholder 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8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exposes program behavior?</a:t>
            </a:r>
          </a:p>
          <a:p>
            <a:pPr lvl="1"/>
            <a:r>
              <a:rPr lang="en-US" dirty="0" smtClean="0"/>
              <a:t>API and system calls</a:t>
            </a:r>
          </a:p>
          <a:p>
            <a:pPr lvl="1"/>
            <a:r>
              <a:rPr lang="en-US" dirty="0" smtClean="0"/>
              <a:t>Relationships between them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416052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8500" y="346710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dirty="0" err="1" smtClean="0"/>
              <a:t>sd</a:t>
            </a:r>
            <a:r>
              <a:rPr lang="en-US" dirty="0" smtClean="0"/>
              <a:t>, ip:25)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19800" y="416052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29200" y="551688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97967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49961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62700" y="335280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95400" y="563880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ip:port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43600" y="4732267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ip:port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5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exposes program behavior?</a:t>
            </a:r>
          </a:p>
          <a:p>
            <a:pPr lvl="1"/>
            <a:r>
              <a:rPr lang="en-US" dirty="0" smtClean="0"/>
              <a:t>API and system calls</a:t>
            </a:r>
          </a:p>
          <a:p>
            <a:pPr lvl="1"/>
            <a:r>
              <a:rPr lang="en-US" dirty="0" smtClean="0"/>
              <a:t>Relationships between them</a:t>
            </a:r>
          </a:p>
          <a:p>
            <a:r>
              <a:rPr lang="en-US" dirty="0" smtClean="0"/>
              <a:t>Use data tracking to link calls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416052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8500" y="346710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b="1" dirty="0" err="1" smtClean="0">
                <a:solidFill>
                  <a:srgbClr val="FF0000"/>
                </a:solidFill>
              </a:rPr>
              <a:t>sd</a:t>
            </a:r>
            <a:r>
              <a:rPr lang="en-US" dirty="0" smtClean="0"/>
              <a:t>, ip:25)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19800" y="416052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29200" y="551688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b="1" dirty="0" err="1" smtClean="0">
                <a:solidFill>
                  <a:srgbClr val="FF0000"/>
                </a:solidFill>
              </a:rPr>
              <a:t>sd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buf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497967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err="1" smtClean="0"/>
              <a:t>len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49961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62700" y="3352800"/>
            <a:ext cx="16002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</a:t>
            </a:r>
            <a:r>
              <a:rPr lang="en-US" dirty="0" smtClean="0"/>
              <a:t> = socket()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95400" y="5638800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ip:port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943600" y="4732267"/>
            <a:ext cx="22860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connect(</a:t>
            </a:r>
            <a:r>
              <a:rPr lang="en-US" dirty="0" err="1" smtClean="0"/>
              <a:t>sd</a:t>
            </a:r>
            <a:r>
              <a:rPr lang="en-US" dirty="0" smtClean="0"/>
              <a:t>, </a:t>
            </a:r>
            <a:r>
              <a:rPr lang="en-US" dirty="0" err="1" smtClean="0"/>
              <a:t>ip:port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315200" y="3276600"/>
            <a:ext cx="1371600" cy="2881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791199" y="4195507"/>
            <a:ext cx="2895601" cy="1062293"/>
            <a:chOff x="5791199" y="4195507"/>
            <a:chExt cx="2895601" cy="1062293"/>
          </a:xfrm>
        </p:grpSpPr>
        <p:sp>
          <p:nvSpPr>
            <p:cNvPr id="21" name="Rectangle 20"/>
            <p:cNvSpPr/>
            <p:nvPr/>
          </p:nvSpPr>
          <p:spPr>
            <a:xfrm>
              <a:off x="7315200" y="4918038"/>
              <a:ext cx="1371600" cy="33976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91199" y="4195507"/>
              <a:ext cx="15240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Extend code</a:t>
              </a:r>
            </a:p>
            <a:p>
              <a:r>
                <a:rPr lang="en-US" dirty="0" smtClean="0"/>
                <a:t>segment or </a:t>
              </a:r>
              <a:r>
                <a:rPr lang="en-US" b="1" dirty="0" smtClean="0"/>
                <a:t>genotype</a:t>
              </a:r>
              <a:endParaRPr lang="en-US" b="1" dirty="0"/>
            </a:p>
          </p:txBody>
        </p:sp>
        <p:cxnSp>
          <p:nvCxnSpPr>
            <p:cNvPr id="24" name="Straight Arrow Connector 23"/>
            <p:cNvCxnSpPr>
              <a:stCxn id="22" idx="3"/>
              <a:endCxn id="21" idx="0"/>
            </p:cNvCxnSpPr>
            <p:nvPr/>
          </p:nvCxnSpPr>
          <p:spPr>
            <a:xfrm>
              <a:off x="7315200" y="4657172"/>
              <a:ext cx="685800" cy="2608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exposes program behavior?</a:t>
            </a:r>
          </a:p>
          <a:p>
            <a:pPr lvl="1"/>
            <a:r>
              <a:rPr lang="en-US" dirty="0" smtClean="0"/>
              <a:t>API and system calls</a:t>
            </a:r>
          </a:p>
          <a:p>
            <a:pPr lvl="1"/>
            <a:r>
              <a:rPr lang="en-US" dirty="0" smtClean="0"/>
              <a:t>Relationships between them</a:t>
            </a:r>
          </a:p>
          <a:p>
            <a:r>
              <a:rPr lang="en-US" dirty="0"/>
              <a:t>Use data tracking to link calls</a:t>
            </a:r>
          </a:p>
          <a:p>
            <a:r>
              <a:rPr lang="en-US" dirty="0" smtClean="0"/>
              <a:t>Link runtime calls with code regions</a:t>
            </a:r>
          </a:p>
          <a:p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3048000" y="4575138"/>
            <a:ext cx="2286000" cy="1668780"/>
            <a:chOff x="1371600" y="4648200"/>
            <a:chExt cx="2286000" cy="1668780"/>
          </a:xfrm>
        </p:grpSpPr>
        <p:sp>
          <p:nvSpPr>
            <p:cNvPr id="4" name="Rectangle 3"/>
            <p:cNvSpPr/>
            <p:nvPr/>
          </p:nvSpPr>
          <p:spPr>
            <a:xfrm>
              <a:off x="1371600" y="4648200"/>
              <a:ext cx="16002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rgbClr val="FF0000"/>
                  </a:solidFill>
                </a:rPr>
                <a:t>sd</a:t>
              </a:r>
              <a:r>
                <a:rPr lang="en-US" dirty="0" smtClean="0"/>
                <a:t> = socket()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371600" y="5215890"/>
              <a:ext cx="22860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connect(</a:t>
              </a:r>
              <a:r>
                <a:rPr lang="en-US" b="1" dirty="0" err="1" smtClean="0">
                  <a:solidFill>
                    <a:srgbClr val="FF0000"/>
                  </a:solidFill>
                </a:rPr>
                <a:t>sd</a:t>
              </a:r>
              <a:r>
                <a:rPr lang="en-US" dirty="0" smtClean="0"/>
                <a:t>, ip:25)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71600" y="5783580"/>
              <a:ext cx="2286000" cy="533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send(</a:t>
              </a:r>
              <a:r>
                <a:rPr lang="en-US" b="1" dirty="0" err="1" smtClean="0">
                  <a:solidFill>
                    <a:srgbClr val="FF0000"/>
                  </a:solidFill>
                </a:rPr>
                <a:t>sd</a:t>
              </a:r>
              <a:r>
                <a:rPr lang="en-US" dirty="0" smtClean="0"/>
                <a:t>, </a:t>
              </a:r>
              <a:r>
                <a:rPr lang="en-US" b="1" dirty="0" err="1" smtClean="0">
                  <a:solidFill>
                    <a:srgbClr val="FF0000"/>
                  </a:solidFill>
                </a:rPr>
                <a:t>buf</a:t>
              </a:r>
              <a:r>
                <a:rPr lang="en-US" dirty="0" smtClean="0"/>
                <a:t>, </a:t>
              </a:r>
              <a:r>
                <a:rPr lang="en-US" b="1" dirty="0" err="1" smtClean="0">
                  <a:solidFill>
                    <a:srgbClr val="FF0000"/>
                  </a:solidFill>
                </a:rPr>
                <a:t>len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V="1">
            <a:off x="5334000" y="5029200"/>
            <a:ext cx="1981200" cy="113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334000" y="5142828"/>
            <a:ext cx="1981200" cy="11010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315200" y="5029200"/>
            <a:ext cx="1371600" cy="1136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Refining Genotypes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Extracted code segments may include instructions that are not related with a particular behavior</a:t>
            </a:r>
          </a:p>
          <a:p>
            <a:pPr lvl="1"/>
            <a:r>
              <a:rPr lang="en-US" dirty="0" smtClean="0"/>
              <a:t>General purpose utility functions (e.g., string processing)</a:t>
            </a:r>
          </a:p>
          <a:p>
            <a:pPr lvl="1"/>
            <a:r>
              <a:rPr lang="en-US" dirty="0" smtClean="0"/>
              <a:t>Instructions from other code segments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Whitelisting common instruction patterns</a:t>
            </a:r>
          </a:p>
          <a:p>
            <a:pPr lvl="1"/>
            <a:r>
              <a:rPr lang="en-US" dirty="0" smtClean="0"/>
              <a:t>Filtering instructions that do not operate on data related with a behavior </a:t>
            </a:r>
          </a:p>
          <a:p>
            <a:pPr lvl="2"/>
            <a:r>
              <a:rPr lang="en-US" dirty="0" smtClean="0"/>
              <a:t>This instructions will always behave the same independently from the outcome of calls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More details on the paper…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3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Encountered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Spam</a:t>
            </a:r>
          </a:p>
          <a:p>
            <a:r>
              <a:rPr lang="en-US" dirty="0" smtClean="0"/>
              <a:t>Port scan</a:t>
            </a:r>
          </a:p>
          <a:p>
            <a:r>
              <a:rPr lang="en-US" dirty="0" smtClean="0"/>
              <a:t>Packet sniffing</a:t>
            </a:r>
          </a:p>
          <a:p>
            <a:r>
              <a:rPr lang="en-US" dirty="0" smtClean="0"/>
              <a:t>Key logger</a:t>
            </a:r>
          </a:p>
          <a:p>
            <a:r>
              <a:rPr lang="en-US" dirty="0" smtClean="0"/>
              <a:t>Kill process (typically anti-virus process)</a:t>
            </a:r>
          </a:p>
          <a:p>
            <a:r>
              <a:rPr lang="en-US" dirty="0" smtClean="0"/>
              <a:t>Backdoor (listening socket)</a:t>
            </a:r>
          </a:p>
          <a:p>
            <a:r>
              <a:rPr lang="en-US" dirty="0" smtClean="0"/>
              <a:t>Packet flood (</a:t>
            </a:r>
            <a:r>
              <a:rPr lang="en-US" dirty="0" err="1" smtClean="0"/>
              <a:t>DoS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Download binary and execute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What Can You Do with A Malware Sample?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Statically analyze it</a:t>
            </a:r>
          </a:p>
          <a:p>
            <a:pPr lvl="1"/>
            <a:r>
              <a:rPr lang="en-US" dirty="0" smtClean="0"/>
              <a:t>Disassemble</a:t>
            </a:r>
          </a:p>
          <a:p>
            <a:pPr lvl="1"/>
            <a:r>
              <a:rPr lang="en-US" dirty="0" smtClean="0"/>
              <a:t>Extract</a:t>
            </a:r>
          </a:p>
          <a:p>
            <a:pPr lvl="2"/>
            <a:r>
              <a:rPr lang="en-US" dirty="0" smtClean="0"/>
              <a:t>Function call graph</a:t>
            </a:r>
          </a:p>
          <a:p>
            <a:pPr lvl="2"/>
            <a:r>
              <a:rPr lang="en-US" dirty="0" smtClean="0"/>
              <a:t>Control flow graph</a:t>
            </a:r>
          </a:p>
          <a:p>
            <a:pPr lvl="2"/>
            <a:r>
              <a:rPr lang="en-US" dirty="0" smtClean="0"/>
              <a:t>Invoked APIs</a:t>
            </a:r>
          </a:p>
          <a:p>
            <a:pPr lvl="1"/>
            <a:r>
              <a:rPr lang="en-US" dirty="0" smtClean="0"/>
              <a:t>Generate a fingerprint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What is the problem with these?</a:t>
            </a:r>
            <a:endParaRPr lang="en-US" b="1" dirty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400" y="1888775"/>
            <a:ext cx="3532821" cy="16312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Problems associated with static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Disassembly is difficult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Self-modifying code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Little information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68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Malware analysis is a very </a:t>
            </a:r>
            <a:r>
              <a:rPr lang="en-US" b="1" dirty="0" smtClean="0"/>
              <a:t>active</a:t>
            </a:r>
            <a:r>
              <a:rPr lang="en-US" dirty="0" smtClean="0"/>
              <a:t> field</a:t>
            </a:r>
          </a:p>
          <a:p>
            <a:pPr lvl="1"/>
            <a:r>
              <a:rPr lang="en-US" dirty="0" smtClean="0"/>
              <a:t>Plenty of Anubis related papers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://anubis.iseclab.org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Sophisticated malware still requires  manual analysis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Stuxnet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Malware analysis has led to safer browsing</a:t>
            </a:r>
          </a:p>
          <a:p>
            <a:endParaRPr lang="en-US" dirty="0"/>
          </a:p>
          <a:p>
            <a:r>
              <a:rPr lang="en-US"/>
              <a:t>Scalability </a:t>
            </a:r>
            <a:r>
              <a:rPr lang="en-US" smtClean="0"/>
              <a:t>issues</a:t>
            </a:r>
            <a:endParaRPr lang="en-US"/>
          </a:p>
        </p:txBody>
      </p:sp>
      <p:pic>
        <p:nvPicPr>
          <p:cNvPr id="8194" name="Picture 2" descr="http://www.malware-info.com/images/Google_Safe_Browsing_Flags_Websites_with_Malwa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6276975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0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Compression (packers)</a:t>
            </a:r>
            <a:endParaRPr lang="en-US" dirty="0"/>
          </a:p>
          <a:p>
            <a:pPr lvl="1"/>
            <a:r>
              <a:rPr lang="en-US" dirty="0" smtClean="0"/>
              <a:t>Smaller binaries </a:t>
            </a:r>
            <a:r>
              <a:rPr lang="en-US" dirty="0" smtClean="0">
                <a:sym typeface="Wingdings" pitchFamily="2" charset="2"/>
              </a:rPr>
              <a:t> smaller footprint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Examples: UPX, </a:t>
            </a:r>
            <a:r>
              <a:rPr lang="en-US" dirty="0" err="1" smtClean="0">
                <a:solidFill>
                  <a:schemeClr val="tx2"/>
                </a:solidFill>
              </a:rPr>
              <a:t>Aspack</a:t>
            </a:r>
            <a:r>
              <a:rPr lang="en-US" dirty="0" smtClean="0">
                <a:solidFill>
                  <a:schemeClr val="tx2"/>
                </a:solidFill>
              </a:rPr>
              <a:t>, FSG, PE Compact, …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7170" name="Picture 2" descr="http://3.bp.blogspot.com/_gK7b9huwiwY/TUcTJJnlY5I/AAAAAAAAKlw/rgW-8tNaOhg/s1600/Picture%2B4%2B20-52-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023096"/>
            <a:ext cx="6172200" cy="344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Packing with a key</a:t>
            </a:r>
          </a:p>
          <a:p>
            <a:pPr lvl="1"/>
            <a:r>
              <a:rPr lang="en-US" dirty="0" smtClean="0"/>
              <a:t>Obfuscate string, functions, parts of the code</a:t>
            </a:r>
          </a:p>
          <a:p>
            <a:pPr lvl="1"/>
            <a:r>
              <a:rPr lang="en-US" dirty="0" smtClean="0"/>
              <a:t>XOR-based</a:t>
            </a:r>
          </a:p>
          <a:p>
            <a:pPr lvl="1"/>
            <a:r>
              <a:rPr lang="en-US" dirty="0" smtClean="0"/>
              <a:t>More advanced</a:t>
            </a:r>
          </a:p>
          <a:p>
            <a:pPr lvl="2"/>
            <a:r>
              <a:rPr lang="en-US" dirty="0" smtClean="0"/>
              <a:t>Examples: Morphine, Daemon, </a:t>
            </a:r>
            <a:r>
              <a:rPr lang="en-US" dirty="0" err="1" smtClean="0"/>
              <a:t>telock</a:t>
            </a:r>
            <a:r>
              <a:rPr lang="en-US" dirty="0" smtClean="0"/>
              <a:t>, Yoda’s </a:t>
            </a:r>
            <a:r>
              <a:rPr lang="en-US" dirty="0" err="1" smtClean="0"/>
              <a:t>Crypter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Where is the key?</a:t>
            </a:r>
            <a:endParaRPr lang="en-US" b="1" dirty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Defeating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Known packers/</a:t>
            </a:r>
            <a:r>
              <a:rPr lang="en-US" dirty="0" err="1" smtClean="0"/>
              <a:t>encypters</a:t>
            </a:r>
            <a:r>
              <a:rPr lang="en-US" dirty="0" smtClean="0"/>
              <a:t> can be identified</a:t>
            </a:r>
          </a:p>
          <a:p>
            <a:r>
              <a:rPr lang="en-US" b="1" dirty="0" smtClean="0"/>
              <a:t>How?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 smtClean="0"/>
              <a:t>Stub code cannot be hidden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ttp://3.bp.blogspot.com/_gK7b9huwiwY/TUcTJJnlY5I/AAAAAAAAKlw/rgW-8tNaOhg/s1600/Picture%2B4%2B20-52-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6172200" cy="344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62400" y="2133600"/>
            <a:ext cx="2362200" cy="3505200"/>
          </a:xfrm>
          <a:prstGeom prst="rect">
            <a:avLst/>
          </a:prstGeom>
          <a:noFill/>
          <a:ln w="508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5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Defeating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…</a:t>
            </a:r>
          </a:p>
          <a:p>
            <a:pPr lvl="1"/>
            <a:r>
              <a:rPr lang="en-US" dirty="0" smtClean="0"/>
              <a:t>unknown packers?</a:t>
            </a:r>
          </a:p>
          <a:p>
            <a:pPr lvl="1"/>
            <a:r>
              <a:rPr lang="en-US" b="1" dirty="0" smtClean="0"/>
              <a:t>Metamorphism?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nability to locate encryption key?</a:t>
            </a:r>
          </a:p>
          <a:p>
            <a:pPr lvl="1"/>
            <a:endParaRPr lang="en-US" dirty="0"/>
          </a:p>
          <a:p>
            <a:r>
              <a:rPr lang="en-US" dirty="0" smtClean="0"/>
              <a:t>Execute the malware</a:t>
            </a:r>
          </a:p>
          <a:p>
            <a:pPr lvl="1"/>
            <a:r>
              <a:rPr lang="en-US" dirty="0" smtClean="0"/>
              <a:t>Use a debugger to step execution</a:t>
            </a:r>
          </a:p>
          <a:p>
            <a:pPr lvl="2"/>
            <a:r>
              <a:rPr lang="en-US" dirty="0" smtClean="0"/>
              <a:t>IDA, </a:t>
            </a:r>
            <a:r>
              <a:rPr lang="en-US" dirty="0" err="1" smtClean="0"/>
              <a:t>OllyDbg</a:t>
            </a:r>
            <a:endParaRPr lang="en-US" dirty="0" smtClean="0"/>
          </a:p>
          <a:p>
            <a:pPr lvl="1"/>
            <a:r>
              <a:rPr lang="en-US" dirty="0" smtClean="0"/>
              <a:t>Dump process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Diving In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474892" y="2396699"/>
            <a:ext cx="3352121" cy="2824162"/>
            <a:chOff x="2474892" y="2396699"/>
            <a:chExt cx="3352121" cy="282416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4892" y="2396699"/>
              <a:ext cx="3352121" cy="2824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 descr="C:\Users\porto\AppData\Local\Microsoft\Windows\Temporary Internet Files\Content.IE5\6NQZ34IU\MC90031073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6447" y="4438650"/>
              <a:ext cx="613695" cy="57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2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Your Environment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</a:t>
            </a:r>
          </a:p>
          <a:p>
            <a:pPr lvl="1"/>
            <a:r>
              <a:rPr lang="en-US" dirty="0" smtClean="0"/>
              <a:t>Quickly restore clean state</a:t>
            </a:r>
          </a:p>
          <a:p>
            <a:pPr lvl="2"/>
            <a:r>
              <a:rPr lang="en-US" dirty="0" smtClean="0"/>
              <a:t>Fast rollback mechanism</a:t>
            </a:r>
          </a:p>
          <a:p>
            <a:pPr lvl="1"/>
            <a:r>
              <a:rPr lang="en-US" dirty="0" smtClean="0"/>
              <a:t>Isolate malware</a:t>
            </a:r>
          </a:p>
          <a:p>
            <a:pPr lvl="2"/>
            <a:r>
              <a:rPr lang="en-US" dirty="0" smtClean="0"/>
              <a:t>Try not to become a victim</a:t>
            </a:r>
          </a:p>
          <a:p>
            <a:pPr lvl="1"/>
            <a:r>
              <a:rPr lang="en-US" dirty="0" smtClean="0"/>
              <a:t>Monitor malware operation</a:t>
            </a:r>
          </a:p>
          <a:p>
            <a:pPr lvl="2"/>
            <a:r>
              <a:rPr lang="en-US" dirty="0" smtClean="0"/>
              <a:t>That’s why we are doing this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172200" y="1828800"/>
            <a:ext cx="2667000" cy="2743200"/>
            <a:chOff x="2819400" y="2362200"/>
            <a:chExt cx="2667000" cy="2743200"/>
          </a:xfrm>
        </p:grpSpPr>
        <p:pic>
          <p:nvPicPr>
            <p:cNvPr id="2050" name="Picture 2" descr="http://img.bhs4.com/F2/A/F2A3E646B1568540927DECF2EE57C48F1C517B90_large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2438400"/>
              <a:ext cx="2667000" cy="2667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" name="Straight Connector 3"/>
            <p:cNvCxnSpPr/>
            <p:nvPr/>
          </p:nvCxnSpPr>
          <p:spPr>
            <a:xfrm>
              <a:off x="3352800" y="2362200"/>
              <a:ext cx="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733800" y="2362200"/>
              <a:ext cx="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114800" y="2362200"/>
              <a:ext cx="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495800" y="2362200"/>
              <a:ext cx="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876800" y="2362200"/>
              <a:ext cx="0" cy="25908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3/25/2013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Malware Analysis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DB712-74DF-4D23-871D-11330102C9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1753</TotalTime>
  <Words>1333</Words>
  <Application>Microsoft Office PowerPoint</Application>
  <PresentationFormat>On-screen Show (4:3)</PresentationFormat>
  <Paragraphs>367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stevens</vt:lpstr>
      <vt:lpstr>Malware Analysis</vt:lpstr>
      <vt:lpstr>Why?</vt:lpstr>
      <vt:lpstr>So What Can You Do with A Malware Sample?</vt:lpstr>
      <vt:lpstr>Polymorphism</vt:lpstr>
      <vt:lpstr>Polymorphism II</vt:lpstr>
      <vt:lpstr>Defeating Polymorphism</vt:lpstr>
      <vt:lpstr>Defeating Polymorphism</vt:lpstr>
      <vt:lpstr>Before Diving In</vt:lpstr>
      <vt:lpstr>Prepare Your Environment</vt:lpstr>
      <vt:lpstr>Using a Virtual Machine</vt:lpstr>
      <vt:lpstr>What About Networking?</vt:lpstr>
      <vt:lpstr>Without a VM</vt:lpstr>
      <vt:lpstr>Detecting the Matrix VM</vt:lpstr>
      <vt:lpstr>Detecting VMs with the Red Pill</vt:lpstr>
      <vt:lpstr>Red Pill++</vt:lpstr>
      <vt:lpstr>Anti-Debugging</vt:lpstr>
      <vt:lpstr>A Study of the Packer Problem and Its Solutions (RAID 2008)</vt:lpstr>
      <vt:lpstr>PowerPoint Presentation</vt:lpstr>
      <vt:lpstr>Identifying Dormant Functionality in Malware Programs (S&amp;P 2010)</vt:lpstr>
      <vt:lpstr>The Problem</vt:lpstr>
      <vt:lpstr>Examples</vt:lpstr>
      <vt:lpstr>Explore More Paths</vt:lpstr>
      <vt:lpstr>The Big Idea</vt:lpstr>
      <vt:lpstr>The Big Idea</vt:lpstr>
      <vt:lpstr>Defining Behavior</vt:lpstr>
      <vt:lpstr>Defining Behavior</vt:lpstr>
      <vt:lpstr>Defining Behavior</vt:lpstr>
      <vt:lpstr>Refining Genotypes</vt:lpstr>
      <vt:lpstr>Frequently Encountered Behaviors</vt:lpstr>
      <vt:lpstr>Additional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porto</dc:creator>
  <cp:lastModifiedBy>porto</cp:lastModifiedBy>
  <cp:revision>91</cp:revision>
  <dcterms:created xsi:type="dcterms:W3CDTF">2013-03-25T16:13:13Z</dcterms:created>
  <dcterms:modified xsi:type="dcterms:W3CDTF">2013-03-26T21:27:04Z</dcterms:modified>
</cp:coreProperties>
</file>