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60" r:id="rId5"/>
    <p:sldId id="261" r:id="rId6"/>
    <p:sldId id="304" r:id="rId7"/>
    <p:sldId id="263" r:id="rId8"/>
    <p:sldId id="264" r:id="rId9"/>
    <p:sldId id="265" r:id="rId10"/>
    <p:sldId id="262" r:id="rId11"/>
    <p:sldId id="267" r:id="rId12"/>
    <p:sldId id="268" r:id="rId13"/>
    <p:sldId id="269" r:id="rId14"/>
    <p:sldId id="270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95" r:id="rId23"/>
    <p:sldId id="296" r:id="rId24"/>
    <p:sldId id="297" r:id="rId25"/>
    <p:sldId id="298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301" r:id="rId35"/>
    <p:sldId id="300" r:id="rId36"/>
    <p:sldId id="302" r:id="rId37"/>
    <p:sldId id="30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69873-E40B-4486-88AC-2C683DB0831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30912-3A98-4917-8BA9-BE6181D8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79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11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18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18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18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5D1-D8AC-AF4E-A72A-E2891990CAC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56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7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066800"/>
            <a:ext cx="768096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4090987"/>
            <a:ext cx="7680960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362200"/>
            <a:ext cx="768096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5998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486" y="2285999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3679"/>
            <a:ext cx="82296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4444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ackhat.com/presentations/bh-usa-09/ORTEGA/BHUSA09-Ortega-DeactivateRootkit-PAPER.pdf" TargetMode="External"/><Relationship Id="rId2" Type="http://schemas.openxmlformats.org/officeDocument/2006/relationships/hyperlink" Target="http://www.theregister.co.uk/2008/10/10/organized_crime_doctors_chip_and_pin_machin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Hiding Malware</a:t>
            </a:r>
            <a:br>
              <a:rPr lang="en-US" dirty="0" smtClean="0"/>
            </a:br>
            <a:r>
              <a:rPr lang="en-US" dirty="0" smtClean="0"/>
              <a:t>Rootkits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CS-695 Host Forensics</a:t>
            </a:r>
          </a:p>
          <a:p>
            <a:r>
              <a:rPr lang="en-US" dirty="0"/>
              <a:t>Georgios </a:t>
            </a:r>
            <a:r>
              <a:rPr lang="en-US" dirty="0" smtClean="0"/>
              <a:t>Portokalidis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</a:t>
            </a:r>
            <a:r>
              <a:rPr lang="en-US" dirty="0"/>
              <a:t>for file integrity </a:t>
            </a:r>
            <a:r>
              <a:rPr lang="en-US" dirty="0">
                <a:sym typeface="Wingdings" pitchFamily="2" charset="2"/>
              </a:rPr>
              <a:t> Tripwire, </a:t>
            </a:r>
            <a:r>
              <a:rPr lang="en-US" dirty="0" smtClean="0">
                <a:sym typeface="Wingdings" pitchFamily="2" charset="2"/>
              </a:rPr>
              <a:t>chkrootkit</a:t>
            </a:r>
          </a:p>
          <a:p>
            <a:endParaRPr lang="en-US" dirty="0"/>
          </a:p>
          <a:p>
            <a:r>
              <a:rPr lang="en-US" dirty="0"/>
              <a:t>Check for divergent results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checkps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Protecting hooks </a:t>
            </a:r>
            <a:r>
              <a:rPr lang="en-US" dirty="0" smtClean="0">
                <a:sym typeface="Wingdings" pitchFamily="2" charset="2"/>
              </a:rPr>
              <a:t> system calls, internal kernel APIs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Code integrity checks  page-level signing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Integrity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Create MD5s of binaries on the system</a:t>
            </a:r>
          </a:p>
          <a:p>
            <a:pPr lvl="1"/>
            <a:r>
              <a:rPr lang="en-US" dirty="0" smtClean="0"/>
              <a:t>Periodically check installed binaries vs stored MD5s</a:t>
            </a:r>
          </a:p>
          <a:p>
            <a:endParaRPr lang="en-US" dirty="0"/>
          </a:p>
          <a:p>
            <a:r>
              <a:rPr lang="en-US" dirty="0" smtClean="0"/>
              <a:t>Challenges?</a:t>
            </a:r>
          </a:p>
          <a:p>
            <a:pPr lvl="1"/>
            <a:r>
              <a:rPr lang="en-US" dirty="0" smtClean="0"/>
              <a:t>Storing the MD5s out of reach</a:t>
            </a:r>
          </a:p>
          <a:p>
            <a:pPr lvl="1"/>
            <a:r>
              <a:rPr lang="en-US" dirty="0" smtClean="0"/>
              <a:t>Keeping up with updates</a:t>
            </a:r>
          </a:p>
          <a:p>
            <a:pPr lvl="1"/>
            <a:r>
              <a:rPr lang="en-US" dirty="0" smtClean="0"/>
              <a:t>Storing the tools out of reach!</a:t>
            </a:r>
          </a:p>
          <a:p>
            <a:endParaRPr lang="en-US" dirty="0"/>
          </a:p>
          <a:p>
            <a:r>
              <a:rPr lang="en-US" dirty="0" smtClean="0"/>
              <a:t>Limitations?</a:t>
            </a:r>
          </a:p>
          <a:p>
            <a:pPr lvl="1"/>
            <a:r>
              <a:rPr lang="en-US" dirty="0" smtClean="0"/>
              <a:t>In-memory modifications</a:t>
            </a:r>
          </a:p>
          <a:p>
            <a:pPr lvl="1"/>
            <a:r>
              <a:rPr lang="en-US" dirty="0" smtClean="0"/>
              <a:t>Lower-level rootkits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2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 Divergent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Run binaries and collect results</a:t>
            </a:r>
          </a:p>
          <a:p>
            <a:pPr lvl="2"/>
            <a:r>
              <a:rPr lang="en-US" dirty="0" err="1" smtClean="0"/>
              <a:t>ps</a:t>
            </a:r>
            <a:r>
              <a:rPr lang="en-US" dirty="0" smtClean="0"/>
              <a:t>, top, </a:t>
            </a:r>
            <a:r>
              <a:rPr lang="en-US" dirty="0" err="1" smtClean="0"/>
              <a:t>netcat</a:t>
            </a:r>
            <a:endParaRPr lang="en-US" dirty="0" smtClean="0"/>
          </a:p>
          <a:p>
            <a:pPr lvl="1"/>
            <a:r>
              <a:rPr lang="en-US" dirty="0" smtClean="0"/>
              <a:t>Collect results from other sources</a:t>
            </a:r>
          </a:p>
          <a:p>
            <a:pPr lvl="2"/>
            <a:r>
              <a:rPr lang="en-US" dirty="0" smtClean="0"/>
              <a:t>Directly access /</a:t>
            </a:r>
            <a:r>
              <a:rPr lang="en-US" dirty="0" err="1" smtClean="0"/>
              <a:t>proc</a:t>
            </a:r>
            <a:r>
              <a:rPr lang="en-US" dirty="0" smtClean="0"/>
              <a:t>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Compare results to find discrepancies</a:t>
            </a:r>
          </a:p>
          <a:p>
            <a:endParaRPr lang="en-US" dirty="0"/>
          </a:p>
          <a:p>
            <a:r>
              <a:rPr lang="en-US" dirty="0" smtClean="0"/>
              <a:t>Challenges?</a:t>
            </a:r>
          </a:p>
          <a:p>
            <a:pPr lvl="1"/>
            <a:r>
              <a:rPr lang="en-US" dirty="0" smtClean="0"/>
              <a:t>Find other sources of information</a:t>
            </a:r>
          </a:p>
          <a:p>
            <a:pPr lvl="1"/>
            <a:r>
              <a:rPr lang="en-US" dirty="0" smtClean="0"/>
              <a:t>False alerts, system state is dynamic</a:t>
            </a:r>
          </a:p>
          <a:p>
            <a:pPr lvl="1"/>
            <a:r>
              <a:rPr lang="en-US" dirty="0"/>
              <a:t>Storing the tools out of reach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/>
              <a:t>Limitations?</a:t>
            </a:r>
          </a:p>
          <a:p>
            <a:pPr lvl="1"/>
            <a:r>
              <a:rPr lang="en-US" dirty="0"/>
              <a:t>In-memory modifications</a:t>
            </a:r>
          </a:p>
          <a:p>
            <a:pPr lvl="1"/>
            <a:r>
              <a:rPr lang="en-US" dirty="0"/>
              <a:t>Lower-level </a:t>
            </a:r>
            <a:r>
              <a:rPr lang="en-US" dirty="0" smtClean="0"/>
              <a:t>rootkits</a:t>
            </a:r>
          </a:p>
          <a:p>
            <a:pPr lvl="1"/>
            <a:r>
              <a:rPr lang="en-US" dirty="0" smtClean="0"/>
              <a:t>Frequently rootkit specific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0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API Hooks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 smtClean="0"/>
              <a:t>Store currently used, good set of hooks</a:t>
            </a:r>
            <a:endParaRPr lang="en-US" dirty="0"/>
          </a:p>
          <a:p>
            <a:pPr lvl="1"/>
            <a:r>
              <a:rPr lang="en-US" dirty="0" smtClean="0"/>
              <a:t>Periodically read the values of hooks</a:t>
            </a:r>
            <a:endParaRPr lang="en-US" dirty="0"/>
          </a:p>
          <a:p>
            <a:pPr lvl="1"/>
            <a:r>
              <a:rPr lang="en-US" dirty="0"/>
              <a:t>Compare </a:t>
            </a:r>
            <a:r>
              <a:rPr lang="en-US" dirty="0" smtClean="0"/>
              <a:t>values to identify hooks being replaced</a:t>
            </a:r>
            <a:endParaRPr lang="en-US" dirty="0"/>
          </a:p>
          <a:p>
            <a:endParaRPr lang="en-US" dirty="0"/>
          </a:p>
          <a:p>
            <a:r>
              <a:rPr lang="en-US" dirty="0"/>
              <a:t>Challenges?</a:t>
            </a:r>
          </a:p>
          <a:p>
            <a:pPr lvl="1"/>
            <a:r>
              <a:rPr lang="en-US" dirty="0" smtClean="0"/>
              <a:t>Which APIs should be monitored</a:t>
            </a:r>
            <a:endParaRPr lang="en-US" dirty="0"/>
          </a:p>
          <a:p>
            <a:pPr lvl="1"/>
            <a:r>
              <a:rPr lang="en-US" dirty="0"/>
              <a:t>False alerts, </a:t>
            </a:r>
            <a:r>
              <a:rPr lang="en-US" dirty="0" smtClean="0"/>
              <a:t>hooks can be placed for legitimate reasons</a:t>
            </a:r>
          </a:p>
          <a:p>
            <a:pPr lvl="2"/>
            <a:r>
              <a:rPr lang="en-US" dirty="0" smtClean="0"/>
              <a:t>That’s usually the problem with running multiple antivirus engines on your PC</a:t>
            </a:r>
            <a:endParaRPr lang="en-US" dirty="0"/>
          </a:p>
          <a:p>
            <a:pPr lvl="1"/>
            <a:r>
              <a:rPr lang="en-US" dirty="0"/>
              <a:t>Storing the tools out of reach!</a:t>
            </a:r>
          </a:p>
          <a:p>
            <a:endParaRPr lang="en-US" dirty="0"/>
          </a:p>
          <a:p>
            <a:r>
              <a:rPr lang="en-US" dirty="0"/>
              <a:t>Limitations?</a:t>
            </a:r>
          </a:p>
          <a:p>
            <a:pPr lvl="1"/>
            <a:r>
              <a:rPr lang="en-US" dirty="0" smtClean="0"/>
              <a:t>Cannot detect changes in …</a:t>
            </a:r>
          </a:p>
          <a:p>
            <a:pPr lvl="2"/>
            <a:r>
              <a:rPr lang="en-US" dirty="0" smtClean="0"/>
              <a:t>Kernel code</a:t>
            </a:r>
          </a:p>
          <a:p>
            <a:pPr lvl="2"/>
            <a:r>
              <a:rPr lang="en-US" dirty="0" smtClean="0"/>
              <a:t>Kernel data structures besides APIs</a:t>
            </a:r>
            <a:endParaRPr lang="en-US" dirty="0"/>
          </a:p>
          <a:p>
            <a:pPr lvl="1"/>
            <a:r>
              <a:rPr lang="en-US" dirty="0"/>
              <a:t>Lower-level </a:t>
            </a:r>
            <a:r>
              <a:rPr lang="en-US" dirty="0" smtClean="0"/>
              <a:t>rootkits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36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Code-integrity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Upon loading a page of code hash its contents</a:t>
            </a:r>
          </a:p>
          <a:p>
            <a:pPr lvl="1"/>
            <a:r>
              <a:rPr lang="en-US" dirty="0" smtClean="0"/>
              <a:t>Periodically re-hash every page and check it against previously taken hash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Can be done</a:t>
            </a:r>
          </a:p>
          <a:p>
            <a:pPr lvl="1"/>
            <a:r>
              <a:rPr lang="en-US" dirty="0"/>
              <a:t>By the kernel</a:t>
            </a:r>
          </a:p>
          <a:p>
            <a:pPr lvl="1"/>
            <a:r>
              <a:rPr lang="en-US" dirty="0"/>
              <a:t>A hypervisor</a:t>
            </a:r>
          </a:p>
          <a:p>
            <a:pPr lvl="1"/>
            <a:r>
              <a:rPr lang="en-US" dirty="0"/>
              <a:t>A </a:t>
            </a:r>
            <a:r>
              <a:rPr lang="en-US" dirty="0" smtClean="0"/>
              <a:t>coprocessor</a:t>
            </a:r>
          </a:p>
          <a:p>
            <a:endParaRPr lang="en-US" dirty="0" smtClean="0"/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/>
              <a:t>Storing the </a:t>
            </a:r>
            <a:r>
              <a:rPr lang="en-US" dirty="0" smtClean="0"/>
              <a:t>hashes out </a:t>
            </a:r>
            <a:r>
              <a:rPr lang="en-US" dirty="0"/>
              <a:t>of reach</a:t>
            </a:r>
          </a:p>
          <a:p>
            <a:pPr lvl="1"/>
            <a:r>
              <a:rPr lang="en-US" dirty="0"/>
              <a:t>Keeping up with </a:t>
            </a:r>
            <a:r>
              <a:rPr lang="en-US" dirty="0" smtClean="0"/>
              <a:t>code updates</a:t>
            </a:r>
          </a:p>
          <a:p>
            <a:pPr lvl="1"/>
            <a:r>
              <a:rPr lang="en-US" dirty="0" smtClean="0"/>
              <a:t>Code provenance </a:t>
            </a:r>
          </a:p>
          <a:p>
            <a:endParaRPr lang="en-US" dirty="0" smtClean="0"/>
          </a:p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Pages containing both code and data</a:t>
            </a:r>
          </a:p>
          <a:p>
            <a:pPr lvl="1"/>
            <a:r>
              <a:rPr lang="en-US" dirty="0"/>
              <a:t>Lower-level rootkits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2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Countering Kernel Rootkits with Lightweight </a:t>
            </a:r>
            <a:r>
              <a:rPr lang="en-US" dirty="0" smtClean="0"/>
              <a:t>Hook Protection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5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Kernel Hooks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are hooks?</a:t>
            </a:r>
          </a:p>
          <a:p>
            <a:pPr lvl="1"/>
            <a:r>
              <a:rPr lang="en-US" dirty="0" smtClean="0"/>
              <a:t>Function callbacks that are dynamically set and called when certain conditions occur E.g., </a:t>
            </a:r>
            <a:r>
              <a:rPr lang="en-US" i="1" dirty="0" err="1" smtClean="0"/>
              <a:t>event_callback</a:t>
            </a:r>
            <a:r>
              <a:rPr lang="en-US" i="1" dirty="0" smtClean="0"/>
              <a:t>(void *</a:t>
            </a:r>
            <a:r>
              <a:rPr lang="en-US" i="1" dirty="0" err="1" smtClean="0"/>
              <a:t>ptr</a:t>
            </a:r>
            <a:r>
              <a:rPr lang="en-US" i="1" dirty="0" smtClean="0"/>
              <a:t>)</a:t>
            </a:r>
          </a:p>
          <a:p>
            <a:pPr lvl="1"/>
            <a:endParaRPr lang="en-US" i="1" dirty="0" smtClean="0"/>
          </a:p>
          <a:p>
            <a:pPr lvl="1"/>
            <a:r>
              <a:rPr lang="en-US" dirty="0" smtClean="0"/>
              <a:t>The system call table contains hooks</a:t>
            </a:r>
          </a:p>
          <a:p>
            <a:endParaRPr lang="en-US" dirty="0"/>
          </a:p>
          <a:p>
            <a:r>
              <a:rPr lang="en-US" dirty="0" smtClean="0"/>
              <a:t>Hooks can be distributed around the kernel</a:t>
            </a:r>
          </a:p>
          <a:p>
            <a:pPr lvl="1"/>
            <a:r>
              <a:rPr lang="en-US" dirty="0" smtClean="0"/>
              <a:t>Example: Heap allocated structures containing callbacks </a:t>
            </a:r>
          </a:p>
          <a:p>
            <a:pPr marL="457200" lvl="1" indent="0">
              <a:buNone/>
            </a:pPr>
            <a:r>
              <a:rPr lang="en-US" i="1" dirty="0" err="1" smtClean="0"/>
              <a:t>struct</a:t>
            </a:r>
            <a:r>
              <a:rPr lang="en-US" i="1" dirty="0" smtClean="0"/>
              <a:t> </a:t>
            </a:r>
            <a:r>
              <a:rPr lang="en-US" i="1" dirty="0" err="1" smtClean="0"/>
              <a:t>io_struct</a:t>
            </a:r>
            <a:r>
              <a:rPr lang="en-US" i="1" dirty="0" smtClean="0"/>
              <a:t> { </a:t>
            </a:r>
            <a:r>
              <a:rPr lang="en-US" i="1" dirty="0" err="1" smtClean="0"/>
              <a:t>callback_t</a:t>
            </a:r>
            <a:r>
              <a:rPr lang="en-US" i="1" dirty="0" smtClean="0"/>
              <a:t> </a:t>
            </a:r>
            <a:r>
              <a:rPr lang="en-US" i="1" dirty="0" err="1" smtClean="0"/>
              <a:t>readf</a:t>
            </a:r>
            <a:r>
              <a:rPr lang="en-US" i="1" dirty="0" smtClean="0"/>
              <a:t>, </a:t>
            </a:r>
            <a:r>
              <a:rPr lang="en-US" i="1" dirty="0" err="1" smtClean="0"/>
              <a:t>writef</a:t>
            </a:r>
            <a:r>
              <a:rPr lang="en-US" i="1" dirty="0" smtClean="0"/>
              <a:t>}</a:t>
            </a:r>
            <a:endParaRPr lang="en-US" i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8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Kernel Hooks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Rootkits can modify hooks to receive control of certain events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can we protect these hooks from being overwritten?</a:t>
            </a:r>
          </a:p>
          <a:p>
            <a:pPr lvl="1"/>
            <a:r>
              <a:rPr lang="en-US" dirty="0" smtClean="0"/>
              <a:t>Make them </a:t>
            </a:r>
            <a:r>
              <a:rPr lang="en-US" b="1" dirty="0" smtClean="0"/>
              <a:t>read only </a:t>
            </a:r>
            <a:r>
              <a:rPr lang="en-US" dirty="0" smtClean="0"/>
              <a:t>for the kernel</a:t>
            </a:r>
          </a:p>
          <a:p>
            <a:pPr lvl="2"/>
            <a:r>
              <a:rPr lang="en-US" dirty="0" smtClean="0"/>
              <a:t>We need to find them first!</a:t>
            </a:r>
          </a:p>
          <a:p>
            <a:pPr lvl="1"/>
            <a:r>
              <a:rPr lang="en-US" dirty="0" smtClean="0"/>
              <a:t>This is what this paper proposes</a:t>
            </a:r>
          </a:p>
          <a:p>
            <a:pPr lvl="2"/>
            <a:r>
              <a:rPr lang="en-US" dirty="0" smtClean="0"/>
              <a:t>Why is this possible?</a:t>
            </a:r>
            <a:endParaRPr lang="en-US" dirty="0"/>
          </a:p>
          <a:p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1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Hooks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1905000"/>
            <a:ext cx="55245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18562" y="5584487"/>
            <a:ext cx="6096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Hooks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need to find</a:t>
            </a:r>
          </a:p>
          <a:p>
            <a:pPr lvl="1"/>
            <a:r>
              <a:rPr lang="en-US" sz="2400" dirty="0" smtClean="0"/>
              <a:t>The function pointers</a:t>
            </a:r>
            <a:endParaRPr lang="en-US" sz="2400" dirty="0"/>
          </a:p>
          <a:p>
            <a:pPr lvl="1"/>
            <a:r>
              <a:rPr lang="en-US" sz="2400" dirty="0" smtClean="0"/>
              <a:t>The instruction accessing them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Accomplished through a combination of static and dynamic analysis</a:t>
            </a:r>
          </a:p>
          <a:p>
            <a:pPr lvl="1"/>
            <a:r>
              <a:rPr lang="en-US" sz="2400" dirty="0" smtClean="0"/>
              <a:t>Analyze source code statically</a:t>
            </a:r>
          </a:p>
          <a:p>
            <a:pPr lvl="1"/>
            <a:r>
              <a:rPr lang="en-US" sz="2400" dirty="0" smtClean="0"/>
              <a:t>Execute the kernel in an emulator (QEMU)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029200"/>
            <a:ext cx="55816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0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longer you stay undetected</a:t>
            </a:r>
          </a:p>
          <a:p>
            <a:pPr lvl="1"/>
            <a:r>
              <a:rPr lang="en-US" dirty="0" smtClean="0"/>
              <a:t>Avoid:</a:t>
            </a:r>
          </a:p>
          <a:p>
            <a:pPr lvl="2"/>
            <a:r>
              <a:rPr lang="en-US" dirty="0" smtClean="0"/>
              <a:t>Removal</a:t>
            </a:r>
          </a:p>
          <a:p>
            <a:pPr lvl="2"/>
            <a:r>
              <a:rPr lang="en-US" dirty="0" smtClean="0"/>
              <a:t>Analysis (How it works?)</a:t>
            </a:r>
          </a:p>
          <a:p>
            <a:pPr lvl="2"/>
            <a:r>
              <a:rPr lang="en-US" dirty="0" smtClean="0"/>
              <a:t>Blame (Who Dunnit?)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porto\AppData\Local\Microsoft\Windows\Temporary Internet Files\Content.IE5\KLMP83H9\MC9004419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0"/>
            <a:ext cx="3746500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3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 the Hooks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Move hooks to memory protected area</a:t>
            </a:r>
          </a:p>
          <a:p>
            <a:pPr lvl="1"/>
            <a:r>
              <a:rPr lang="en-US" sz="2000" dirty="0" smtClean="0"/>
              <a:t>The can no longer be overwritten arbitrarily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Control how they are used by legitimate code</a:t>
            </a:r>
          </a:p>
          <a:p>
            <a:pPr lvl="1"/>
            <a:r>
              <a:rPr lang="en-US" sz="2000" dirty="0" smtClean="0"/>
              <a:t>Hook indirection</a:t>
            </a:r>
          </a:p>
          <a:p>
            <a:endParaRPr 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9000"/>
            <a:ext cx="41624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0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SecVisor</a:t>
            </a:r>
            <a:r>
              <a:rPr lang="en-US" sz="3200" dirty="0"/>
              <a:t>: A Tiny Hypervisor to </a:t>
            </a:r>
            <a:r>
              <a:rPr lang="en-US" sz="3200" dirty="0" smtClean="0"/>
              <a:t>Provide Lifetime </a:t>
            </a:r>
            <a:r>
              <a:rPr lang="en-US" sz="3200" dirty="0"/>
              <a:t>Kernel Code Integrity for </a:t>
            </a:r>
            <a:r>
              <a:rPr lang="en-US" sz="3200" dirty="0" smtClean="0"/>
              <a:t>Commodity </a:t>
            </a:r>
            <a:r>
              <a:rPr lang="en-US" sz="3200" dirty="0" err="1" smtClean="0"/>
              <a:t>OSes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5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SecVisor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r>
              <a:rPr lang="en-US" dirty="0" smtClean="0"/>
              <a:t>: Ensure code integrity even if kernel has been compromised</a:t>
            </a:r>
          </a:p>
          <a:p>
            <a:pPr lvl="1"/>
            <a:r>
              <a:rPr lang="en-US" dirty="0" smtClean="0"/>
              <a:t>Code can be injected but </a:t>
            </a:r>
            <a:r>
              <a:rPr lang="en-US" b="1" dirty="0" smtClean="0"/>
              <a:t>not</a:t>
            </a:r>
            <a:r>
              <a:rPr lang="en-US" dirty="0" smtClean="0"/>
              <a:t> executed</a:t>
            </a:r>
          </a:p>
          <a:p>
            <a:endParaRPr lang="en-US" dirty="0" smtClean="0"/>
          </a:p>
          <a:p>
            <a:r>
              <a:rPr lang="en-US" dirty="0" smtClean="0"/>
              <a:t>Why tiny?</a:t>
            </a:r>
          </a:p>
          <a:p>
            <a:pPr lvl="1"/>
            <a:r>
              <a:rPr lang="en-US" dirty="0" smtClean="0"/>
              <a:t>Smaller attack surface</a:t>
            </a:r>
          </a:p>
          <a:p>
            <a:pPr lvl="1"/>
            <a:r>
              <a:rPr lang="en-US" dirty="0" smtClean="0"/>
              <a:t>Less changes required for adoption</a:t>
            </a:r>
          </a:p>
          <a:p>
            <a:pPr lvl="1"/>
            <a:r>
              <a:rPr lang="en-US" dirty="0" smtClean="0"/>
              <a:t>Faster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9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Virtualized Page Tables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Hypervisor page tables enforce stricter memory permissions</a:t>
            </a:r>
          </a:p>
          <a:p>
            <a:pPr lvl="1"/>
            <a:r>
              <a:rPr lang="en-US" dirty="0" smtClean="0"/>
              <a:t>Shadow page tables!</a:t>
            </a:r>
          </a:p>
          <a:p>
            <a:pPr lvl="1"/>
            <a:r>
              <a:rPr lang="en-US" dirty="0" smtClean="0"/>
              <a:t>Nested page tables!</a:t>
            </a:r>
          </a:p>
          <a:p>
            <a:endParaRPr lang="en-US" dirty="0"/>
          </a:p>
          <a:p>
            <a:r>
              <a:rPr lang="en-US" dirty="0" smtClean="0"/>
              <a:t>Intercept boundary crosses to update protections</a:t>
            </a:r>
          </a:p>
          <a:p>
            <a:endParaRPr lang="en-US" dirty="0"/>
          </a:p>
          <a:p>
            <a:r>
              <a:rPr lang="en-US" dirty="0" smtClean="0"/>
              <a:t>How can we load new code?</a:t>
            </a:r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7" y="2176462"/>
            <a:ext cx="34671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10200" y="5534879"/>
            <a:ext cx="2643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 memory protection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4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Loadable kernel modules</a:t>
            </a:r>
          </a:p>
          <a:p>
            <a:pPr lvl="1"/>
            <a:r>
              <a:rPr lang="en-US" dirty="0" smtClean="0"/>
              <a:t>Loading goes through </a:t>
            </a:r>
            <a:r>
              <a:rPr lang="en-US" dirty="0" err="1" smtClean="0"/>
              <a:t>SecVisor</a:t>
            </a:r>
            <a:endParaRPr lang="en-US" dirty="0" smtClean="0"/>
          </a:p>
          <a:p>
            <a:pPr lvl="2"/>
            <a:r>
              <a:rPr lang="en-US" dirty="0" smtClean="0"/>
              <a:t>Requires symbol relocation support</a:t>
            </a:r>
          </a:p>
          <a:p>
            <a:pPr lvl="2"/>
            <a:endParaRPr lang="en-US" dirty="0"/>
          </a:p>
          <a:p>
            <a:r>
              <a:rPr lang="en-US" dirty="0" smtClean="0"/>
              <a:t>Hardware devices that can write to memory</a:t>
            </a:r>
          </a:p>
          <a:p>
            <a:pPr lvl="1"/>
            <a:r>
              <a:rPr lang="en-US" dirty="0" smtClean="0"/>
              <a:t>DMA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114800"/>
            <a:ext cx="4343400" cy="244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2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Tiny?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Limitations</a:t>
            </a:r>
          </a:p>
          <a:p>
            <a:pPr lvl="1"/>
            <a:r>
              <a:rPr lang="en-US" sz="2000" dirty="0" smtClean="0"/>
              <a:t>Only single CPU systems supported</a:t>
            </a:r>
          </a:p>
          <a:p>
            <a:pPr lvl="1"/>
            <a:r>
              <a:rPr lang="en-US" sz="2000" dirty="0" smtClean="0"/>
              <a:t>Self-modifying code</a:t>
            </a:r>
          </a:p>
          <a:p>
            <a:pPr lvl="1"/>
            <a:r>
              <a:rPr lang="en-US" sz="2000" dirty="0" smtClean="0"/>
              <a:t>Code provenance</a:t>
            </a:r>
            <a:endParaRPr lang="en-US" sz="20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689241"/>
            <a:ext cx="8610601" cy="163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SubVirt</a:t>
            </a:r>
            <a:r>
              <a:rPr lang="en-US" dirty="0"/>
              <a:t>: Implementing malware with virtual machines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8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Rootkits as VMs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4507230"/>
            <a:ext cx="4648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Hypervisor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09800" y="4953000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09800" y="2165866"/>
            <a:ext cx="1143000" cy="2217420"/>
            <a:chOff x="2057400" y="1981200"/>
            <a:chExt cx="1143000" cy="2217420"/>
          </a:xfrm>
        </p:grpSpPr>
        <p:grpSp>
          <p:nvGrpSpPr>
            <p:cNvPr id="14" name="Group 13"/>
            <p:cNvGrpSpPr/>
            <p:nvPr/>
          </p:nvGrpSpPr>
          <p:grpSpPr>
            <a:xfrm>
              <a:off x="2057400" y="2438400"/>
              <a:ext cx="1143000" cy="1760220"/>
              <a:chOff x="2057400" y="2438400"/>
              <a:chExt cx="1143000" cy="176022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057400" y="2438400"/>
                <a:ext cx="1143000" cy="17526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209800" y="3665220"/>
                <a:ext cx="838200" cy="533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Kernel</a:t>
                </a:r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098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/>
                  <a:t>Process</a:t>
                </a:r>
                <a:endParaRPr lang="en-US" sz="12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35839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8956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552700" y="2863334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313750" y="1981200"/>
              <a:ext cx="6832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VM 1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528060" y="2158246"/>
            <a:ext cx="1143000" cy="2217420"/>
            <a:chOff x="2057400" y="1981200"/>
            <a:chExt cx="1143000" cy="2217420"/>
          </a:xfrm>
        </p:grpSpPr>
        <p:grpSp>
          <p:nvGrpSpPr>
            <p:cNvPr id="17" name="Group 16"/>
            <p:cNvGrpSpPr/>
            <p:nvPr/>
          </p:nvGrpSpPr>
          <p:grpSpPr>
            <a:xfrm>
              <a:off x="2057400" y="2438400"/>
              <a:ext cx="1143000" cy="1760220"/>
              <a:chOff x="2057400" y="2438400"/>
              <a:chExt cx="1143000" cy="176022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2057400" y="2438400"/>
                <a:ext cx="1143000" cy="17526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209800" y="3665220"/>
                <a:ext cx="838200" cy="533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Kernel</a:t>
                </a:r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2098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/>
                  <a:t>Process</a:t>
                </a:r>
                <a:endParaRPr lang="en-US" sz="12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35839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8956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552700" y="2863334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313750" y="1981200"/>
              <a:ext cx="6832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VM 2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688330" y="2165866"/>
            <a:ext cx="1143000" cy="2217420"/>
            <a:chOff x="2057400" y="1981200"/>
            <a:chExt cx="1143000" cy="2217420"/>
          </a:xfrm>
        </p:grpSpPr>
        <p:grpSp>
          <p:nvGrpSpPr>
            <p:cNvPr id="26" name="Group 25"/>
            <p:cNvGrpSpPr/>
            <p:nvPr/>
          </p:nvGrpSpPr>
          <p:grpSpPr>
            <a:xfrm>
              <a:off x="2057400" y="2438400"/>
              <a:ext cx="1143000" cy="1760220"/>
              <a:chOff x="2057400" y="2438400"/>
              <a:chExt cx="1143000" cy="176022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057400" y="2438400"/>
                <a:ext cx="1143000" cy="17526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209800" y="3665220"/>
                <a:ext cx="838200" cy="533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Kernel</a:t>
                </a:r>
                <a:endParaRPr lang="en-US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2098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/>
                  <a:t>Process</a:t>
                </a:r>
                <a:endParaRPr lang="en-US" sz="1200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5839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8956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552700" y="2863334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313750" y="1981200"/>
              <a:ext cx="688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VM n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977068" y="3069848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2636520" y="5638800"/>
            <a:ext cx="3995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Regular Virtualization Configuration</a:t>
            </a:r>
            <a:endParaRPr lang="en-US" sz="2000" b="1" dirty="0"/>
          </a:p>
        </p:txBody>
      </p:sp>
      <p:sp>
        <p:nvSpPr>
          <p:cNvPr id="36" name="Up-Down Arrow 35"/>
          <p:cNvSpPr/>
          <p:nvPr/>
        </p:nvSpPr>
        <p:spPr>
          <a:xfrm>
            <a:off x="2712720" y="4295656"/>
            <a:ext cx="95030" cy="276344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-Down Arrow 36"/>
          <p:cNvSpPr/>
          <p:nvPr/>
        </p:nvSpPr>
        <p:spPr>
          <a:xfrm>
            <a:off x="4061460" y="4295656"/>
            <a:ext cx="95030" cy="276344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-Down Arrow 37"/>
          <p:cNvSpPr/>
          <p:nvPr/>
        </p:nvSpPr>
        <p:spPr>
          <a:xfrm>
            <a:off x="6208674" y="4295656"/>
            <a:ext cx="95030" cy="276344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Up-Down Arrow 38"/>
          <p:cNvSpPr/>
          <p:nvPr/>
        </p:nvSpPr>
        <p:spPr>
          <a:xfrm>
            <a:off x="4472940" y="4724400"/>
            <a:ext cx="175260" cy="29337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Rootkits as VMs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4507230"/>
            <a:ext cx="4648200" cy="304800"/>
          </a:xfrm>
          <a:prstGeom prst="rect">
            <a:avLst/>
          </a:prstGeom>
          <a:ln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/>
                </a:solidFill>
              </a:rPr>
              <a:t>Hypervisor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4953000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09800" y="3849886"/>
            <a:ext cx="46482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10160" y="2599968"/>
            <a:ext cx="736410" cy="1219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200" dirty="0">
                <a:solidFill>
                  <a:prstClr val="white"/>
                </a:solidFill>
              </a:rPr>
              <a:t>Process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67110" y="3024902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3784410" y="5608380"/>
            <a:ext cx="152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On most PCs</a:t>
            </a:r>
            <a:endParaRPr lang="en-US" sz="2000" b="1" dirty="0"/>
          </a:p>
        </p:txBody>
      </p:sp>
      <p:sp>
        <p:nvSpPr>
          <p:cNvPr id="36" name="Up-Down Arrow 35"/>
          <p:cNvSpPr/>
          <p:nvPr/>
        </p:nvSpPr>
        <p:spPr>
          <a:xfrm>
            <a:off x="4419600" y="4202430"/>
            <a:ext cx="198120" cy="82677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09800" y="2599968"/>
            <a:ext cx="736410" cy="1219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200" dirty="0">
                <a:solidFill>
                  <a:prstClr val="white"/>
                </a:solidFill>
              </a:rPr>
              <a:t>Process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77770" y="2599968"/>
            <a:ext cx="736410" cy="1219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200" dirty="0">
                <a:solidFill>
                  <a:prstClr val="white"/>
                </a:solidFill>
              </a:rPr>
              <a:t>Process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Rootkits as VMs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4507230"/>
            <a:ext cx="464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Rootkit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09800" y="4953000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09800" y="2165866"/>
            <a:ext cx="1143000" cy="2217420"/>
            <a:chOff x="2057400" y="1981200"/>
            <a:chExt cx="1143000" cy="2217420"/>
          </a:xfrm>
        </p:grpSpPr>
        <p:grpSp>
          <p:nvGrpSpPr>
            <p:cNvPr id="14" name="Group 13"/>
            <p:cNvGrpSpPr/>
            <p:nvPr/>
          </p:nvGrpSpPr>
          <p:grpSpPr>
            <a:xfrm>
              <a:off x="2057400" y="2438400"/>
              <a:ext cx="1143000" cy="1760220"/>
              <a:chOff x="2057400" y="2438400"/>
              <a:chExt cx="1143000" cy="176022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057400" y="2438400"/>
                <a:ext cx="1143000" cy="17526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209800" y="3665220"/>
                <a:ext cx="838200" cy="533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Kernel</a:t>
                </a:r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098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/>
                  <a:t>Process</a:t>
                </a:r>
                <a:endParaRPr lang="en-US" sz="12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35839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895600" y="2438400"/>
                <a:ext cx="152400" cy="12192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lvl="0" algn="ctr"/>
                <a:r>
                  <a:rPr lang="en-US" sz="1200" dirty="0">
                    <a:solidFill>
                      <a:prstClr val="white"/>
                    </a:solidFill>
                  </a:rPr>
                  <a:t>Process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552700" y="2863334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313750" y="1981200"/>
              <a:ext cx="6832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VM 1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176002" y="5619810"/>
            <a:ext cx="2944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With a Hypervisor Rootkit</a:t>
            </a:r>
            <a:endParaRPr lang="en-US" sz="2000" b="1" dirty="0"/>
          </a:p>
        </p:txBody>
      </p:sp>
      <p:sp>
        <p:nvSpPr>
          <p:cNvPr id="36" name="Up-Down Arrow 35"/>
          <p:cNvSpPr/>
          <p:nvPr/>
        </p:nvSpPr>
        <p:spPr>
          <a:xfrm>
            <a:off x="2712720" y="4295656"/>
            <a:ext cx="95030" cy="276344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Up-Down Arrow 38"/>
          <p:cNvSpPr/>
          <p:nvPr/>
        </p:nvSpPr>
        <p:spPr>
          <a:xfrm>
            <a:off x="4472940" y="4724400"/>
            <a:ext cx="175260" cy="29337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5638800" y="3232666"/>
            <a:ext cx="1728344" cy="1426964"/>
            <a:chOff x="5638800" y="3232666"/>
            <a:chExt cx="1728344" cy="1426964"/>
          </a:xfrm>
        </p:grpSpPr>
        <p:sp>
          <p:nvSpPr>
            <p:cNvPr id="2" name="TextBox 1"/>
            <p:cNvSpPr txBox="1"/>
            <p:nvPr/>
          </p:nvSpPr>
          <p:spPr>
            <a:xfrm>
              <a:off x="5895523" y="3232666"/>
              <a:ext cx="1471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Undetectable</a:t>
              </a:r>
              <a:endParaRPr lang="en-US" b="1" dirty="0"/>
            </a:p>
          </p:txBody>
        </p:sp>
        <p:cxnSp>
          <p:nvCxnSpPr>
            <p:cNvPr id="40" name="Straight Arrow Connector 39"/>
            <p:cNvCxnSpPr>
              <a:stCxn id="2" idx="2"/>
            </p:cNvCxnSpPr>
            <p:nvPr/>
          </p:nvCxnSpPr>
          <p:spPr>
            <a:xfrm flipH="1">
              <a:off x="5638800" y="3601998"/>
              <a:ext cx="992534" cy="10576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Hide?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Deception</a:t>
            </a:r>
          </a:p>
          <a:p>
            <a:pPr lvl="1"/>
            <a:r>
              <a:rPr lang="en-US" dirty="0" smtClean="0"/>
              <a:t>Present a fake image of how things </a:t>
            </a:r>
            <a:r>
              <a:rPr lang="en-US" dirty="0" smtClean="0"/>
              <a:t>are</a:t>
            </a:r>
          </a:p>
          <a:p>
            <a:pPr lvl="1"/>
            <a:endParaRPr lang="en-US" dirty="0" smtClean="0"/>
          </a:p>
          <a:p>
            <a:r>
              <a:rPr lang="en-US" dirty="0"/>
              <a:t>How do we examine the system?</a:t>
            </a:r>
          </a:p>
          <a:p>
            <a:pPr lvl="1"/>
            <a:r>
              <a:rPr lang="en-US" dirty="0"/>
              <a:t>We’ve seen some tools earlier in this course</a:t>
            </a:r>
          </a:p>
          <a:p>
            <a:endParaRPr lang="en-US" dirty="0" smtClean="0"/>
          </a:p>
          <a:p>
            <a:r>
              <a:rPr lang="en-US" dirty="0" smtClean="0"/>
              <a:t>Possibilities</a:t>
            </a:r>
            <a:endParaRPr lang="en-US" dirty="0"/>
          </a:p>
          <a:p>
            <a:pPr lvl="1"/>
            <a:r>
              <a:rPr lang="en-US" dirty="0"/>
              <a:t>Modify programs to lie </a:t>
            </a:r>
          </a:p>
          <a:p>
            <a:pPr lvl="1"/>
            <a:r>
              <a:rPr lang="en-US" dirty="0"/>
              <a:t>Modify the kernel to lie</a:t>
            </a:r>
          </a:p>
          <a:p>
            <a:pPr lvl="1"/>
            <a:r>
              <a:rPr lang="en-US" dirty="0"/>
              <a:t>Modify VM to lie</a:t>
            </a:r>
          </a:p>
          <a:p>
            <a:pPr lvl="1"/>
            <a:r>
              <a:rPr lang="en-US" dirty="0"/>
              <a:t>Modify the HW to lie?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pic>
        <p:nvPicPr>
          <p:cNvPr id="2050" name="Picture 2" descr="http://www.rimmkaufman.com/content/potemkin-vill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362200"/>
            <a:ext cx="4403839" cy="297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4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I</a:t>
            </a:r>
            <a:r>
              <a:rPr lang="en-US" dirty="0" smtClean="0"/>
              <a:t>s It Done?</a:t>
            </a:r>
            <a:endParaRPr lang="en-US" dirty="0"/>
          </a:p>
        </p:txBody>
      </p:sp>
      <p:pic>
        <p:nvPicPr>
          <p:cNvPr id="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75" y="2176163"/>
            <a:ext cx="4022725" cy="307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3581400" cy="270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Right Arrow 81"/>
          <p:cNvSpPr/>
          <p:nvPr/>
        </p:nvSpPr>
        <p:spPr>
          <a:xfrm>
            <a:off x="3810000" y="3200400"/>
            <a:ext cx="990600" cy="3810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It Done?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the rootkit to run</a:t>
            </a:r>
          </a:p>
          <a:p>
            <a:pPr lvl="1"/>
            <a:r>
              <a:rPr lang="en-US" dirty="0" smtClean="0"/>
              <a:t>Store to disk</a:t>
            </a:r>
          </a:p>
          <a:p>
            <a:pPr lvl="1"/>
            <a:r>
              <a:rPr lang="en-US" dirty="0" smtClean="0"/>
              <a:t>Modify boot sequence to execute rootkit</a:t>
            </a:r>
          </a:p>
          <a:p>
            <a:pPr lvl="2"/>
            <a:r>
              <a:rPr lang="en-US" dirty="0" smtClean="0"/>
              <a:t>Only do it at the last possible moment</a:t>
            </a:r>
          </a:p>
          <a:p>
            <a:pPr lvl="3"/>
            <a:r>
              <a:rPr lang="en-US" dirty="0" smtClean="0"/>
              <a:t>Could this be bypassed?</a:t>
            </a:r>
          </a:p>
          <a:p>
            <a:pPr lvl="1"/>
            <a:r>
              <a:rPr lang="en-US" dirty="0" smtClean="0"/>
              <a:t>Reboot</a:t>
            </a:r>
          </a:p>
        </p:txBody>
      </p:sp>
      <p:sp>
        <p:nvSpPr>
          <p:cNvPr id="6" name="Explosion 1 5"/>
          <p:cNvSpPr/>
          <p:nvPr/>
        </p:nvSpPr>
        <p:spPr>
          <a:xfrm>
            <a:off x="6553200" y="1219200"/>
            <a:ext cx="2514600" cy="1676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Antiviruses scan for this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2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It Done?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malicious services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Control the rootkit</a:t>
            </a:r>
          </a:p>
          <a:p>
            <a:pPr lvl="2"/>
            <a:r>
              <a:rPr lang="en-US" dirty="0" smtClean="0"/>
              <a:t>Modify the user (target) operating system</a:t>
            </a:r>
          </a:p>
          <a:p>
            <a:pPr lvl="2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67200"/>
            <a:ext cx="73247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09600" y="4572000"/>
            <a:ext cx="3048000" cy="990600"/>
          </a:xfrm>
          <a:prstGeom prst="roundRect">
            <a:avLst/>
          </a:prstGeom>
          <a:noFill/>
          <a:ln w="539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Such Rootkits?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 level lower</a:t>
            </a:r>
          </a:p>
          <a:p>
            <a:r>
              <a:rPr lang="en-US" dirty="0" smtClean="0"/>
              <a:t>Boot from alternative medium</a:t>
            </a:r>
          </a:p>
          <a:p>
            <a:r>
              <a:rPr lang="en-US" dirty="0" smtClean="0"/>
              <a:t>How about just detecting?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962400"/>
            <a:ext cx="73247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09600" y="4267200"/>
            <a:ext cx="3048000" cy="990600"/>
          </a:xfrm>
          <a:prstGeom prst="roundRect">
            <a:avLst/>
          </a:prstGeom>
          <a:noFill/>
          <a:ln w="539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6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0" dirty="0"/>
              <a:t>Return-Oriented </a:t>
            </a:r>
            <a:r>
              <a:rPr lang="en-US" sz="2800" b="0" dirty="0" smtClean="0"/>
              <a:t>Rootkits: Bypassing </a:t>
            </a:r>
            <a:r>
              <a:rPr lang="en-US" sz="2800" b="0" dirty="0"/>
              <a:t>Kernel </a:t>
            </a:r>
            <a:r>
              <a:rPr lang="en-US" sz="2800" b="0" dirty="0" smtClean="0"/>
              <a:t>Code Integrity Protection Mechanisms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Return-Oriented </a:t>
            </a:r>
            <a:r>
              <a:rPr lang="en-US" dirty="0"/>
              <a:t>P</a:t>
            </a:r>
            <a:r>
              <a:rPr lang="en-US" dirty="0" smtClean="0"/>
              <a:t>rogramming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517307"/>
              </p:ext>
            </p:extLst>
          </p:nvPr>
        </p:nvGraphicFramePr>
        <p:xfrm>
          <a:off x="1052725" y="2041980"/>
          <a:ext cx="1605808" cy="407924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605808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"/>
                          <a:cs typeface="Courier"/>
                        </a:rPr>
                        <a:t>0xb8800000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"/>
                          <a:cs typeface="Courier"/>
                        </a:rPr>
                        <a:t>0x00000001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Courier"/>
                          <a:cs typeface="Courier"/>
                        </a:rPr>
                        <a:t>0xb8800010</a:t>
                      </a:r>
                      <a:endParaRPr lang="en-US" b="1" dirty="0">
                        <a:solidFill>
                          <a:srgbClr val="008000"/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"/>
                          <a:cs typeface="Courier"/>
                        </a:rPr>
                        <a:t>0x00000002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"/>
                          <a:cs typeface="Courier"/>
                        </a:rPr>
                        <a:t>0xb8800020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Courier"/>
                          <a:cs typeface="Courier"/>
                        </a:rPr>
                        <a:t>0xb8800010</a:t>
                      </a:r>
                      <a:endParaRPr lang="en-US" b="1" dirty="0">
                        <a:solidFill>
                          <a:srgbClr val="008000"/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0x00400000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"/>
                          <a:cs typeface="Courier"/>
                        </a:rPr>
                        <a:t>0xb8800030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052725" y="1492588"/>
            <a:ext cx="96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"/>
                <a:cs typeface="Courier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72932" y="1497194"/>
            <a:ext cx="96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"/>
                <a:cs typeface="Courier"/>
              </a:rPr>
              <a:t>Code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67322" y="2046586"/>
            <a:ext cx="26048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53735"/>
                </a:solidFill>
                <a:latin typeface="Courier"/>
                <a:cs typeface="Courier"/>
              </a:rPr>
              <a:t>0xb8800000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pop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ret</a:t>
            </a:r>
            <a:endParaRPr lang="en-US" b="1" dirty="0" smtClean="0"/>
          </a:p>
          <a:p>
            <a:r>
              <a:rPr lang="en-US" b="1" dirty="0" smtClean="0">
                <a:latin typeface="Courier"/>
                <a:cs typeface="Courier"/>
              </a:rPr>
              <a:t>...</a:t>
            </a:r>
          </a:p>
          <a:p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0xb8800010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pop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ret</a:t>
            </a:r>
          </a:p>
          <a:p>
            <a:r>
              <a:rPr lang="en-US" b="1" dirty="0" smtClean="0">
                <a:latin typeface="Courier"/>
                <a:cs typeface="Courier"/>
              </a:rPr>
              <a:t>...</a:t>
            </a:r>
          </a:p>
          <a:p>
            <a:r>
              <a:rPr lang="en-US" b="1" dirty="0" smtClean="0">
                <a:solidFill>
                  <a:srgbClr val="558ED5"/>
                </a:solidFill>
                <a:latin typeface="Courier"/>
                <a:cs typeface="Courier"/>
              </a:rPr>
              <a:t>0xb8800020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 smtClean="0">
                <a:latin typeface="Courier"/>
                <a:cs typeface="Courier"/>
              </a:rPr>
              <a:t>  add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,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ret</a:t>
            </a:r>
          </a:p>
          <a:p>
            <a:r>
              <a:rPr lang="en-US" b="1" dirty="0" smtClean="0">
                <a:latin typeface="Courier"/>
                <a:cs typeface="Courier"/>
              </a:rPr>
              <a:t>...</a:t>
            </a:r>
          </a:p>
          <a:p>
            <a:r>
              <a:rPr lang="en-US" b="1" dirty="0" smtClean="0">
                <a:solidFill>
                  <a:srgbClr val="E46C0A"/>
                </a:solidFill>
                <a:latin typeface="Courier"/>
                <a:cs typeface="Courier"/>
              </a:rPr>
              <a:t>0xb8800030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[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r>
              <a:rPr lang="en-US" b="1" dirty="0" smtClean="0">
                <a:latin typeface="Courier"/>
                <a:cs typeface="Courier"/>
              </a:rPr>
              <a:t>],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ret</a:t>
            </a:r>
          </a:p>
        </p:txBody>
      </p:sp>
      <p:sp>
        <p:nvSpPr>
          <p:cNvPr id="5" name="Rectangle 4"/>
          <p:cNvSpPr/>
          <p:nvPr/>
        </p:nvSpPr>
        <p:spPr>
          <a:xfrm>
            <a:off x="3675505" y="2367021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5390" y="2393827"/>
            <a:ext cx="6773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sp</a:t>
            </a:r>
            <a:endParaRPr lang="en-US" b="1" dirty="0" smtClean="0">
              <a:latin typeface="Courier"/>
              <a:cs typeface="Courier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13449" y="1492588"/>
            <a:ext cx="12886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"/>
                <a:cs typeface="Courier"/>
              </a:rPr>
              <a:t>Actions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13448" y="2363162"/>
            <a:ext cx="1528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ax</a:t>
            </a:r>
            <a:r>
              <a:rPr lang="en-US" b="1" dirty="0" smtClean="0">
                <a:latin typeface="Courier"/>
                <a:cs typeface="Courier"/>
              </a:rPr>
              <a:t> =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13448" y="2800410"/>
            <a:ext cx="1528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bx</a:t>
            </a:r>
            <a:r>
              <a:rPr lang="en-US" b="1" dirty="0" smtClean="0">
                <a:latin typeface="Courier"/>
                <a:cs typeface="Courier"/>
              </a:rPr>
              <a:t> =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13448" y="3237658"/>
            <a:ext cx="18161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latin typeface="Courier"/>
                <a:cs typeface="Courier"/>
              </a:rPr>
              <a:t>e</a:t>
            </a:r>
            <a:r>
              <a:rPr lang="en-US" b="1" dirty="0" err="1">
                <a:latin typeface="Courier"/>
                <a:cs typeface="Courier"/>
              </a:rPr>
              <a:t>a</a:t>
            </a:r>
            <a:r>
              <a:rPr lang="en-US" b="1" dirty="0" err="1" smtClean="0">
                <a:latin typeface="Courier"/>
                <a:cs typeface="Courier"/>
              </a:rPr>
              <a:t>x</a:t>
            </a:r>
            <a:r>
              <a:rPr lang="en-US" b="1" dirty="0" smtClean="0">
                <a:latin typeface="Courier"/>
                <a:cs typeface="Courier"/>
              </a:rPr>
              <a:t> +=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 smtClean="0">
              <a:latin typeface="Courier"/>
              <a:cs typeface="Courier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413448" y="3674906"/>
            <a:ext cx="2120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bx</a:t>
            </a:r>
            <a:r>
              <a:rPr lang="en-US" b="1" dirty="0" smtClean="0">
                <a:latin typeface="Courier"/>
                <a:cs typeface="Courier"/>
              </a:rPr>
              <a:t> = 0x400000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13448" y="4112154"/>
            <a:ext cx="1687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*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r>
              <a:rPr lang="en-US" b="1" dirty="0" smtClean="0">
                <a:latin typeface="Courier"/>
                <a:cs typeface="Courier"/>
              </a:rPr>
              <a:t> =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 smtClean="0">
              <a:latin typeface="Courier"/>
              <a:cs typeface="Courier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31067" y="1417638"/>
            <a:ext cx="0" cy="5135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60878" y="1417638"/>
            <a:ext cx="0" cy="5135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657600" y="3437656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657600" y="4572000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657600" y="5638800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3429000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24174-133C-4F47-914E-0DCDC693BA0A}" type="slidenum">
              <a:rPr lang="en-US" smtClean="0"/>
              <a:t>35</a:t>
            </a:fld>
            <a:endParaRPr lang="en-US"/>
          </a:p>
        </p:txBody>
      </p:sp>
      <p:cxnSp>
        <p:nvCxnSpPr>
          <p:cNvPr id="17" name="Curved Connector 16"/>
          <p:cNvCxnSpPr/>
          <p:nvPr/>
        </p:nvCxnSpPr>
        <p:spPr>
          <a:xfrm rot="16200000" flipH="1">
            <a:off x="3008888" y="1650577"/>
            <a:ext cx="679358" cy="448730"/>
          </a:xfrm>
          <a:prstGeom prst="curvedConnector2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rot="10800000" flipV="1">
            <a:off x="3572932" y="2214621"/>
            <a:ext cx="12700" cy="1107520"/>
          </a:xfrm>
          <a:prstGeom prst="curvedConnector3">
            <a:avLst>
              <a:gd name="adj1" fmla="val 368234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/>
          <p:nvPr/>
        </p:nvCxnSpPr>
        <p:spPr>
          <a:xfrm flipV="1">
            <a:off x="5178740" y="3322141"/>
            <a:ext cx="12700" cy="1097459"/>
          </a:xfrm>
          <a:prstGeom prst="curvedConnector3">
            <a:avLst>
              <a:gd name="adj1" fmla="val 4157150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/>
          <p:nvPr/>
        </p:nvCxnSpPr>
        <p:spPr>
          <a:xfrm rot="10800000" flipH="1" flipV="1">
            <a:off x="3572931" y="3322140"/>
            <a:ext cx="1" cy="2224799"/>
          </a:xfrm>
          <a:prstGeom prst="curvedConnector3">
            <a:avLst>
              <a:gd name="adj1" fmla="val -22860000000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10800000" flipV="1">
            <a:off x="3572932" y="3322140"/>
            <a:ext cx="12700" cy="1097459"/>
          </a:xfrm>
          <a:prstGeom prst="curvedConnector3">
            <a:avLst>
              <a:gd name="adj1" fmla="val 3907142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05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648 L -1.38889E-6 0.0497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5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04978 L 2.14199E-6 0.10674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4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10674 L 2.14199E-6 0.16486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16486 L 2.14199E-6 0.2188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21881 L 0.00017 0.27298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27298 L 0.00017 0.32554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32554 L 0.00053 0.38412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38371 L 0.00069 0.43555 " pathEditMode="relative" rAng="0" ptsTypes="AA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15" grpId="0"/>
      <p:bldP spid="15" grpId="1"/>
      <p:bldP spid="15" grpId="2"/>
      <p:bldP spid="15" grpId="3"/>
      <p:bldP spid="15" grpId="4"/>
      <p:bldP spid="15" grpId="5"/>
      <p:bldP spid="15" grpId="6"/>
      <p:bldP spid="15" grpId="7"/>
      <p:bldP spid="15" grpId="8"/>
      <p:bldP spid="21" grpId="0"/>
      <p:bldP spid="23" grpId="0"/>
      <p:bldP spid="25" grpId="0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2" grpId="0" animBg="1"/>
      <p:bldP spid="32" grpId="1" animBg="1"/>
      <p:bldP spid="32" grpId="2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ROP-based Rootkits as Easy as Compiling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5" t="5228" b="14164"/>
          <a:stretch/>
        </p:blipFill>
        <p:spPr bwMode="auto">
          <a:xfrm>
            <a:off x="723089" y="1676400"/>
            <a:ext cx="7610475" cy="429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Rootkits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Malicious software designed to hide malware related data</a:t>
            </a:r>
          </a:p>
          <a:p>
            <a:pPr lvl="1"/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Logins</a:t>
            </a:r>
          </a:p>
          <a:p>
            <a:pPr lvl="1"/>
            <a:r>
              <a:rPr lang="en-US" dirty="0" smtClean="0"/>
              <a:t>Network connections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The </a:t>
            </a:r>
            <a:r>
              <a:rPr lang="en-US" b="1" dirty="0">
                <a:solidFill>
                  <a:schemeClr val="accent1"/>
                </a:solidFill>
              </a:rPr>
              <a:t>inner the level controlled, the better</a:t>
            </a:r>
            <a:r>
              <a:rPr lang="en-US" b="1" dirty="0" smtClean="0">
                <a:solidFill>
                  <a:schemeClr val="accent1"/>
                </a:solidFill>
              </a:rPr>
              <a:t>!</a:t>
            </a:r>
          </a:p>
          <a:p>
            <a:r>
              <a:rPr lang="en-US" dirty="0" smtClean="0"/>
              <a:t>Because… </a:t>
            </a:r>
            <a:endParaRPr lang="en-US" dirty="0"/>
          </a:p>
        </p:txBody>
      </p:sp>
      <p:pic>
        <p:nvPicPr>
          <p:cNvPr id="3076" name="Picture 4" descr="http://upload.wikimedia.org/wikipedia/commons/thumb/2/25/CPU_ring_scheme.svg/220px-CPU_ring_scheme.svg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238500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65986" y="4539734"/>
            <a:ext cx="1899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User-level rootkits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6165160" y="4724400"/>
            <a:ext cx="1072626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97030" y="3352800"/>
            <a:ext cx="2068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Kernel-level rootkits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6165160" y="3537466"/>
            <a:ext cx="1338010" cy="577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5737543" y="1981200"/>
            <a:ext cx="2771721" cy="2419767"/>
            <a:chOff x="5055870" y="1905000"/>
            <a:chExt cx="2771721" cy="2419767"/>
          </a:xfrm>
        </p:grpSpPr>
        <p:sp>
          <p:nvSpPr>
            <p:cNvPr id="14" name="TextBox 13"/>
            <p:cNvSpPr txBox="1"/>
            <p:nvPr/>
          </p:nvSpPr>
          <p:spPr>
            <a:xfrm>
              <a:off x="5055870" y="1905000"/>
              <a:ext cx="277172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Hypervisor-level rootkits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Bootkits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Firmware-level bootkits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819900" y="4181297"/>
              <a:ext cx="76200" cy="14347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Arrow Connector 14"/>
            <p:cNvCxnSpPr>
              <a:stCxn id="14" idx="2"/>
            </p:cNvCxnSpPr>
            <p:nvPr/>
          </p:nvCxnSpPr>
          <p:spPr>
            <a:xfrm>
              <a:off x="6441731" y="2828330"/>
              <a:ext cx="416269" cy="14301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User-level Rootkits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</a:t>
            </a:r>
          </a:p>
          <a:p>
            <a:pPr lvl="1"/>
            <a:r>
              <a:rPr lang="en-US" dirty="0" smtClean="0"/>
              <a:t>Utilities </a:t>
            </a:r>
            <a:r>
              <a:rPr lang="en-US" dirty="0" smtClean="0">
                <a:sym typeface="Wingdings" pitchFamily="2" charset="2"/>
              </a:rPr>
              <a:t> ps, netstat, top, </a:t>
            </a:r>
            <a:r>
              <a:rPr lang="en-US" dirty="0" err="1" smtClean="0">
                <a:sym typeface="Wingdings" pitchFamily="2" charset="2"/>
              </a:rPr>
              <a:t>sshd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API hooks </a:t>
            </a:r>
            <a:r>
              <a:rPr lang="en-US" dirty="0" smtClean="0">
                <a:sym typeface="Wingdings" pitchFamily="2" charset="2"/>
              </a:rPr>
              <a:t> replace system calls, etc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Applications </a:t>
            </a:r>
            <a:r>
              <a:rPr lang="en-US" dirty="0" smtClean="0">
                <a:sym typeface="Wingdings" pitchFamily="2" charset="2"/>
              </a:rPr>
              <a:t> Alter behavior (e.g., modify Windows Explorer to hide a file)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6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6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281" y="87774"/>
            <a:ext cx="5694531" cy="620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5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Kernel-level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Mostly implemented as </a:t>
            </a:r>
            <a:r>
              <a:rPr lang="en-US" b="1" i="1" dirty="0" smtClean="0"/>
              <a:t>Loadable Kernel Modules</a:t>
            </a:r>
          </a:p>
          <a:p>
            <a:endParaRPr lang="en-US" i="1" dirty="0" smtClean="0"/>
          </a:p>
          <a:p>
            <a:r>
              <a:rPr lang="en-US" dirty="0" smtClean="0"/>
              <a:t>Modify or add</a:t>
            </a:r>
          </a:p>
          <a:p>
            <a:pPr lvl="1"/>
            <a:r>
              <a:rPr lang="en-US" dirty="0" smtClean="0"/>
              <a:t>Kernel code </a:t>
            </a:r>
            <a:r>
              <a:rPr lang="en-US" dirty="0"/>
              <a:t>(</a:t>
            </a:r>
            <a:r>
              <a:rPr lang="en-US" i="1" dirty="0"/>
              <a:t>Phantasmagoria</a:t>
            </a:r>
            <a:r>
              <a:rPr lang="en-US" dirty="0"/>
              <a:t> adds instructions in system calls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Kernel data structures (remove malware from process lists, </a:t>
            </a:r>
            <a:r>
              <a:rPr lang="en-US" i="1" dirty="0" smtClean="0"/>
              <a:t>FU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APIs </a:t>
            </a:r>
            <a:r>
              <a:rPr lang="en-US" dirty="0"/>
              <a:t>(</a:t>
            </a:r>
            <a:r>
              <a:rPr lang="en-US" i="1" dirty="0"/>
              <a:t>Knark</a:t>
            </a:r>
            <a:r>
              <a:rPr lang="en-US" dirty="0"/>
              <a:t> adds entries in the proc file </a:t>
            </a:r>
            <a:r>
              <a:rPr lang="en-US" dirty="0" smtClean="0"/>
              <a:t>system, SuckIT adds new system calls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3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Runs with higher privilege than the kernel</a:t>
            </a:r>
          </a:p>
          <a:p>
            <a:r>
              <a:rPr lang="en-US" dirty="0"/>
              <a:t>Developed in </a:t>
            </a:r>
            <a:r>
              <a:rPr lang="en-US" dirty="0" smtClean="0"/>
              <a:t>academia</a:t>
            </a:r>
          </a:p>
          <a:p>
            <a:pPr lvl="1"/>
            <a:r>
              <a:rPr lang="en-US" dirty="0" smtClean="0"/>
              <a:t>SubVirt paper</a:t>
            </a:r>
          </a:p>
          <a:p>
            <a:pPr lvl="1"/>
            <a:r>
              <a:rPr lang="en-US" dirty="0" smtClean="0"/>
              <a:t>Blue pill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6400" y="3703320"/>
            <a:ext cx="28956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Ring 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86400" y="4465320"/>
            <a:ext cx="2895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Ring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4846320"/>
            <a:ext cx="28956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Ring -1 (Intel VT-x AMD-V)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86400" y="4084320"/>
            <a:ext cx="2895600" cy="38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Rings 1 and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3524488"/>
            <a:ext cx="133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10940" y="406146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Unused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88183" y="4491990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5036820"/>
            <a:ext cx="2369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Reserved for hypervisor</a:t>
            </a:r>
            <a:endParaRPr lang="en-US" i="1" dirty="0"/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>
            <a:off x="4916189" y="3709154"/>
            <a:ext cx="570211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613751" y="4246126"/>
            <a:ext cx="872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3"/>
            <a:endCxn id="5" idx="1"/>
          </p:cNvCxnSpPr>
          <p:nvPr/>
        </p:nvCxnSpPr>
        <p:spPr>
          <a:xfrm flipV="1">
            <a:off x="3974617" y="4655820"/>
            <a:ext cx="1511783" cy="20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6" idx="1"/>
          </p:cNvCxnSpPr>
          <p:nvPr/>
        </p:nvCxnSpPr>
        <p:spPr>
          <a:xfrm flipV="1">
            <a:off x="5036175" y="5036820"/>
            <a:ext cx="450225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779770" y="370332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5779770" y="2971800"/>
            <a:ext cx="859594" cy="731520"/>
            <a:chOff x="5779770" y="2971800"/>
            <a:chExt cx="859594" cy="731520"/>
          </a:xfrm>
        </p:grpSpPr>
        <p:sp>
          <p:nvSpPr>
            <p:cNvPr id="27" name="TextBox 26"/>
            <p:cNvSpPr txBox="1"/>
            <p:nvPr/>
          </p:nvSpPr>
          <p:spPr>
            <a:xfrm>
              <a:off x="5779770" y="2971800"/>
              <a:ext cx="8595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Rootkit</a:t>
              </a:r>
              <a:endParaRPr lang="en-US" dirty="0"/>
            </a:p>
          </p:txBody>
        </p:sp>
        <p:cxnSp>
          <p:nvCxnSpPr>
            <p:cNvPr id="28" name="Straight Arrow Connector 27"/>
            <p:cNvCxnSpPr>
              <a:stCxn id="27" idx="2"/>
              <a:endCxn id="26" idx="0"/>
            </p:cNvCxnSpPr>
            <p:nvPr/>
          </p:nvCxnSpPr>
          <p:spPr>
            <a:xfrm flipH="1">
              <a:off x="6046470" y="3341132"/>
              <a:ext cx="163097" cy="3621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934200" y="5227320"/>
            <a:ext cx="1164394" cy="704612"/>
            <a:chOff x="6760406" y="2636520"/>
            <a:chExt cx="1164394" cy="704612"/>
          </a:xfrm>
        </p:grpSpPr>
        <p:sp>
          <p:nvSpPr>
            <p:cNvPr id="33" name="TextBox 32"/>
            <p:cNvSpPr txBox="1"/>
            <p:nvPr/>
          </p:nvSpPr>
          <p:spPr>
            <a:xfrm>
              <a:off x="7065206" y="2971800"/>
              <a:ext cx="8595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Rootkit</a:t>
              </a:r>
              <a:endParaRPr lang="en-US" dirty="0"/>
            </a:p>
          </p:txBody>
        </p:sp>
        <p:cxnSp>
          <p:nvCxnSpPr>
            <p:cNvPr id="34" name="Straight Arrow Connector 33"/>
            <p:cNvCxnSpPr>
              <a:stCxn id="33" idx="0"/>
              <a:endCxn id="6" idx="2"/>
            </p:cNvCxnSpPr>
            <p:nvPr/>
          </p:nvCxnSpPr>
          <p:spPr>
            <a:xfrm flipH="1" flipV="1">
              <a:off x="6760406" y="2636520"/>
              <a:ext cx="734597" cy="3352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0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0.08039 0.171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854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Firmware-level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Firmware is the lowest-level of software that controls certain operations of hardware</a:t>
            </a:r>
          </a:p>
          <a:p>
            <a:endParaRPr lang="en-US" dirty="0" smtClean="0"/>
          </a:p>
          <a:p>
            <a:r>
              <a:rPr lang="en-US" dirty="0" smtClean="0"/>
              <a:t>Till recently the integrity of firmware was not checked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ompanies have only recently started using </a:t>
            </a:r>
            <a:r>
              <a:rPr lang="en-US" b="1" dirty="0" smtClean="0"/>
              <a:t>signed</a:t>
            </a:r>
            <a:r>
              <a:rPr lang="en-US" dirty="0" smtClean="0"/>
              <a:t> firmware updates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/>
              <a:t>Organized crime tampers with European card swipe </a:t>
            </a:r>
            <a:r>
              <a:rPr lang="en-US" dirty="0" smtClean="0"/>
              <a:t>device </a:t>
            </a:r>
            <a:r>
              <a:rPr lang="en-US" sz="1500" dirty="0" smtClean="0">
                <a:hlinkClick r:id="rId2"/>
              </a:rPr>
              <a:t>http</a:t>
            </a:r>
            <a:r>
              <a:rPr lang="en-US" sz="1500" dirty="0">
                <a:hlinkClick r:id="rId2"/>
              </a:rPr>
              <a:t>://</a:t>
            </a:r>
            <a:r>
              <a:rPr lang="en-US" sz="1500" dirty="0" smtClean="0">
                <a:hlinkClick r:id="rId2"/>
              </a:rPr>
              <a:t>www.theregister.co.uk/2008/10/10/organized_crime_doctors_chip_and_pin_machines</a:t>
            </a:r>
            <a:endParaRPr lang="en-US" sz="1500" dirty="0"/>
          </a:p>
          <a:p>
            <a:pPr lvl="1"/>
            <a:r>
              <a:rPr lang="en-US" dirty="0" smtClean="0"/>
              <a:t>Attacks on BIOS anti-theft devices turn them </a:t>
            </a:r>
            <a:r>
              <a:rPr lang="en-US" dirty="0"/>
              <a:t>into rootkits </a:t>
            </a:r>
            <a:r>
              <a:rPr lang="en-US" sz="1500" dirty="0">
                <a:hlinkClick r:id="rId3"/>
              </a:rPr>
              <a:t>http://</a:t>
            </a:r>
            <a:r>
              <a:rPr lang="en-US" sz="1500" dirty="0" smtClean="0">
                <a:hlinkClick r:id="rId3"/>
              </a:rPr>
              <a:t>www.blackhat.com/presentations/bh-usa-09/ORTEGA/BHUSA09-Ortega-DeactivateRootkit-PAPER.pdf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Malware/Rootkits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818</TotalTime>
  <Words>1343</Words>
  <Application>Microsoft Office PowerPoint</Application>
  <PresentationFormat>On-screen Show (4:3)</PresentationFormat>
  <Paragraphs>442</Paragraphs>
  <Slides>37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stevens</vt:lpstr>
      <vt:lpstr>Hiding Malware Rootkits</vt:lpstr>
      <vt:lpstr>Why Hide?</vt:lpstr>
      <vt:lpstr>How Would you Hide?</vt:lpstr>
      <vt:lpstr>Rootkits</vt:lpstr>
      <vt:lpstr>User-level Rootkits</vt:lpstr>
      <vt:lpstr>PowerPoint Presentation</vt:lpstr>
      <vt:lpstr>Kernel-level Rootkits</vt:lpstr>
      <vt:lpstr>Hypervisor Rootkits</vt:lpstr>
      <vt:lpstr>Firmware-level Rootkits</vt:lpstr>
      <vt:lpstr>Defenses</vt:lpstr>
      <vt:lpstr>File Integrity Testing</vt:lpstr>
      <vt:lpstr>Looking for Divergent Results</vt:lpstr>
      <vt:lpstr>Monitor API Hooks</vt:lpstr>
      <vt:lpstr>Code-integrity Checking</vt:lpstr>
      <vt:lpstr>Countering Kernel Rootkits with Lightweight Hook Protection</vt:lpstr>
      <vt:lpstr>Protecting Kernel Hooks</vt:lpstr>
      <vt:lpstr>Protecting Kernel Hooks</vt:lpstr>
      <vt:lpstr>Find the Hooks</vt:lpstr>
      <vt:lpstr>Find the Hooks</vt:lpstr>
      <vt:lpstr>Protect the Hooks</vt:lpstr>
      <vt:lpstr>SecVisor: A Tiny Hypervisor to Provide Lifetime Kernel Code Integrity for Commodity OSes</vt:lpstr>
      <vt:lpstr>SecVisor</vt:lpstr>
      <vt:lpstr>Virtualized Page Tables</vt:lpstr>
      <vt:lpstr>What About?</vt:lpstr>
      <vt:lpstr>How Tiny?</vt:lpstr>
      <vt:lpstr>SubVirt: Implementing malware with virtual machines</vt:lpstr>
      <vt:lpstr>Rootkits as VMs</vt:lpstr>
      <vt:lpstr>Rootkits as VMs</vt:lpstr>
      <vt:lpstr>Rootkits as VMs</vt:lpstr>
      <vt:lpstr>How Is It Done?</vt:lpstr>
      <vt:lpstr>How Is It Done?</vt:lpstr>
      <vt:lpstr>How Is It Done?</vt:lpstr>
      <vt:lpstr>Removing Such Rootkits?</vt:lpstr>
      <vt:lpstr>Return-Oriented Rootkits: Bypassing Kernel Code Integrity Protection Mechanisms</vt:lpstr>
      <vt:lpstr>Return-Oriented Programming</vt:lpstr>
      <vt:lpstr>ROP-based Rootkits as Easy as Compiling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Hiding Malware</dc:title>
  <dc:creator>porto</dc:creator>
  <cp:lastModifiedBy>porto</cp:lastModifiedBy>
  <cp:revision>78</cp:revision>
  <dcterms:created xsi:type="dcterms:W3CDTF">2013-04-01T14:23:30Z</dcterms:created>
  <dcterms:modified xsi:type="dcterms:W3CDTF">2013-04-02T22:03:20Z</dcterms:modified>
</cp:coreProperties>
</file>