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1"/>
  </p:notesMasterIdLst>
  <p:sldIdLst>
    <p:sldId id="256" r:id="rId2"/>
    <p:sldId id="315" r:id="rId3"/>
    <p:sldId id="304" r:id="rId4"/>
    <p:sldId id="326" r:id="rId5"/>
    <p:sldId id="316" r:id="rId6"/>
    <p:sldId id="317" r:id="rId7"/>
    <p:sldId id="318" r:id="rId8"/>
    <p:sldId id="320" r:id="rId9"/>
    <p:sldId id="319" r:id="rId10"/>
    <p:sldId id="321" r:id="rId11"/>
    <p:sldId id="322" r:id="rId12"/>
    <p:sldId id="323" r:id="rId13"/>
    <p:sldId id="324" r:id="rId14"/>
    <p:sldId id="325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40" r:id="rId28"/>
    <p:sldId id="341" r:id="rId29"/>
    <p:sldId id="310" r:id="rId30"/>
    <p:sldId id="306" r:id="rId31"/>
    <p:sldId id="345" r:id="rId32"/>
    <p:sldId id="346" r:id="rId33"/>
    <p:sldId id="348" r:id="rId34"/>
    <p:sldId id="342" r:id="rId35"/>
    <p:sldId id="344" r:id="rId36"/>
    <p:sldId id="343" r:id="rId37"/>
    <p:sldId id="349" r:id="rId38"/>
    <p:sldId id="350" r:id="rId39"/>
    <p:sldId id="356" r:id="rId40"/>
    <p:sldId id="355" r:id="rId41"/>
    <p:sldId id="352" r:id="rId42"/>
    <p:sldId id="353" r:id="rId43"/>
    <p:sldId id="354" r:id="rId44"/>
    <p:sldId id="357" r:id="rId45"/>
    <p:sldId id="311" r:id="rId46"/>
    <p:sldId id="312" r:id="rId47"/>
    <p:sldId id="313" r:id="rId48"/>
    <p:sldId id="303" r:id="rId49"/>
    <p:sldId id="358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69873-E40B-4486-88AC-2C683DB0831F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30912-3A98-4917-8BA9-BE6181D8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5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10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97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0912-3A98-4917-8BA9-BE6181D88CA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01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Simpler, move </a:t>
            </a:r>
            <a:r>
              <a:rPr lang="en-US" dirty="0" err="1" smtClean="0"/>
              <a:t>bo</a:t>
            </a:r>
            <a:r>
              <a:rPr lang="en-US" dirty="0" smtClean="0"/>
              <a:t> earlier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5631-6B66-9A42-8FF3-8910516E708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066800"/>
            <a:ext cx="768096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11715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494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477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5C3B9B-00A6-4CE4-9E9F-2414747E53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34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4090987"/>
            <a:ext cx="7680960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362200"/>
            <a:ext cx="768096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6000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5998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1486" y="2285999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4" name="Picture 13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3679"/>
            <a:ext cx="8229600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4444" y="63690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microsoft.com/en-us/um/people/helenw/papers/discoverer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tdallas.edu/~zxl111930/file/AutoFormat_NDSS08.pdf" TargetMode="External"/><Relationship Id="rId4" Type="http://schemas.openxmlformats.org/officeDocument/2006/relationships/hyperlink" Target="https://dl.acm.org/citation.cfm?id=1315286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gi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sac.org/2007/abstracts/117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user@analysis.hos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Relating to </a:t>
            </a:r>
            <a:r>
              <a:rPr lang="en-US" smtClean="0"/>
              <a:t>the </a:t>
            </a:r>
            <a:r>
              <a:rPr lang="en-US" smtClean="0"/>
              <a:t>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CS-695 Host Forensics</a:t>
            </a:r>
          </a:p>
          <a:p>
            <a:r>
              <a:rPr lang="en-US" dirty="0"/>
              <a:t>Georgios </a:t>
            </a:r>
            <a:r>
              <a:rPr lang="en-US" dirty="0" smtClean="0"/>
              <a:t>Portokalidis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netstat</a:t>
            </a:r>
            <a:r>
              <a:rPr lang="en-US" dirty="0" smtClean="0"/>
              <a:t> –</a:t>
            </a:r>
            <a:r>
              <a:rPr lang="en-US" dirty="0" err="1" smtClean="0"/>
              <a:t>rn</a:t>
            </a:r>
            <a:endParaRPr lang="en-US" dirty="0" smtClean="0"/>
          </a:p>
          <a:p>
            <a:pPr marL="0" indent="0">
              <a:buNone/>
            </a:pPr>
            <a:r>
              <a:rPr lang="en-US" sz="1600" dirty="0">
                <a:latin typeface="SimSun" pitchFamily="2" charset="-122"/>
                <a:ea typeface="SimSun" pitchFamily="2" charset="-122"/>
              </a:rPr>
              <a:t>Destination     Gateway         </a:t>
            </a:r>
            <a:r>
              <a:rPr lang="en-US" sz="1600" dirty="0" err="1">
                <a:latin typeface="SimSun" pitchFamily="2" charset="-122"/>
                <a:ea typeface="SimSun" pitchFamily="2" charset="-122"/>
              </a:rPr>
              <a:t>Genmask</a:t>
            </a:r>
            <a:r>
              <a:rPr lang="en-US" sz="1600" dirty="0">
                <a:latin typeface="SimSun" pitchFamily="2" charset="-122"/>
                <a:ea typeface="SimSun" pitchFamily="2" charset="-122"/>
              </a:rPr>
              <a:t>         Flags   MSS Window  </a:t>
            </a:r>
            <a:r>
              <a:rPr lang="en-US" sz="1600" dirty="0" err="1">
                <a:latin typeface="SimSun" pitchFamily="2" charset="-122"/>
                <a:ea typeface="SimSun" pitchFamily="2" charset="-122"/>
              </a:rPr>
              <a:t>irtt</a:t>
            </a:r>
            <a:r>
              <a:rPr lang="en-US" sz="1600" dirty="0">
                <a:latin typeface="SimSun" pitchFamily="2" charset="-122"/>
                <a:ea typeface="SimSun" pitchFamily="2" charset="-122"/>
              </a:rPr>
              <a:t> </a:t>
            </a:r>
            <a:r>
              <a:rPr lang="en-US" sz="1600" dirty="0" err="1">
                <a:latin typeface="SimSun" pitchFamily="2" charset="-122"/>
                <a:ea typeface="SimSun" pitchFamily="2" charset="-122"/>
              </a:rPr>
              <a:t>Iface</a:t>
            </a:r>
            <a:endParaRPr lang="en-US" sz="1600" dirty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en-US" sz="1600" dirty="0">
                <a:latin typeface="SimSun" pitchFamily="2" charset="-122"/>
                <a:ea typeface="SimSun" pitchFamily="2" charset="-122"/>
              </a:rPr>
              <a:t>0.0.0.0         155.246.81.1    0.0.0.0         UG        0 0          0 eth0</a:t>
            </a:r>
          </a:p>
          <a:p>
            <a:pPr marL="0" indent="0">
              <a:buNone/>
            </a:pPr>
            <a:r>
              <a:rPr lang="en-US" sz="1600" dirty="0">
                <a:latin typeface="SimSun" pitchFamily="2" charset="-122"/>
                <a:ea typeface="SimSun" pitchFamily="2" charset="-122"/>
              </a:rPr>
              <a:t>155.246.81.0    0.0.0.0         255.255.255.0   U         0 0          0 eth0</a:t>
            </a:r>
          </a:p>
          <a:p>
            <a:pPr marL="0" indent="0">
              <a:buNone/>
            </a:pPr>
            <a:r>
              <a:rPr lang="en-US" sz="1600" dirty="0">
                <a:latin typeface="SimSun" pitchFamily="2" charset="-122"/>
                <a:ea typeface="SimSun" pitchFamily="2" charset="-122"/>
              </a:rPr>
              <a:t>169.254.0.0     0.0.0.0         255.255.0.0     U         0 0          0 eth0</a:t>
            </a:r>
          </a:p>
          <a:p>
            <a:pPr marL="0" indent="0">
              <a:buNone/>
            </a:pPr>
            <a:r>
              <a:rPr lang="en-US" sz="1600" dirty="0">
                <a:latin typeface="SimSun" pitchFamily="2" charset="-122"/>
                <a:ea typeface="SimSun" pitchFamily="2" charset="-122"/>
              </a:rPr>
              <a:t>172.16.92.0     0.0.0.0         255.255.255.0   U         0 0          0 vmnet8</a:t>
            </a:r>
          </a:p>
          <a:p>
            <a:pPr marL="0" indent="0">
              <a:buNone/>
            </a:pPr>
            <a:r>
              <a:rPr lang="en-US" sz="1600" dirty="0">
                <a:latin typeface="SimSun" pitchFamily="2" charset="-122"/>
                <a:ea typeface="SimSun" pitchFamily="2" charset="-122"/>
              </a:rPr>
              <a:t>192.168.15.0    0.0.0.0         255.255.255.0   U         0 0          0 </a:t>
            </a:r>
            <a:r>
              <a:rPr lang="en-US" sz="1600" dirty="0" smtClean="0">
                <a:latin typeface="SimSun" pitchFamily="2" charset="-122"/>
                <a:ea typeface="SimSun" pitchFamily="2" charset="-122"/>
              </a:rPr>
              <a:t>vmnet1</a:t>
            </a:r>
          </a:p>
          <a:p>
            <a:pPr marL="0" indent="0">
              <a:buNone/>
            </a:pPr>
            <a:endParaRPr lang="en-US" sz="1600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Why would someone modify the routing table?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Redirect traffic to avoid a firewall, IDS,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Data…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about historical data?</a:t>
            </a:r>
          </a:p>
          <a:p>
            <a:pPr lvl="1"/>
            <a:r>
              <a:rPr lang="en-US" dirty="0" smtClean="0"/>
              <a:t>Data collecting software needs to be running</a:t>
            </a:r>
          </a:p>
          <a:p>
            <a:pPr lvl="2"/>
            <a:r>
              <a:rPr lang="en-US" dirty="0" smtClean="0"/>
              <a:t>Locally -&gt; Unsafe</a:t>
            </a:r>
          </a:p>
          <a:p>
            <a:pPr lvl="2"/>
            <a:r>
              <a:rPr lang="en-US" dirty="0" smtClean="0"/>
              <a:t>At a router, switch, etc.</a:t>
            </a:r>
          </a:p>
          <a:p>
            <a:endParaRPr lang="en-US" dirty="0"/>
          </a:p>
          <a:p>
            <a:r>
              <a:rPr lang="en-US" dirty="0" smtClean="0"/>
              <a:t>Type of data that can be collected</a:t>
            </a:r>
          </a:p>
          <a:p>
            <a:pPr lvl="1"/>
            <a:r>
              <a:rPr lang="en-US" dirty="0" smtClean="0"/>
              <a:t>Full content data</a:t>
            </a:r>
          </a:p>
          <a:p>
            <a:pPr lvl="1"/>
            <a:r>
              <a:rPr lang="en-US" dirty="0" smtClean="0"/>
              <a:t>Session data</a:t>
            </a:r>
          </a:p>
          <a:p>
            <a:pPr lvl="1"/>
            <a:r>
              <a:rPr lang="en-US" dirty="0" smtClean="0"/>
              <a:t>Alert data</a:t>
            </a:r>
          </a:p>
          <a:p>
            <a:pPr lvl="1"/>
            <a:r>
              <a:rPr lang="en-US" dirty="0" smtClean="0"/>
              <a:t>Statistical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0" y="4419600"/>
            <a:ext cx="3276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What is more likely to be found installed in most networks?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276600" y="49530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49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Content Data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entire packets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Slowing down the network</a:t>
            </a:r>
          </a:p>
          <a:p>
            <a:pPr lvl="1"/>
            <a:r>
              <a:rPr lang="en-US" dirty="0" smtClean="0"/>
              <a:t>Rapidly growing storage requirements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What  about encryption?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912918" y="4333013"/>
            <a:ext cx="6061364" cy="1847850"/>
            <a:chOff x="-117764" y="4271666"/>
            <a:chExt cx="6061364" cy="1847850"/>
          </a:xfrm>
        </p:grpSpPr>
        <p:pic>
          <p:nvPicPr>
            <p:cNvPr id="8" name="Picture 2" descr="http://www.tcpdump.org/images/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5021" b="18447"/>
            <a:stretch/>
          </p:blipFill>
          <p:spPr bwMode="auto">
            <a:xfrm>
              <a:off x="-117764" y="5319416"/>
              <a:ext cx="5916930" cy="800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3962400" y="4271666"/>
              <a:ext cx="1981200" cy="1534896"/>
              <a:chOff x="3962400" y="4271666"/>
              <a:chExt cx="1981200" cy="1534896"/>
            </a:xfrm>
          </p:grpSpPr>
          <p:pic>
            <p:nvPicPr>
              <p:cNvPr id="10" name="Picture 8" descr="http://blog.tuxforge.com/wp-content/uploads/2012/06/Wireshark_Icon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67200" y="4271666"/>
                <a:ext cx="1371600" cy="1371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3962400" y="534489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WIRESHARK</a:t>
                </a:r>
                <a:endParaRPr lang="en-US" sz="2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135082" y="76200"/>
            <a:ext cx="8839200" cy="65556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SimSun" pitchFamily="2" charset="-122"/>
                <a:ea typeface="SimSun" pitchFamily="2" charset="-122"/>
              </a:rPr>
              <a:t>SSH-2.0-OpenSSH_5.9p1 </a:t>
            </a:r>
            <a:r>
              <a:rPr lang="en-US" sz="1400" dirty="0" smtClean="0">
                <a:latin typeface="SimSun" pitchFamily="2" charset="-122"/>
                <a:ea typeface="SimSun" pitchFamily="2" charset="-122"/>
              </a:rPr>
              <a:t>Debian-5ubuntu1</a:t>
            </a:r>
            <a:endParaRPr lang="en-US" sz="1400" dirty="0">
              <a:latin typeface="SimSun" pitchFamily="2" charset="-122"/>
              <a:ea typeface="SimSun" pitchFamily="2" charset="-122"/>
            </a:endParaRPr>
          </a:p>
          <a:p>
            <a:r>
              <a:rPr lang="en-US" sz="1400" dirty="0" smtClean="0">
                <a:latin typeface="SimSun" pitchFamily="2" charset="-122"/>
                <a:ea typeface="SimSun" pitchFamily="2" charset="-122"/>
              </a:rPr>
              <a:t>SSH-2.0-OpenSSH_6.1</a:t>
            </a:r>
            <a:endParaRPr lang="en-US" sz="1400" dirty="0">
              <a:latin typeface="SimSun" pitchFamily="2" charset="-122"/>
              <a:ea typeface="SimSun" pitchFamily="2" charset="-122"/>
            </a:endParaRPr>
          </a:p>
          <a:p>
            <a:r>
              <a:rPr lang="en-US" sz="1400" dirty="0">
                <a:latin typeface="SimSun" pitchFamily="2" charset="-122"/>
                <a:ea typeface="SimSun" pitchFamily="2" charset="-122"/>
              </a:rPr>
              <a:t>............%..\.n7.5.....ecdh-sha2-nistp256,ecdh-sha2-nistp384,ecdh-sha2-nistp521,diffie-hellman-group-exchange-sha256,diffie-hellman-group-exchange-sha1,diffie-hellman-group14-sha1,diffie-hellman-group1-sha1...#ssh-rsa,ssh-dss,ecdsa-sha2-nistp256....aes128-ctr,aes192-ctr,aes256-ctr,arcfour256,arcfour128,aes128-cbc,3des-cbc,blowfish-cbc,cast128-cbc,aes192-cbc,aes256-cbc,arcfour,rijndael-cbc@lysator.liu.se....aes128-ctr,aes192-ctr,aes256-ctr,arcfour256,arcfour128,aes128-cbc,3des-cbc,blowfish-cbc,cast128-cbc,aes192-cbc,aes256-cbc,arcfour,rijndael-cbc@lysator.liu.se....hmac-md5,hmac-sha1,umac-64@openssh.com,hmac-sha2-256,hmac-sha2-256-96,hmac-sha2-512,hmac-sha2-512-96,hmac-ripemd160,hmac-ripemd160@openssh.com,hmac-sha1-96,hmac-md5-96....hmac-md5,hmac-sha1,umac-64@openssh.com,hmac-sha2-256,hmac-sha2-256-96,hmac-sha2-512,hmac-sha2-512-96,hmac-ripemd160,hmac-ripemd160@openssh.com,hmac-sha1-96,hmac-md5-96....</a:t>
            </a:r>
            <a:r>
              <a:rPr lang="en-US" sz="1400" dirty="0" err="1">
                <a:latin typeface="SimSun" pitchFamily="2" charset="-122"/>
                <a:ea typeface="SimSun" pitchFamily="2" charset="-122"/>
              </a:rPr>
              <a:t>none,zlib@openssh.com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....</a:t>
            </a:r>
            <a:r>
              <a:rPr lang="en-US" sz="1400" dirty="0" err="1">
                <a:latin typeface="SimSun" pitchFamily="2" charset="-122"/>
                <a:ea typeface="SimSun" pitchFamily="2" charset="-122"/>
              </a:rPr>
              <a:t>none,zlib@openssh.com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....................................../..5......ecdh-sha2-nistp256,ecdh-sha2-nistp384,ecdh-sha2-nistp521,diffie-hellman-group-exchange-sha256,diffie-hellman-group-exchange-sha1,diffie-hellman-group14-sha1,diffie-hellman-group1-sha1...:ecdsa-sha2-nistp256-cert-v01@openssh.com,ecdsa-sha2-nistp384-cert-v01@openssh.com,ecdsa-sha2-nistp521-cert-v01@openssh.com,ecdsa-sha2-nistp256,ecdsa-sha2-nistp384,ecdsa-sha2-nistp521,ssh-rsa-cert-v01@openssh.com,ssh-dss-cert-v01@openssh.com,ssh-rsa-cert-v00@openssh.com,ssh-dss-cert-v00@openssh.com,ssh-rsa,ssh-dss....aes128-ctr,aes192-ctr,aes256-ctr,arcfour256,arcfour128,aes128-cbc,3des-cbc,blowfish-cbc,cast128-cbc,aes192-cbc,aes256-cbc,arcfour,rijndael-cbc@lysator.liu.se....aes128-ctr,aes192-ctr,aes256-ctr,arcfour256,arcfour128,aes128-cbc,3des-cbc,blowfish-cbc,cast128-cbc,aes192-cbc,aes256-cbc,arcfour,rijndael-cbc@lysator.liu.se....hmac-md5,hmac-sha1,umac-64@openssh.com,hmac-sha2-256,hmac-sha2-512,hmac-ripemd160,hmac-ripemd160@openssh.com,hmac-sha1-96,hmac-md5-96....hmac-md5,hmac-sha1,umac-64@openssh.com,hmac-sha2-256,hmac-sha2-512,hmac-ripemd160,hmac-ripemd160@openssh.com,hmac-sha1-96,hmac-md5-96....</a:t>
            </a:r>
            <a:r>
              <a:rPr lang="en-US" sz="1400" dirty="0" err="1">
                <a:latin typeface="SimSun" pitchFamily="2" charset="-122"/>
                <a:ea typeface="SimSun" pitchFamily="2" charset="-122"/>
              </a:rPr>
              <a:t>none,zlib@openssh.com,zlib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....</a:t>
            </a:r>
            <a:r>
              <a:rPr lang="en-US" sz="1400" dirty="0" err="1">
                <a:latin typeface="SimSun" pitchFamily="2" charset="-122"/>
                <a:ea typeface="SimSun" pitchFamily="2" charset="-122"/>
              </a:rPr>
              <a:t>none,zlib@openssh.com,zlib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....................L.....</a:t>
            </a:r>
            <a:r>
              <a:rPr lang="en-US" sz="1400" dirty="0" err="1">
                <a:latin typeface="SimSun" pitchFamily="2" charset="-122"/>
                <a:ea typeface="SimSun" pitchFamily="2" charset="-122"/>
              </a:rPr>
              <a:t>A.n.v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....T8.!f.....L......R..0..|....H.G..8.c.........;......y............$</a:t>
            </a:r>
          </a:p>
          <a:p>
            <a:r>
              <a:rPr lang="en-US" sz="1400" dirty="0">
                <a:latin typeface="SimSun" pitchFamily="2" charset="-122"/>
                <a:ea typeface="SimSun" pitchFamily="2" charset="-122"/>
              </a:rPr>
              <a:t>....h....ecdsa-sha2</a:t>
            </a:r>
          </a:p>
        </p:txBody>
      </p:sp>
    </p:spTree>
    <p:extLst>
      <p:ext uri="{BB962C8B-B14F-4D97-AF65-F5344CB8AC3E}">
        <p14:creationId xmlns:p14="http://schemas.microsoft.com/office/powerpoint/2010/main" val="182427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Session Data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Cheap to store</a:t>
            </a:r>
          </a:p>
          <a:p>
            <a:r>
              <a:rPr lang="en-US" dirty="0" smtClean="0"/>
              <a:t>Sometimes it’s enough to know who talked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61009" y="2819400"/>
            <a:ext cx="5334000" cy="1169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SimSun" pitchFamily="2" charset="-122"/>
                <a:ea typeface="SimSun" pitchFamily="2" charset="-122"/>
              </a:rPr>
              <a:t>Address A  Port A  Address B     Port B  Packets  Bytes</a:t>
            </a:r>
          </a:p>
          <a:p>
            <a:r>
              <a:rPr lang="en-US" sz="1400" dirty="0" smtClean="0">
                <a:latin typeface="SimSun" pitchFamily="2" charset="-122"/>
                <a:ea typeface="SimSun" pitchFamily="2" charset="-122"/>
              </a:rPr>
              <a:t>10.0.1.3   64793   x.x.x.125     5222    52       22210</a:t>
            </a:r>
            <a:endParaRPr lang="en-US" sz="1400" dirty="0">
              <a:latin typeface="SimSun" pitchFamily="2" charset="-122"/>
              <a:ea typeface="SimSun" pitchFamily="2" charset="-122"/>
            </a:endParaRPr>
          </a:p>
          <a:p>
            <a:r>
              <a:rPr lang="en-US" sz="1400" dirty="0" smtClean="0">
                <a:latin typeface="SimSun" pitchFamily="2" charset="-122"/>
                <a:ea typeface="SimSun" pitchFamily="2" charset="-122"/>
              </a:rPr>
              <a:t>10.0.1.3   64794   x.x.x.85      443     55       17582</a:t>
            </a:r>
          </a:p>
          <a:p>
            <a:r>
              <a:rPr lang="en-US" sz="1400" dirty="0" smtClean="0">
                <a:latin typeface="SimSun" pitchFamily="2" charset="-122"/>
                <a:ea typeface="SimSun" pitchFamily="2" charset="-122"/>
              </a:rPr>
              <a:t>…</a:t>
            </a:r>
          </a:p>
          <a:p>
            <a:r>
              <a:rPr lang="en-US" sz="1400" dirty="0">
                <a:latin typeface="SimSun" pitchFamily="2" charset="-122"/>
                <a:ea typeface="SimSun" pitchFamily="2" charset="-122"/>
              </a:rPr>
              <a:t>10.0.1.3   </a:t>
            </a:r>
            <a:r>
              <a:rPr lang="en-US" sz="1400" dirty="0" smtClean="0">
                <a:latin typeface="SimSun" pitchFamily="2" charset="-122"/>
                <a:ea typeface="SimSun" pitchFamily="2" charset="-122"/>
              </a:rPr>
              <a:t>65338   x.x.x.5       443     16       1145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613634" y="4376629"/>
            <a:ext cx="4800600" cy="1515280"/>
            <a:chOff x="4267200" y="4391827"/>
            <a:chExt cx="4800600" cy="1515280"/>
          </a:xfrm>
        </p:grpSpPr>
        <p:grpSp>
          <p:nvGrpSpPr>
            <p:cNvPr id="9" name="Group 8"/>
            <p:cNvGrpSpPr/>
            <p:nvPr/>
          </p:nvGrpSpPr>
          <p:grpSpPr>
            <a:xfrm>
              <a:off x="4267200" y="5144302"/>
              <a:ext cx="4800600" cy="762805"/>
              <a:chOff x="4267200" y="5144302"/>
              <a:chExt cx="4800600" cy="762805"/>
            </a:xfrm>
          </p:grpSpPr>
          <p:pic>
            <p:nvPicPr>
              <p:cNvPr id="13" name="Picture 10" descr="http://www.qosient.com/argus/images/logo.gi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67200" y="5144302"/>
                <a:ext cx="1428750" cy="5715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4429864" y="5537775"/>
                <a:ext cx="4637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Audit Record Generation and Utilization System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905500" y="4391827"/>
              <a:ext cx="2803995" cy="1038225"/>
              <a:chOff x="5905500" y="4391827"/>
              <a:chExt cx="2803995" cy="1038225"/>
            </a:xfrm>
          </p:grpSpPr>
          <p:pic>
            <p:nvPicPr>
              <p:cNvPr id="11" name="Picture 12" descr="http://www.bradreese.com/images/cisco-logo-20.gif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05500" y="4391827"/>
                <a:ext cx="1714500" cy="10382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7450304" y="4910939"/>
                <a:ext cx="12591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pc="50" dirty="0" err="1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Netflow</a:t>
                </a:r>
                <a:endParaRPr lang="en-US" sz="24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5336782" y="2514600"/>
            <a:ext cx="3665824" cy="1676400"/>
            <a:chOff x="5336782" y="2514600"/>
            <a:chExt cx="3665824" cy="1676400"/>
          </a:xfrm>
        </p:grpSpPr>
        <p:sp>
          <p:nvSpPr>
            <p:cNvPr id="15" name="Rectangle 14"/>
            <p:cNvSpPr/>
            <p:nvPr/>
          </p:nvSpPr>
          <p:spPr>
            <a:xfrm>
              <a:off x="5336782" y="2514600"/>
              <a:ext cx="1544804" cy="16764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455066" y="3017817"/>
              <a:ext cx="1547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Statistical</a:t>
              </a:r>
            </a:p>
            <a:p>
              <a:r>
                <a:rPr lang="en-US" dirty="0" smtClean="0"/>
                <a:t>(e.g., </a:t>
              </a:r>
              <a:r>
                <a:rPr lang="en-US" dirty="0" err="1" smtClean="0"/>
                <a:t>tcptrace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cxnSp>
          <p:nvCxnSpPr>
            <p:cNvPr id="18" name="Straight Arrow Connector 17"/>
            <p:cNvCxnSpPr>
              <a:stCxn id="16" idx="1"/>
              <a:endCxn id="15" idx="3"/>
            </p:cNvCxnSpPr>
            <p:nvPr/>
          </p:nvCxnSpPr>
          <p:spPr>
            <a:xfrm flipH="1">
              <a:off x="6881586" y="3340983"/>
              <a:ext cx="573480" cy="1181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9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Alert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Intrusion detection systems generate alerts for “interesting” data</a:t>
            </a:r>
          </a:p>
          <a:p>
            <a:pPr lvl="1"/>
            <a:r>
              <a:rPr lang="en-US" dirty="0" smtClean="0"/>
              <a:t>Snort</a:t>
            </a:r>
          </a:p>
          <a:p>
            <a:pPr lvl="1"/>
            <a:r>
              <a:rPr lang="en-US" dirty="0" smtClean="0"/>
              <a:t>Bro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5029200" y="1831658"/>
            <a:ext cx="3809999" cy="1416040"/>
            <a:chOff x="6934200" y="1374458"/>
            <a:chExt cx="3809999" cy="1416040"/>
          </a:xfrm>
        </p:grpSpPr>
        <p:grpSp>
          <p:nvGrpSpPr>
            <p:cNvPr id="15" name="Group 14"/>
            <p:cNvGrpSpPr/>
            <p:nvPr/>
          </p:nvGrpSpPr>
          <p:grpSpPr>
            <a:xfrm>
              <a:off x="9601199" y="1374458"/>
              <a:ext cx="1143000" cy="1416040"/>
              <a:chOff x="7543038" y="2807970"/>
              <a:chExt cx="1194435" cy="1416040"/>
            </a:xfrm>
          </p:grpSpPr>
          <p:pic>
            <p:nvPicPr>
              <p:cNvPr id="17" name="Picture 6" descr="Bro Eyes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43038" y="2807970"/>
                <a:ext cx="1194435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7756878" y="3700790"/>
                <a:ext cx="84638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BRO</a:t>
                </a:r>
                <a:endParaRPr lang="en-US" sz="28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</p:grpSp>
        <p:pic>
          <p:nvPicPr>
            <p:cNvPr id="16" name="Picture 4" descr="http://1.bp.blogspot.com/-Anim_C7xB8U/TZpzrAyGmjI/AAAAAAAAACU/GpHKShl_bCs/s320/snort1sm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1600200"/>
              <a:ext cx="1981200" cy="9286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TextBox 18"/>
          <p:cNvSpPr txBox="1"/>
          <p:nvPr/>
        </p:nvSpPr>
        <p:spPr>
          <a:xfrm>
            <a:off x="2614770" y="3287376"/>
            <a:ext cx="6096000" cy="2893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[**] [1:718:6] TELNET login incorrect [**]</a:t>
            </a:r>
          </a:p>
          <a:p>
            <a:r>
              <a:rPr lang="en-US" sz="1400" dirty="0"/>
              <a:t>[Classification: Potentially Bad Traffic] [Priority: 2]</a:t>
            </a:r>
          </a:p>
          <a:p>
            <a:r>
              <a:rPr lang="en-US" sz="1400" dirty="0"/>
              <a:t>09/08-15:40:18.391368 94.200.10.71:23 -&gt; 102.60.21.3:1552</a:t>
            </a:r>
          </a:p>
          <a:p>
            <a:r>
              <a:rPr lang="en-US" sz="1400" dirty="0"/>
              <a:t>TCP TTL:63 TOS:0x10 ID:6313 IpLen:20 DgmLen:85 DF</a:t>
            </a:r>
          </a:p>
          <a:p>
            <a:r>
              <a:rPr lang="pt-BR" sz="1400" dirty="0"/>
              <a:t>***AP*** Seq: 0x38DB3A4  Ack: 0x6A4825DA  Win: 0x8218  TcpLen: 32</a:t>
            </a:r>
          </a:p>
          <a:p>
            <a:r>
              <a:rPr lang="en-US" sz="1400" dirty="0"/>
              <a:t>TCP Options (3) =&gt; NOP </a:t>
            </a:r>
            <a:r>
              <a:rPr lang="en-US" sz="1400" dirty="0" err="1"/>
              <a:t>NOP</a:t>
            </a:r>
            <a:r>
              <a:rPr lang="en-US" sz="1400" dirty="0"/>
              <a:t> TS: 460280 739040</a:t>
            </a:r>
          </a:p>
          <a:p>
            <a:r>
              <a:rPr lang="en-US" sz="1400" dirty="0"/>
              <a:t>[</a:t>
            </a:r>
            <a:r>
              <a:rPr lang="en-US" sz="1400" dirty="0" err="1"/>
              <a:t>Xref</a:t>
            </a:r>
            <a:r>
              <a:rPr lang="en-US" sz="1400" dirty="0"/>
              <a:t> =&gt; http://www.whitehats.com/info/IDS127]</a:t>
            </a:r>
          </a:p>
          <a:p>
            <a:endParaRPr lang="en-US" sz="1400" dirty="0"/>
          </a:p>
          <a:p>
            <a:r>
              <a:rPr lang="en-US" sz="1400" dirty="0"/>
              <a:t>[**] [1:498:3] ATTACK RESPONSES id check returned root [**]</a:t>
            </a:r>
          </a:p>
          <a:p>
            <a:r>
              <a:rPr lang="en-US" sz="1400" dirty="0"/>
              <a:t>[Classification: Potentially Bad Traffic] [Priority: 2]</a:t>
            </a:r>
          </a:p>
          <a:p>
            <a:r>
              <a:rPr lang="en-US" sz="1400" dirty="0"/>
              <a:t>09/08-16:11:05.410761 102.60.21.3:2323 -&gt; 94.178.4.82:3502</a:t>
            </a:r>
          </a:p>
          <a:p>
            <a:r>
              <a:rPr lang="en-US" sz="1400" dirty="0"/>
              <a:t>TCP TTL:64 TOS:0x0 ID:24781 IpLen:20 DgmLen:108 DF</a:t>
            </a:r>
          </a:p>
          <a:p>
            <a:r>
              <a:rPr lang="en-US" sz="1400" dirty="0"/>
              <a:t>***AP*** </a:t>
            </a:r>
            <a:r>
              <a:rPr lang="en-US" sz="1400" dirty="0" err="1"/>
              <a:t>Seq</a:t>
            </a:r>
            <a:r>
              <a:rPr lang="en-US" sz="1400" dirty="0"/>
              <a:t>: 0xDBC0D386  </a:t>
            </a:r>
            <a:r>
              <a:rPr lang="en-US" sz="1400" dirty="0" err="1"/>
              <a:t>Ack</a:t>
            </a:r>
            <a:r>
              <a:rPr lang="en-US" sz="1400" dirty="0"/>
              <a:t>: 0x22CA5EEE  Win: 0x7FF8  </a:t>
            </a:r>
            <a:r>
              <a:rPr lang="en-US" sz="1400" dirty="0" err="1"/>
              <a:t>TcpLen</a:t>
            </a:r>
            <a:r>
              <a:rPr lang="en-US" sz="1400" dirty="0"/>
              <a:t>: 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398" y="3810000"/>
            <a:ext cx="8001002" cy="11695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SimSun" pitchFamily="2" charset="-122"/>
                <a:ea typeface="SimSun" pitchFamily="2" charset="-122"/>
              </a:rPr>
              <a:t>alert 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any 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any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-&gt; 10.1.1.0/24 80 (content: "/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cgi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-bin/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phf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"; 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msg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: "</a:t>
            </a:r>
            <a:r>
              <a:rPr lang="en-US" sz="1400" b="1" dirty="0" smtClean="0">
                <a:latin typeface="SimSun" pitchFamily="2" charset="-122"/>
                <a:ea typeface="SimSun" pitchFamily="2" charset="-122"/>
              </a:rPr>
              <a:t>PHF probe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!";)</a:t>
            </a:r>
          </a:p>
          <a:p>
            <a:endParaRPr lang="en-US" sz="1400" b="1" dirty="0">
              <a:latin typeface="SimSun" pitchFamily="2" charset="-122"/>
              <a:ea typeface="SimSun" pitchFamily="2" charset="-122"/>
            </a:endParaRPr>
          </a:p>
          <a:p>
            <a:r>
              <a:rPr lang="en-US" sz="1400" b="1" dirty="0" smtClean="0">
                <a:latin typeface="SimSun" pitchFamily="2" charset="-122"/>
                <a:ea typeface="SimSun" pitchFamily="2" charset="-122"/>
              </a:rPr>
              <a:t>alert 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any 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any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-&gt; 10.1.1.0/24 6000:6010 (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msg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: "X traffic";)</a:t>
            </a:r>
          </a:p>
          <a:p>
            <a:endParaRPr lang="en-US" sz="14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sz="1400" b="1" dirty="0" smtClean="0">
                <a:latin typeface="SimSun" pitchFamily="2" charset="-122"/>
                <a:ea typeface="SimSun" pitchFamily="2" charset="-122"/>
              </a:rPr>
              <a:t>alert 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!10.1.1.0/24 any -&gt; 10.1.1.0/24 6000:6010 (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msg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: "X traffic";)</a:t>
            </a:r>
            <a:endParaRPr lang="en-US" sz="1400" b="1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093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Reverse engineering communication protocols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9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</a:t>
            </a:r>
            <a:r>
              <a:rPr lang="en-US" dirty="0"/>
              <a:t>. Cui, J. </a:t>
            </a:r>
            <a:r>
              <a:rPr lang="en-US" dirty="0" err="1"/>
              <a:t>Kannan</a:t>
            </a:r>
            <a:r>
              <a:rPr lang="en-US" dirty="0"/>
              <a:t>, and H. J. Wang</a:t>
            </a:r>
            <a:br>
              <a:rPr lang="en-US" dirty="0"/>
            </a:br>
            <a:r>
              <a:rPr lang="en-US" dirty="0">
                <a:hlinkClick r:id="rId3"/>
              </a:rPr>
              <a:t>Discoverer: Automatic Protocol Reverse Engineering from Network Traces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Usenix</a:t>
            </a:r>
            <a:r>
              <a:rPr lang="en-US" dirty="0"/>
              <a:t> Security 2007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Juan Caballero, </a:t>
            </a:r>
            <a:r>
              <a:rPr lang="en-US" dirty="0" err="1"/>
              <a:t>Heng</a:t>
            </a:r>
            <a:r>
              <a:rPr lang="en-US" dirty="0"/>
              <a:t> Yin, </a:t>
            </a:r>
            <a:r>
              <a:rPr lang="en-US" dirty="0" err="1"/>
              <a:t>Zhenkai</a:t>
            </a:r>
            <a:r>
              <a:rPr lang="en-US" dirty="0"/>
              <a:t> Liang, and Dawn Song</a:t>
            </a:r>
            <a:br>
              <a:rPr lang="en-US" dirty="0"/>
            </a:br>
            <a:r>
              <a:rPr lang="en-US" dirty="0">
                <a:hlinkClick r:id="rId4"/>
              </a:rPr>
              <a:t>Polyglot: Automatic extraction of protocol format using dynamic binary analysis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CCS 2007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/>
              <a:t>Z. Lin, X. Jiang, D. </a:t>
            </a:r>
            <a:r>
              <a:rPr lang="en-US" b="1" dirty="0" err="1"/>
              <a:t>Xu</a:t>
            </a:r>
            <a:r>
              <a:rPr lang="en-US" b="1" dirty="0"/>
              <a:t>, and X. Zhang</a:t>
            </a:r>
            <a:br>
              <a:rPr lang="en-US" b="1" dirty="0"/>
            </a:br>
            <a:r>
              <a:rPr lang="en-US" b="1" dirty="0">
                <a:hlinkClick r:id="rId5"/>
              </a:rPr>
              <a:t>Automatic protocol format reverse engineering through context-aware monitored execution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NDSS 2008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5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can you do with </a:t>
            </a:r>
            <a:r>
              <a:rPr lang="en-US" b="1" dirty="0" smtClean="0"/>
              <a:t>knowing </a:t>
            </a:r>
            <a:r>
              <a:rPr lang="en-US" dirty="0" smtClean="0"/>
              <a:t>a protocol?</a:t>
            </a:r>
          </a:p>
          <a:p>
            <a:pPr lvl="1"/>
            <a:r>
              <a:rPr lang="en-US" dirty="0" smtClean="0"/>
              <a:t>Generate signatures for NIDS (Snort, Bro, etc.)</a:t>
            </a:r>
          </a:p>
          <a:p>
            <a:pPr lvl="1"/>
            <a:r>
              <a:rPr lang="en-US" dirty="0" smtClean="0"/>
              <a:t>Fuzz testing</a:t>
            </a:r>
          </a:p>
          <a:p>
            <a:pPr lvl="1"/>
            <a:r>
              <a:rPr lang="en-US" dirty="0" smtClean="0"/>
              <a:t>Block traffic (communications with  botnet C&amp;C center)</a:t>
            </a:r>
          </a:p>
          <a:p>
            <a:pPr lvl="1"/>
            <a:endParaRPr lang="en-US" dirty="0"/>
          </a:p>
          <a:p>
            <a:r>
              <a:rPr lang="en-US" dirty="0" smtClean="0"/>
              <a:t>Why automatic?</a:t>
            </a:r>
          </a:p>
          <a:p>
            <a:pPr lvl="1"/>
            <a:r>
              <a:rPr lang="en-US" dirty="0" smtClean="0"/>
              <a:t>Tedious process</a:t>
            </a:r>
          </a:p>
          <a:p>
            <a:pPr lvl="1"/>
            <a:r>
              <a:rPr lang="en-US" dirty="0" smtClean="0"/>
              <a:t>Hard problem</a:t>
            </a:r>
          </a:p>
          <a:p>
            <a:pPr lvl="1"/>
            <a:r>
              <a:rPr lang="en-US" dirty="0" smtClean="0"/>
              <a:t>Time consuming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9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Different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Just looking at network data</a:t>
            </a:r>
          </a:p>
          <a:p>
            <a:pPr lvl="1"/>
            <a:r>
              <a:rPr lang="en-US" dirty="0" smtClean="0"/>
              <a:t>Statistical methodologies and machine learning is used to identify structure</a:t>
            </a:r>
          </a:p>
          <a:p>
            <a:endParaRPr lang="en-US" dirty="0"/>
          </a:p>
          <a:p>
            <a:r>
              <a:rPr lang="en-US" dirty="0" smtClean="0"/>
              <a:t>Looking at what the host does with the data</a:t>
            </a:r>
          </a:p>
          <a:p>
            <a:pPr lvl="1"/>
            <a:r>
              <a:rPr lang="en-US" dirty="0" smtClean="0"/>
              <a:t>Observe how a program uses network data</a:t>
            </a:r>
          </a:p>
          <a:p>
            <a:pPr lvl="2"/>
            <a:r>
              <a:rPr lang="en-US" dirty="0" smtClean="0"/>
              <a:t>Similar to data structure reverse engineering</a:t>
            </a:r>
          </a:p>
          <a:p>
            <a:pPr lvl="2"/>
            <a:endParaRPr lang="en-US" dirty="0"/>
          </a:p>
          <a:p>
            <a:r>
              <a:rPr lang="en-US" dirty="0" smtClean="0"/>
              <a:t>Limitations:</a:t>
            </a:r>
          </a:p>
          <a:p>
            <a:pPr lvl="1"/>
            <a:r>
              <a:rPr lang="en-US" dirty="0" smtClean="0"/>
              <a:t>Encryption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1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number of fields</a:t>
            </a:r>
          </a:p>
          <a:p>
            <a:endParaRPr lang="en-US" dirty="0" smtClean="0"/>
          </a:p>
          <a:p>
            <a:r>
              <a:rPr lang="en-US" dirty="0" smtClean="0"/>
              <a:t>Varying size protocol fields</a:t>
            </a:r>
          </a:p>
          <a:p>
            <a:endParaRPr lang="en-US" dirty="0" smtClean="0"/>
          </a:p>
          <a:p>
            <a:r>
              <a:rPr lang="en-US" dirty="0" smtClean="0"/>
              <a:t>Complex relationships between fields</a:t>
            </a:r>
          </a:p>
          <a:p>
            <a:endParaRPr lang="en-US" dirty="0"/>
          </a:p>
          <a:p>
            <a:r>
              <a:rPr lang="en-US" dirty="0" smtClean="0"/>
              <a:t>Encapsulated protocols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6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</a:t>
            </a:fld>
            <a:endParaRPr lang="en-US" dirty="0"/>
          </a:p>
        </p:txBody>
      </p:sp>
      <p:pic>
        <p:nvPicPr>
          <p:cNvPr id="1026" name="Picture 2" descr="http://www.worksmartmompreneurs.com/blog/wp-content/uploads/2012/03/ur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762500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63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AutoFormat </a:t>
            </a:r>
            <a:r>
              <a:rPr lang="en-US" sz="2800" dirty="0" smtClean="0"/>
              <a:t>is based </a:t>
            </a:r>
            <a:r>
              <a:rPr lang="en-US" sz="2800" dirty="0"/>
              <a:t>on the key observation that </a:t>
            </a:r>
            <a:r>
              <a:rPr lang="en-US" sz="2800" b="1" i="1" dirty="0"/>
              <a:t>different protocol </a:t>
            </a:r>
            <a:r>
              <a:rPr lang="en-US" sz="2800" b="1" i="1" dirty="0" smtClean="0"/>
              <a:t>fields in </a:t>
            </a:r>
            <a:r>
              <a:rPr lang="en-US" sz="2800" b="1" i="1" dirty="0"/>
              <a:t>the same message are typically handled in different </a:t>
            </a:r>
            <a:r>
              <a:rPr lang="en-US" sz="2800" b="1" i="1" dirty="0" smtClean="0"/>
              <a:t>execution contexts</a:t>
            </a:r>
            <a:r>
              <a:rPr lang="en-US" sz="2800" i="1" dirty="0" smtClean="0"/>
              <a:t> </a:t>
            </a:r>
            <a:r>
              <a:rPr lang="en-US" sz="2800" dirty="0"/>
              <a:t>such as the run-time call stack and </a:t>
            </a:r>
            <a:r>
              <a:rPr lang="en-US" sz="2800" dirty="0" smtClean="0"/>
              <a:t>location of </a:t>
            </a:r>
            <a:r>
              <a:rPr lang="en-US" sz="2800" dirty="0"/>
              <a:t>the instruction being </a:t>
            </a:r>
            <a:r>
              <a:rPr lang="en-US" sz="2800" dirty="0" smtClean="0"/>
              <a:t>executed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19100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Adjacent message bytes belonging to the same protocol are usually handled in the same execution context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909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HTTP parsing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1477863"/>
            <a:ext cx="626408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ea typeface="SimSun" pitchFamily="2" charset="-122"/>
              </a:rPr>
              <a:t>119 </a:t>
            </a:r>
            <a:r>
              <a:rPr lang="en-US" sz="1600" dirty="0" err="1">
                <a:ea typeface="SimSun" pitchFamily="2" charset="-122"/>
              </a:rPr>
              <a:t>int</a:t>
            </a:r>
            <a:r>
              <a:rPr lang="en-US" sz="1600" dirty="0">
                <a:ea typeface="SimSun" pitchFamily="2" charset="-122"/>
              </a:rPr>
              <a:t> </a:t>
            </a:r>
            <a:r>
              <a:rPr lang="en-US" sz="1600" dirty="0" err="1">
                <a:ea typeface="SimSun" pitchFamily="2" charset="-122"/>
              </a:rPr>
              <a:t>read_header</a:t>
            </a:r>
            <a:r>
              <a:rPr lang="en-US" sz="1600" dirty="0">
                <a:ea typeface="SimSun" pitchFamily="2" charset="-122"/>
              </a:rPr>
              <a:t>(</a:t>
            </a:r>
            <a:r>
              <a:rPr lang="en-US" sz="1600" dirty="0" err="1">
                <a:ea typeface="SimSun" pitchFamily="2" charset="-122"/>
              </a:rPr>
              <a:t>int</a:t>
            </a:r>
            <a:r>
              <a:rPr lang="en-US" sz="1600" dirty="0">
                <a:ea typeface="SimSun" pitchFamily="2" charset="-122"/>
              </a:rPr>
              <a:t> </a:t>
            </a:r>
            <a:r>
              <a:rPr lang="en-US" sz="1600" dirty="0" err="1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) {</a:t>
            </a:r>
          </a:p>
          <a:p>
            <a:r>
              <a:rPr lang="en-US" sz="1600" dirty="0">
                <a:ea typeface="SimSun" pitchFamily="2" charset="-122"/>
              </a:rPr>
              <a:t>...</a:t>
            </a:r>
          </a:p>
          <a:p>
            <a:r>
              <a:rPr lang="en-US" sz="1600" dirty="0">
                <a:ea typeface="SimSun" pitchFamily="2" charset="-122"/>
              </a:rPr>
              <a:t>137 if (</a:t>
            </a:r>
            <a:r>
              <a:rPr lang="en-US" sz="1600" dirty="0" err="1">
                <a:ea typeface="SimSun" pitchFamily="2" charset="-122"/>
              </a:rPr>
              <a:t>sscanf</a:t>
            </a:r>
            <a:r>
              <a:rPr lang="en-US" sz="1600" dirty="0">
                <a:ea typeface="SimSun" pitchFamily="2" charset="-122"/>
              </a:rPr>
              <a:t>(line, "%[^ ] %[^ ] %[^ ]", conn[</a:t>
            </a:r>
            <a:r>
              <a:rPr lang="en-US" sz="1600" dirty="0" err="1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in_RequestMethod</a:t>
            </a:r>
            <a:r>
              <a:rPr lang="en-US" sz="1600" dirty="0">
                <a:ea typeface="SimSun" pitchFamily="2" charset="-122"/>
              </a:rPr>
              <a:t>,</a:t>
            </a:r>
          </a:p>
          <a:p>
            <a:r>
              <a:rPr lang="en-US" sz="1600" dirty="0">
                <a:ea typeface="SimSun" pitchFamily="2" charset="-122"/>
              </a:rPr>
              <a:t>conn[</a:t>
            </a:r>
            <a:r>
              <a:rPr lang="en-US" sz="1600" dirty="0" err="1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in_RequestURI</a:t>
            </a:r>
            <a:r>
              <a:rPr lang="en-US" sz="1600" dirty="0">
                <a:ea typeface="SimSun" pitchFamily="2" charset="-122"/>
              </a:rPr>
              <a:t>, conn[</a:t>
            </a:r>
            <a:r>
              <a:rPr lang="en-US" sz="1600" dirty="0" err="1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in_Protocol</a:t>
            </a:r>
            <a:r>
              <a:rPr lang="en-US" sz="1600" dirty="0">
                <a:ea typeface="SimSun" pitchFamily="2" charset="-122"/>
              </a:rPr>
              <a:t>)!=3)</a:t>
            </a:r>
          </a:p>
          <a:p>
            <a:r>
              <a:rPr lang="en-US" sz="1600" dirty="0">
                <a:ea typeface="SimSun" pitchFamily="2" charset="-122"/>
              </a:rPr>
              <a:t>...</a:t>
            </a:r>
          </a:p>
          <a:p>
            <a:r>
              <a:rPr lang="en-US" sz="1600" dirty="0">
                <a:ea typeface="SimSun" pitchFamily="2" charset="-122"/>
              </a:rPr>
              <a:t>147 while (</a:t>
            </a:r>
            <a:r>
              <a:rPr lang="en-US" sz="1600" dirty="0" err="1">
                <a:ea typeface="SimSun" pitchFamily="2" charset="-122"/>
              </a:rPr>
              <a:t>strlen</a:t>
            </a:r>
            <a:r>
              <a:rPr lang="en-US" sz="1600" dirty="0">
                <a:ea typeface="SimSun" pitchFamily="2" charset="-122"/>
              </a:rPr>
              <a:t>(line)&gt;0) {</a:t>
            </a:r>
          </a:p>
          <a:p>
            <a:r>
              <a:rPr lang="en-US" sz="1600" dirty="0">
                <a:ea typeface="SimSun" pitchFamily="2" charset="-122"/>
              </a:rPr>
              <a:t>...</a:t>
            </a:r>
          </a:p>
          <a:p>
            <a:r>
              <a:rPr lang="en-US" sz="1600" dirty="0">
                <a:ea typeface="SimSun" pitchFamily="2" charset="-122"/>
              </a:rPr>
              <a:t>154 </a:t>
            </a:r>
            <a:r>
              <a:rPr lang="en-US" sz="1600" dirty="0" smtClean="0">
                <a:ea typeface="SimSun" pitchFamily="2" charset="-122"/>
              </a:rPr>
              <a:t>  if </a:t>
            </a:r>
            <a:r>
              <a:rPr lang="en-US" sz="1600" dirty="0">
                <a:ea typeface="SimSun" pitchFamily="2" charset="-122"/>
              </a:rPr>
              <a:t>(</a:t>
            </a:r>
            <a:r>
              <a:rPr lang="en-US" sz="1600" dirty="0" err="1">
                <a:ea typeface="SimSun" pitchFamily="2" charset="-122"/>
              </a:rPr>
              <a:t>strncasecmp</a:t>
            </a:r>
            <a:r>
              <a:rPr lang="en-US" sz="1600" dirty="0">
                <a:ea typeface="SimSun" pitchFamily="2" charset="-122"/>
              </a:rPr>
              <a:t>(line, "</a:t>
            </a:r>
            <a:r>
              <a:rPr lang="en-US" sz="1600" b="1" dirty="0">
                <a:ea typeface="SimSun" pitchFamily="2" charset="-122"/>
              </a:rPr>
              <a:t>Cookie</a:t>
            </a:r>
            <a:r>
              <a:rPr lang="en-US" sz="1600" dirty="0">
                <a:ea typeface="SimSun" pitchFamily="2" charset="-122"/>
              </a:rPr>
              <a:t>: ", 8)==0)</a:t>
            </a:r>
          </a:p>
          <a:p>
            <a:pPr marL="342900" indent="-342900">
              <a:buAutoNum type="arabicPlain" startAt="155"/>
            </a:pPr>
            <a:r>
              <a:rPr lang="en-US" sz="1600" dirty="0" smtClean="0">
                <a:ea typeface="SimSun" pitchFamily="2" charset="-122"/>
              </a:rPr>
              <a:t>     </a:t>
            </a:r>
            <a:r>
              <a:rPr lang="en-US" sz="1600" dirty="0" err="1" smtClean="0">
                <a:ea typeface="SimSun" pitchFamily="2" charset="-122"/>
              </a:rPr>
              <a:t>strncpy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in_Cookie</a:t>
            </a:r>
            <a:r>
              <a:rPr lang="en-US" sz="1600" dirty="0">
                <a:ea typeface="SimSun" pitchFamily="2" charset="-122"/>
              </a:rPr>
              <a:t>, (char *)&amp;</a:t>
            </a:r>
            <a:r>
              <a:rPr lang="en-US" sz="1600" dirty="0" smtClean="0">
                <a:ea typeface="SimSun" pitchFamily="2" charset="-122"/>
              </a:rPr>
              <a:t>line+8,</a:t>
            </a:r>
          </a:p>
          <a:p>
            <a:pPr marL="342900" indent="-342900">
              <a:buAutoNum type="arabicPlain" startAt="155"/>
            </a:pPr>
            <a:r>
              <a:rPr lang="en-US" sz="1600" dirty="0" smtClean="0">
                <a:ea typeface="SimSun" pitchFamily="2" charset="-122"/>
              </a:rPr>
              <a:t>        </a:t>
            </a:r>
            <a:r>
              <a:rPr lang="en-US" sz="1600" dirty="0" err="1" smtClean="0">
                <a:ea typeface="SimSun" pitchFamily="2" charset="-122"/>
              </a:rPr>
              <a:t>sizeof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in_Cookie</a:t>
            </a:r>
            <a:r>
              <a:rPr lang="en-US" sz="1600" dirty="0">
                <a:ea typeface="SimSun" pitchFamily="2" charset="-122"/>
              </a:rPr>
              <a:t>)-1);</a:t>
            </a:r>
          </a:p>
          <a:p>
            <a:r>
              <a:rPr lang="en-US" sz="1600" dirty="0">
                <a:ea typeface="SimSun" pitchFamily="2" charset="-122"/>
              </a:rPr>
              <a:t>156 </a:t>
            </a:r>
            <a:r>
              <a:rPr lang="en-US" sz="1600" dirty="0" smtClean="0">
                <a:ea typeface="SimSun" pitchFamily="2" charset="-122"/>
              </a:rPr>
              <a:t>  if </a:t>
            </a:r>
            <a:r>
              <a:rPr lang="en-US" sz="1600" dirty="0">
                <a:ea typeface="SimSun" pitchFamily="2" charset="-122"/>
              </a:rPr>
              <a:t>(</a:t>
            </a:r>
            <a:r>
              <a:rPr lang="en-US" sz="1600" dirty="0" err="1">
                <a:ea typeface="SimSun" pitchFamily="2" charset="-122"/>
              </a:rPr>
              <a:t>strncasecmp</a:t>
            </a:r>
            <a:r>
              <a:rPr lang="en-US" sz="1600" dirty="0">
                <a:ea typeface="SimSun" pitchFamily="2" charset="-122"/>
              </a:rPr>
              <a:t>(line, "</a:t>
            </a:r>
            <a:r>
              <a:rPr lang="en-US" sz="1600" b="1" dirty="0">
                <a:ea typeface="SimSun" pitchFamily="2" charset="-122"/>
              </a:rPr>
              <a:t>Host:</a:t>
            </a:r>
            <a:r>
              <a:rPr lang="en-US" sz="1600" dirty="0">
                <a:ea typeface="SimSun" pitchFamily="2" charset="-122"/>
              </a:rPr>
              <a:t> ", 6)==0)</a:t>
            </a:r>
          </a:p>
          <a:p>
            <a:r>
              <a:rPr lang="en-US" sz="1600" dirty="0">
                <a:ea typeface="SimSun" pitchFamily="2" charset="-122"/>
              </a:rPr>
              <a:t>157 </a:t>
            </a:r>
            <a:r>
              <a:rPr lang="en-US" sz="1600" dirty="0" smtClean="0">
                <a:ea typeface="SimSun" pitchFamily="2" charset="-122"/>
              </a:rPr>
              <a:t>    </a:t>
            </a:r>
            <a:r>
              <a:rPr lang="en-US" sz="1600" dirty="0" err="1" smtClean="0">
                <a:ea typeface="SimSun" pitchFamily="2" charset="-122"/>
              </a:rPr>
              <a:t>strncpy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in_Host</a:t>
            </a:r>
            <a:r>
              <a:rPr lang="en-US" sz="1600" dirty="0">
                <a:ea typeface="SimSun" pitchFamily="2" charset="-122"/>
              </a:rPr>
              <a:t>, (char *)&amp;line+6,</a:t>
            </a:r>
          </a:p>
          <a:p>
            <a:r>
              <a:rPr lang="en-US" sz="1600" dirty="0" smtClean="0">
                <a:ea typeface="SimSun" pitchFamily="2" charset="-122"/>
              </a:rPr>
              <a:t>                </a:t>
            </a:r>
            <a:r>
              <a:rPr lang="en-US" sz="1600" dirty="0" err="1" smtClean="0">
                <a:ea typeface="SimSun" pitchFamily="2" charset="-122"/>
              </a:rPr>
              <a:t>sizeof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in_Host</a:t>
            </a:r>
            <a:r>
              <a:rPr lang="en-US" sz="1600" dirty="0">
                <a:ea typeface="SimSun" pitchFamily="2" charset="-122"/>
              </a:rPr>
              <a:t>)-1);</a:t>
            </a:r>
          </a:p>
          <a:p>
            <a:r>
              <a:rPr lang="en-US" sz="1600" dirty="0">
                <a:ea typeface="SimSun" pitchFamily="2" charset="-122"/>
              </a:rPr>
              <a:t>...</a:t>
            </a:r>
          </a:p>
          <a:p>
            <a:r>
              <a:rPr lang="en-US" sz="1600" dirty="0">
                <a:ea typeface="SimSun" pitchFamily="2" charset="-122"/>
              </a:rPr>
              <a:t>160 </a:t>
            </a:r>
            <a:r>
              <a:rPr lang="en-US" sz="1600" dirty="0" smtClean="0">
                <a:ea typeface="SimSun" pitchFamily="2" charset="-122"/>
              </a:rPr>
              <a:t>  if </a:t>
            </a:r>
            <a:r>
              <a:rPr lang="en-US" sz="1600" dirty="0">
                <a:ea typeface="SimSun" pitchFamily="2" charset="-122"/>
              </a:rPr>
              <a:t>(</a:t>
            </a:r>
            <a:r>
              <a:rPr lang="en-US" sz="1600" dirty="0" err="1">
                <a:ea typeface="SimSun" pitchFamily="2" charset="-122"/>
              </a:rPr>
              <a:t>strncasecmp</a:t>
            </a:r>
            <a:r>
              <a:rPr lang="en-US" sz="1600" dirty="0">
                <a:ea typeface="SimSun" pitchFamily="2" charset="-122"/>
              </a:rPr>
              <a:t>(line, "</a:t>
            </a:r>
            <a:r>
              <a:rPr lang="en-US" sz="1600" b="1" dirty="0">
                <a:ea typeface="SimSun" pitchFamily="2" charset="-122"/>
              </a:rPr>
              <a:t>User-Agent:</a:t>
            </a:r>
            <a:r>
              <a:rPr lang="en-US" sz="1600" dirty="0">
                <a:ea typeface="SimSun" pitchFamily="2" charset="-122"/>
              </a:rPr>
              <a:t> ", 12)==0)</a:t>
            </a:r>
          </a:p>
          <a:p>
            <a:r>
              <a:rPr lang="en-US" sz="1600" dirty="0">
                <a:ea typeface="SimSun" pitchFamily="2" charset="-122"/>
              </a:rPr>
              <a:t>161 </a:t>
            </a:r>
            <a:r>
              <a:rPr lang="en-US" sz="1600" dirty="0" smtClean="0">
                <a:ea typeface="SimSun" pitchFamily="2" charset="-122"/>
              </a:rPr>
              <a:t>    </a:t>
            </a:r>
            <a:r>
              <a:rPr lang="en-US" sz="1600" dirty="0" err="1" smtClean="0">
                <a:ea typeface="SimSun" pitchFamily="2" charset="-122"/>
              </a:rPr>
              <a:t>strncpy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in_UserAgent</a:t>
            </a:r>
            <a:r>
              <a:rPr lang="en-US" sz="1600" dirty="0">
                <a:ea typeface="SimSun" pitchFamily="2" charset="-122"/>
              </a:rPr>
              <a:t>, (char *)&amp;line+12,</a:t>
            </a:r>
          </a:p>
          <a:p>
            <a:r>
              <a:rPr lang="en-US" sz="1600" dirty="0" smtClean="0">
                <a:ea typeface="SimSun" pitchFamily="2" charset="-122"/>
              </a:rPr>
              <a:t>                </a:t>
            </a:r>
            <a:r>
              <a:rPr lang="en-US" sz="1600" dirty="0" err="1" smtClean="0">
                <a:ea typeface="SimSun" pitchFamily="2" charset="-122"/>
              </a:rPr>
              <a:t>sizeof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in_UserAgent</a:t>
            </a:r>
            <a:r>
              <a:rPr lang="en-US" sz="1600" dirty="0">
                <a:ea typeface="SimSun" pitchFamily="2" charset="-122"/>
              </a:rPr>
              <a:t>)-1);</a:t>
            </a:r>
          </a:p>
          <a:p>
            <a:r>
              <a:rPr lang="en-US" sz="1600" dirty="0">
                <a:ea typeface="SimSun" pitchFamily="2" charset="-122"/>
              </a:rPr>
              <a:t>162 </a:t>
            </a:r>
            <a:r>
              <a:rPr lang="en-US" sz="1600" dirty="0" smtClean="0">
                <a:ea typeface="SimSun" pitchFamily="2" charset="-122"/>
              </a:rPr>
              <a:t>  }</a:t>
            </a:r>
            <a:endParaRPr lang="en-US" sz="1600" dirty="0">
              <a:ea typeface="SimSun" pitchFamily="2" charset="-122"/>
            </a:endParaRPr>
          </a:p>
          <a:p>
            <a:r>
              <a:rPr lang="en-US" sz="1600" dirty="0" smtClean="0">
                <a:ea typeface="SimSun" pitchFamily="2" charset="-122"/>
              </a:rPr>
              <a:t>...</a:t>
            </a:r>
          </a:p>
          <a:p>
            <a:r>
              <a:rPr lang="en-US" sz="1600" dirty="0" smtClean="0">
                <a:ea typeface="SimSun" pitchFamily="2" charset="-122"/>
              </a:rPr>
              <a:t>        }</a:t>
            </a:r>
            <a:endParaRPr lang="en-US" sz="1600" dirty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25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Mark </a:t>
            </a:r>
            <a:r>
              <a:rPr lang="en-US" dirty="0"/>
              <a:t>received data and keep track of </a:t>
            </a:r>
            <a:r>
              <a:rPr lang="en-US" dirty="0" smtClean="0"/>
              <a:t>propagation</a:t>
            </a:r>
          </a:p>
          <a:p>
            <a:endParaRPr lang="en-US" dirty="0"/>
          </a:p>
          <a:p>
            <a:r>
              <a:rPr lang="en-US" dirty="0"/>
              <a:t>Log </a:t>
            </a:r>
            <a:r>
              <a:rPr lang="en-US" dirty="0" smtClean="0"/>
              <a:t>when each byte is read (including execution context)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Process logs offline and generate a tree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572375" cy="187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56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23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" t="104" r="58079" b="-104"/>
          <a:stretch/>
        </p:blipFill>
        <p:spPr bwMode="auto">
          <a:xfrm>
            <a:off x="1447800" y="228600"/>
            <a:ext cx="5676405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237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Tokenization</a:t>
            </a:r>
          </a:p>
          <a:p>
            <a:pPr lvl="1"/>
            <a:r>
              <a:rPr lang="en-US" dirty="0" smtClean="0"/>
              <a:t>Text protocol have delimiters</a:t>
            </a:r>
          </a:p>
          <a:p>
            <a:pPr lvl="1"/>
            <a:r>
              <a:rPr lang="en-US" dirty="0" smtClean="0"/>
              <a:t>Merge two neighboring nodes if they form a single token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Redundant node deletion</a:t>
            </a:r>
          </a:p>
          <a:p>
            <a:pPr lvl="1"/>
            <a:r>
              <a:rPr lang="en-US" dirty="0" smtClean="0"/>
              <a:t>Delete notes with a single child</a:t>
            </a:r>
          </a:p>
          <a:p>
            <a:pPr lvl="1"/>
            <a:endParaRPr lang="en-US" dirty="0"/>
          </a:p>
          <a:p>
            <a:r>
              <a:rPr lang="en-US" dirty="0" smtClean="0"/>
              <a:t>New node insertion</a:t>
            </a:r>
          </a:p>
          <a:p>
            <a:pPr lvl="1"/>
            <a:r>
              <a:rPr lang="en-US" dirty="0" smtClean="0"/>
              <a:t>Offsets of children may not much</a:t>
            </a:r>
          </a:p>
          <a:p>
            <a:pPr lvl="1"/>
            <a:r>
              <a:rPr lang="en-US" dirty="0" smtClean="0"/>
              <a:t>Add a new node with the data that was not referenced in the run</a:t>
            </a:r>
          </a:p>
          <a:p>
            <a:pPr lvl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3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25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0" y="133350"/>
            <a:ext cx="8229600" cy="1006475"/>
          </a:xfrm>
        </p:spPr>
        <p:txBody>
          <a:bodyPr/>
          <a:lstStyle/>
          <a:p>
            <a:r>
              <a:rPr lang="en-US" dirty="0" smtClean="0"/>
              <a:t>Refined Tree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" t="104" r="58079" b="-104"/>
          <a:stretch/>
        </p:blipFill>
        <p:spPr bwMode="auto">
          <a:xfrm>
            <a:off x="-13855" y="3958"/>
            <a:ext cx="5676405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0" r="20336"/>
          <a:stretch/>
        </p:blipFill>
        <p:spPr bwMode="auto">
          <a:xfrm>
            <a:off x="4413304" y="2866220"/>
            <a:ext cx="4632354" cy="359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344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and Sequential Fields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position of parallel fields is exchangeable</a:t>
            </a:r>
          </a:p>
          <a:p>
            <a:pPr lvl="1"/>
            <a:r>
              <a:rPr lang="en-US" dirty="0" smtClean="0"/>
              <a:t>Usually processed in a loop</a:t>
            </a:r>
          </a:p>
          <a:p>
            <a:pPr lvl="1"/>
            <a:r>
              <a:rPr lang="en-US" dirty="0" smtClean="0"/>
              <a:t>Look for common “history” of execution contexts</a:t>
            </a:r>
          </a:p>
          <a:p>
            <a:endParaRPr lang="en-US" dirty="0"/>
          </a:p>
          <a:p>
            <a:r>
              <a:rPr lang="en-US" dirty="0" smtClean="0"/>
              <a:t>When parallel fields are identified the rest are taken as sequential fields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5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and Sequential Fields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1477863"/>
            <a:ext cx="626408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ea typeface="SimSun" pitchFamily="2" charset="-122"/>
              </a:rPr>
              <a:t>119 </a:t>
            </a:r>
            <a:r>
              <a:rPr lang="en-US" sz="1600" dirty="0" err="1">
                <a:ea typeface="SimSun" pitchFamily="2" charset="-122"/>
              </a:rPr>
              <a:t>int</a:t>
            </a:r>
            <a:r>
              <a:rPr lang="en-US" sz="1600" dirty="0">
                <a:ea typeface="SimSun" pitchFamily="2" charset="-122"/>
              </a:rPr>
              <a:t> </a:t>
            </a:r>
            <a:r>
              <a:rPr lang="en-US" sz="1600" dirty="0" err="1">
                <a:ea typeface="SimSun" pitchFamily="2" charset="-122"/>
              </a:rPr>
              <a:t>read_header</a:t>
            </a:r>
            <a:r>
              <a:rPr lang="en-US" sz="1600" dirty="0">
                <a:ea typeface="SimSun" pitchFamily="2" charset="-122"/>
              </a:rPr>
              <a:t>(</a:t>
            </a:r>
            <a:r>
              <a:rPr lang="en-US" sz="1600" dirty="0" err="1">
                <a:ea typeface="SimSun" pitchFamily="2" charset="-122"/>
              </a:rPr>
              <a:t>int</a:t>
            </a:r>
            <a:r>
              <a:rPr lang="en-US" sz="1600" dirty="0">
                <a:ea typeface="SimSun" pitchFamily="2" charset="-122"/>
              </a:rPr>
              <a:t> </a:t>
            </a:r>
            <a:r>
              <a:rPr lang="en-US" sz="1600" dirty="0" err="1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) {</a:t>
            </a:r>
          </a:p>
          <a:p>
            <a:r>
              <a:rPr lang="en-US" sz="1600" dirty="0">
                <a:ea typeface="SimSun" pitchFamily="2" charset="-122"/>
              </a:rPr>
              <a:t>...</a:t>
            </a:r>
          </a:p>
          <a:p>
            <a:r>
              <a:rPr lang="en-US" sz="1600" dirty="0">
                <a:ea typeface="SimSun" pitchFamily="2" charset="-122"/>
              </a:rPr>
              <a:t>137 if (</a:t>
            </a:r>
            <a:r>
              <a:rPr lang="en-US" sz="1600" dirty="0" err="1">
                <a:ea typeface="SimSun" pitchFamily="2" charset="-122"/>
              </a:rPr>
              <a:t>sscanf</a:t>
            </a:r>
            <a:r>
              <a:rPr lang="en-US" sz="1600" dirty="0">
                <a:ea typeface="SimSun" pitchFamily="2" charset="-122"/>
              </a:rPr>
              <a:t>(line, "%[^ ] %[^ ] %[^ ]", conn[</a:t>
            </a:r>
            <a:r>
              <a:rPr lang="en-US" sz="1600" dirty="0" err="1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in_RequestMethod</a:t>
            </a:r>
            <a:r>
              <a:rPr lang="en-US" sz="1600" dirty="0">
                <a:ea typeface="SimSun" pitchFamily="2" charset="-122"/>
              </a:rPr>
              <a:t>,</a:t>
            </a:r>
          </a:p>
          <a:p>
            <a:r>
              <a:rPr lang="en-US" sz="1600" dirty="0">
                <a:ea typeface="SimSun" pitchFamily="2" charset="-122"/>
              </a:rPr>
              <a:t>conn[</a:t>
            </a:r>
            <a:r>
              <a:rPr lang="en-US" sz="1600" dirty="0" err="1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in_RequestURI</a:t>
            </a:r>
            <a:r>
              <a:rPr lang="en-US" sz="1600" dirty="0">
                <a:ea typeface="SimSun" pitchFamily="2" charset="-122"/>
              </a:rPr>
              <a:t>, conn[</a:t>
            </a:r>
            <a:r>
              <a:rPr lang="en-US" sz="1600" dirty="0" err="1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in_Protocol</a:t>
            </a:r>
            <a:r>
              <a:rPr lang="en-US" sz="1600" dirty="0">
                <a:ea typeface="SimSun" pitchFamily="2" charset="-122"/>
              </a:rPr>
              <a:t>)!=3)</a:t>
            </a:r>
          </a:p>
          <a:p>
            <a:r>
              <a:rPr lang="en-US" sz="1600" dirty="0">
                <a:ea typeface="SimSun" pitchFamily="2" charset="-122"/>
              </a:rPr>
              <a:t>...</a:t>
            </a:r>
          </a:p>
          <a:p>
            <a:r>
              <a:rPr lang="en-US" sz="1600" dirty="0">
                <a:ea typeface="SimSun" pitchFamily="2" charset="-122"/>
              </a:rPr>
              <a:t>147 while (</a:t>
            </a:r>
            <a:r>
              <a:rPr lang="en-US" sz="1600" dirty="0" err="1">
                <a:ea typeface="SimSun" pitchFamily="2" charset="-122"/>
              </a:rPr>
              <a:t>strlen</a:t>
            </a:r>
            <a:r>
              <a:rPr lang="en-US" sz="1600" dirty="0">
                <a:ea typeface="SimSun" pitchFamily="2" charset="-122"/>
              </a:rPr>
              <a:t>(line)&gt;0) {</a:t>
            </a:r>
          </a:p>
          <a:p>
            <a:r>
              <a:rPr lang="en-US" sz="1600" dirty="0">
                <a:ea typeface="SimSun" pitchFamily="2" charset="-122"/>
              </a:rPr>
              <a:t>...</a:t>
            </a:r>
          </a:p>
          <a:p>
            <a:r>
              <a:rPr lang="en-US" sz="1600" dirty="0">
                <a:ea typeface="SimSun" pitchFamily="2" charset="-122"/>
              </a:rPr>
              <a:t>154 </a:t>
            </a:r>
            <a:r>
              <a:rPr lang="en-US" sz="1600" dirty="0" smtClean="0">
                <a:ea typeface="SimSun" pitchFamily="2" charset="-122"/>
              </a:rPr>
              <a:t>  if </a:t>
            </a:r>
            <a:r>
              <a:rPr lang="en-US" sz="1600" dirty="0">
                <a:ea typeface="SimSun" pitchFamily="2" charset="-122"/>
              </a:rPr>
              <a:t>(</a:t>
            </a:r>
            <a:r>
              <a:rPr lang="en-US" sz="1600" dirty="0" err="1">
                <a:ea typeface="SimSun" pitchFamily="2" charset="-122"/>
              </a:rPr>
              <a:t>strncasecmp</a:t>
            </a:r>
            <a:r>
              <a:rPr lang="en-US" sz="1600" dirty="0">
                <a:ea typeface="SimSun" pitchFamily="2" charset="-122"/>
              </a:rPr>
              <a:t>(line, "</a:t>
            </a:r>
            <a:r>
              <a:rPr lang="en-US" sz="1600" b="1" dirty="0">
                <a:ea typeface="SimSun" pitchFamily="2" charset="-122"/>
              </a:rPr>
              <a:t>Cookie</a:t>
            </a:r>
            <a:r>
              <a:rPr lang="en-US" sz="1600" dirty="0">
                <a:ea typeface="SimSun" pitchFamily="2" charset="-122"/>
              </a:rPr>
              <a:t>: ", 8)==0)</a:t>
            </a:r>
          </a:p>
          <a:p>
            <a:pPr marL="342900" indent="-342900">
              <a:buAutoNum type="arabicPlain" startAt="155"/>
            </a:pPr>
            <a:r>
              <a:rPr lang="en-US" sz="1600" dirty="0" smtClean="0">
                <a:ea typeface="SimSun" pitchFamily="2" charset="-122"/>
              </a:rPr>
              <a:t>     </a:t>
            </a:r>
            <a:r>
              <a:rPr lang="en-US" sz="1600" dirty="0" err="1" smtClean="0">
                <a:ea typeface="SimSun" pitchFamily="2" charset="-122"/>
              </a:rPr>
              <a:t>strncpy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in_Cookie</a:t>
            </a:r>
            <a:r>
              <a:rPr lang="en-US" sz="1600" dirty="0">
                <a:ea typeface="SimSun" pitchFamily="2" charset="-122"/>
              </a:rPr>
              <a:t>, (char *)&amp;</a:t>
            </a:r>
            <a:r>
              <a:rPr lang="en-US" sz="1600" dirty="0" smtClean="0">
                <a:ea typeface="SimSun" pitchFamily="2" charset="-122"/>
              </a:rPr>
              <a:t>line+8,</a:t>
            </a:r>
          </a:p>
          <a:p>
            <a:pPr marL="342900" indent="-342900">
              <a:buAutoNum type="arabicPlain" startAt="155"/>
            </a:pPr>
            <a:r>
              <a:rPr lang="en-US" sz="1600" dirty="0" smtClean="0">
                <a:ea typeface="SimSun" pitchFamily="2" charset="-122"/>
              </a:rPr>
              <a:t>        </a:t>
            </a:r>
            <a:r>
              <a:rPr lang="en-US" sz="1600" dirty="0" err="1" smtClean="0">
                <a:ea typeface="SimSun" pitchFamily="2" charset="-122"/>
              </a:rPr>
              <a:t>sizeof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in_Cookie</a:t>
            </a:r>
            <a:r>
              <a:rPr lang="en-US" sz="1600" dirty="0">
                <a:ea typeface="SimSun" pitchFamily="2" charset="-122"/>
              </a:rPr>
              <a:t>)-1);</a:t>
            </a:r>
          </a:p>
          <a:p>
            <a:r>
              <a:rPr lang="en-US" sz="1600" dirty="0">
                <a:ea typeface="SimSun" pitchFamily="2" charset="-122"/>
              </a:rPr>
              <a:t>156 </a:t>
            </a:r>
            <a:r>
              <a:rPr lang="en-US" sz="1600" dirty="0" smtClean="0">
                <a:ea typeface="SimSun" pitchFamily="2" charset="-122"/>
              </a:rPr>
              <a:t>  if </a:t>
            </a:r>
            <a:r>
              <a:rPr lang="en-US" sz="1600" dirty="0">
                <a:ea typeface="SimSun" pitchFamily="2" charset="-122"/>
              </a:rPr>
              <a:t>(</a:t>
            </a:r>
            <a:r>
              <a:rPr lang="en-US" sz="1600" dirty="0" err="1">
                <a:ea typeface="SimSun" pitchFamily="2" charset="-122"/>
              </a:rPr>
              <a:t>strncasecmp</a:t>
            </a:r>
            <a:r>
              <a:rPr lang="en-US" sz="1600" dirty="0">
                <a:ea typeface="SimSun" pitchFamily="2" charset="-122"/>
              </a:rPr>
              <a:t>(line, "</a:t>
            </a:r>
            <a:r>
              <a:rPr lang="en-US" sz="1600" b="1" dirty="0">
                <a:ea typeface="SimSun" pitchFamily="2" charset="-122"/>
              </a:rPr>
              <a:t>Host:</a:t>
            </a:r>
            <a:r>
              <a:rPr lang="en-US" sz="1600" dirty="0">
                <a:ea typeface="SimSun" pitchFamily="2" charset="-122"/>
              </a:rPr>
              <a:t> ", 6)==0)</a:t>
            </a:r>
          </a:p>
          <a:p>
            <a:r>
              <a:rPr lang="en-US" sz="1600" dirty="0">
                <a:ea typeface="SimSun" pitchFamily="2" charset="-122"/>
              </a:rPr>
              <a:t>157 </a:t>
            </a:r>
            <a:r>
              <a:rPr lang="en-US" sz="1600" dirty="0" smtClean="0">
                <a:ea typeface="SimSun" pitchFamily="2" charset="-122"/>
              </a:rPr>
              <a:t>    </a:t>
            </a:r>
            <a:r>
              <a:rPr lang="en-US" sz="1600" dirty="0" err="1" smtClean="0">
                <a:ea typeface="SimSun" pitchFamily="2" charset="-122"/>
              </a:rPr>
              <a:t>strncpy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in_Host</a:t>
            </a:r>
            <a:r>
              <a:rPr lang="en-US" sz="1600" dirty="0">
                <a:ea typeface="SimSun" pitchFamily="2" charset="-122"/>
              </a:rPr>
              <a:t>, (char *)&amp;line+6,</a:t>
            </a:r>
          </a:p>
          <a:p>
            <a:r>
              <a:rPr lang="en-US" sz="1600" dirty="0" smtClean="0">
                <a:ea typeface="SimSun" pitchFamily="2" charset="-122"/>
              </a:rPr>
              <a:t>                </a:t>
            </a:r>
            <a:r>
              <a:rPr lang="en-US" sz="1600" dirty="0" err="1" smtClean="0">
                <a:ea typeface="SimSun" pitchFamily="2" charset="-122"/>
              </a:rPr>
              <a:t>sizeof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in_Host</a:t>
            </a:r>
            <a:r>
              <a:rPr lang="en-US" sz="1600" dirty="0">
                <a:ea typeface="SimSun" pitchFamily="2" charset="-122"/>
              </a:rPr>
              <a:t>)-1);</a:t>
            </a:r>
          </a:p>
          <a:p>
            <a:r>
              <a:rPr lang="en-US" sz="1600" dirty="0">
                <a:ea typeface="SimSun" pitchFamily="2" charset="-122"/>
              </a:rPr>
              <a:t>...</a:t>
            </a:r>
          </a:p>
          <a:p>
            <a:r>
              <a:rPr lang="en-US" sz="1600" dirty="0">
                <a:ea typeface="SimSun" pitchFamily="2" charset="-122"/>
              </a:rPr>
              <a:t>160 </a:t>
            </a:r>
            <a:r>
              <a:rPr lang="en-US" sz="1600" dirty="0" smtClean="0">
                <a:ea typeface="SimSun" pitchFamily="2" charset="-122"/>
              </a:rPr>
              <a:t>  if </a:t>
            </a:r>
            <a:r>
              <a:rPr lang="en-US" sz="1600" dirty="0">
                <a:ea typeface="SimSun" pitchFamily="2" charset="-122"/>
              </a:rPr>
              <a:t>(</a:t>
            </a:r>
            <a:r>
              <a:rPr lang="en-US" sz="1600" dirty="0" err="1">
                <a:ea typeface="SimSun" pitchFamily="2" charset="-122"/>
              </a:rPr>
              <a:t>strncasecmp</a:t>
            </a:r>
            <a:r>
              <a:rPr lang="en-US" sz="1600" dirty="0">
                <a:ea typeface="SimSun" pitchFamily="2" charset="-122"/>
              </a:rPr>
              <a:t>(line, "</a:t>
            </a:r>
            <a:r>
              <a:rPr lang="en-US" sz="1600" b="1" dirty="0">
                <a:ea typeface="SimSun" pitchFamily="2" charset="-122"/>
              </a:rPr>
              <a:t>User-Agent:</a:t>
            </a:r>
            <a:r>
              <a:rPr lang="en-US" sz="1600" dirty="0">
                <a:ea typeface="SimSun" pitchFamily="2" charset="-122"/>
              </a:rPr>
              <a:t> ", 12)==0)</a:t>
            </a:r>
          </a:p>
          <a:p>
            <a:r>
              <a:rPr lang="en-US" sz="1600" dirty="0">
                <a:ea typeface="SimSun" pitchFamily="2" charset="-122"/>
              </a:rPr>
              <a:t>161 </a:t>
            </a:r>
            <a:r>
              <a:rPr lang="en-US" sz="1600" dirty="0" smtClean="0">
                <a:ea typeface="SimSun" pitchFamily="2" charset="-122"/>
              </a:rPr>
              <a:t>    </a:t>
            </a:r>
            <a:r>
              <a:rPr lang="en-US" sz="1600" dirty="0" err="1" smtClean="0">
                <a:ea typeface="SimSun" pitchFamily="2" charset="-122"/>
              </a:rPr>
              <a:t>strncpy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in_UserAgent</a:t>
            </a:r>
            <a:r>
              <a:rPr lang="en-US" sz="1600" dirty="0">
                <a:ea typeface="SimSun" pitchFamily="2" charset="-122"/>
              </a:rPr>
              <a:t>, (char *)&amp;line+12,</a:t>
            </a:r>
          </a:p>
          <a:p>
            <a:r>
              <a:rPr lang="en-US" sz="1600" dirty="0" smtClean="0">
                <a:ea typeface="SimSun" pitchFamily="2" charset="-122"/>
              </a:rPr>
              <a:t>                </a:t>
            </a:r>
            <a:r>
              <a:rPr lang="en-US" sz="1600" dirty="0" err="1" smtClean="0">
                <a:ea typeface="SimSun" pitchFamily="2" charset="-122"/>
              </a:rPr>
              <a:t>sizeof</a:t>
            </a:r>
            <a:r>
              <a:rPr lang="en-US" sz="1600" dirty="0" smtClean="0">
                <a:ea typeface="SimSun" pitchFamily="2" charset="-122"/>
              </a:rPr>
              <a:t>(conn[</a:t>
            </a:r>
            <a:r>
              <a:rPr lang="en-US" sz="1600" dirty="0" err="1" smtClean="0">
                <a:ea typeface="SimSun" pitchFamily="2" charset="-122"/>
              </a:rPr>
              <a:t>sid</a:t>
            </a:r>
            <a:r>
              <a:rPr lang="en-US" sz="1600" dirty="0">
                <a:ea typeface="SimSun" pitchFamily="2" charset="-122"/>
              </a:rPr>
              <a:t>].</a:t>
            </a:r>
            <a:r>
              <a:rPr lang="en-US" sz="1600" dirty="0" err="1">
                <a:ea typeface="SimSun" pitchFamily="2" charset="-122"/>
              </a:rPr>
              <a:t>dat</a:t>
            </a:r>
            <a:r>
              <a:rPr lang="en-US" sz="1600" dirty="0">
                <a:ea typeface="SimSun" pitchFamily="2" charset="-122"/>
              </a:rPr>
              <a:t>-&gt;</a:t>
            </a:r>
            <a:r>
              <a:rPr lang="en-US" sz="1600" dirty="0" err="1">
                <a:ea typeface="SimSun" pitchFamily="2" charset="-122"/>
              </a:rPr>
              <a:t>in_UserAgent</a:t>
            </a:r>
            <a:r>
              <a:rPr lang="en-US" sz="1600" dirty="0">
                <a:ea typeface="SimSun" pitchFamily="2" charset="-122"/>
              </a:rPr>
              <a:t>)-1);</a:t>
            </a:r>
          </a:p>
          <a:p>
            <a:r>
              <a:rPr lang="en-US" sz="1600" dirty="0">
                <a:ea typeface="SimSun" pitchFamily="2" charset="-122"/>
              </a:rPr>
              <a:t>162 </a:t>
            </a:r>
            <a:r>
              <a:rPr lang="en-US" sz="1600" dirty="0" smtClean="0">
                <a:ea typeface="SimSun" pitchFamily="2" charset="-122"/>
              </a:rPr>
              <a:t>  }</a:t>
            </a:r>
            <a:endParaRPr lang="en-US" sz="1600" dirty="0">
              <a:ea typeface="SimSun" pitchFamily="2" charset="-122"/>
            </a:endParaRPr>
          </a:p>
          <a:p>
            <a:r>
              <a:rPr lang="en-US" sz="1600" dirty="0" smtClean="0">
                <a:ea typeface="SimSun" pitchFamily="2" charset="-122"/>
              </a:rPr>
              <a:t>...</a:t>
            </a:r>
          </a:p>
          <a:p>
            <a:r>
              <a:rPr lang="en-US" sz="1600" dirty="0" smtClean="0">
                <a:ea typeface="SimSun" pitchFamily="2" charset="-122"/>
              </a:rPr>
              <a:t>        }</a:t>
            </a:r>
            <a:endParaRPr lang="en-US" sz="1600" dirty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192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to messages seen at a particular run</a:t>
            </a:r>
          </a:p>
          <a:p>
            <a:endParaRPr lang="en-US" dirty="0"/>
          </a:p>
          <a:p>
            <a:r>
              <a:rPr lang="en-US" dirty="0"/>
              <a:t>Byte granularity</a:t>
            </a:r>
          </a:p>
          <a:p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/>
              <a:t>not correlate multiple messages</a:t>
            </a:r>
          </a:p>
          <a:p>
            <a:endParaRPr lang="en-US" dirty="0" smtClean="0"/>
          </a:p>
          <a:p>
            <a:r>
              <a:rPr lang="en-US" dirty="0" smtClean="0"/>
              <a:t>Obfuscated binaries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Fine-grained tracking of network data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18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Connecting the dots between a host and the network</a:t>
            </a:r>
            <a:endParaRPr lang="en-US" dirty="0"/>
          </a:p>
          <a:p>
            <a:pPr lvl="1"/>
            <a:r>
              <a:rPr lang="en-US" dirty="0" smtClean="0"/>
              <a:t>Connect</a:t>
            </a:r>
          </a:p>
          <a:p>
            <a:pPr lvl="2"/>
            <a:r>
              <a:rPr lang="en-US" dirty="0" smtClean="0"/>
              <a:t>Suspicious evidence on the host </a:t>
            </a:r>
            <a:r>
              <a:rPr lang="en-US" i="1" dirty="0" smtClean="0"/>
              <a:t>with</a:t>
            </a:r>
            <a:r>
              <a:rPr lang="en-US" dirty="0" smtClean="0"/>
              <a:t> network activity</a:t>
            </a:r>
          </a:p>
          <a:p>
            <a:pPr lvl="2"/>
            <a:r>
              <a:rPr lang="en-US" dirty="0" smtClean="0"/>
              <a:t>Suspicious network activity </a:t>
            </a:r>
            <a:r>
              <a:rPr lang="en-US" i="1" dirty="0" smtClean="0"/>
              <a:t>with</a:t>
            </a:r>
            <a:r>
              <a:rPr lang="en-US" dirty="0" smtClean="0"/>
              <a:t> evidence on the host</a:t>
            </a:r>
          </a:p>
          <a:p>
            <a:endParaRPr lang="en-US" dirty="0"/>
          </a:p>
          <a:p>
            <a:r>
              <a:rPr lang="en-US" dirty="0" smtClean="0"/>
              <a:t>Understanding the communication protocol of unknown software</a:t>
            </a:r>
          </a:p>
          <a:p>
            <a:endParaRPr lang="en-US" dirty="0"/>
          </a:p>
          <a:p>
            <a:r>
              <a:rPr lang="en-US" dirty="0" smtClean="0"/>
              <a:t>Fine-grain data tracking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9" name="AutoShape 7"/>
          <p:cNvSpPr>
            <a:spLocks noChangeArrowheads="1"/>
          </p:cNvSpPr>
          <p:nvPr/>
        </p:nvSpPr>
        <p:spPr bwMode="auto">
          <a:xfrm>
            <a:off x="2438400" y="2133600"/>
            <a:ext cx="990600" cy="1752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Arial" pitchFamily="1" charset="0"/>
            </a:endParaRPr>
          </a:p>
        </p:txBody>
      </p:sp>
      <p:sp>
        <p:nvSpPr>
          <p:cNvPr id="90120" name="AutoShape 8"/>
          <p:cNvSpPr>
            <a:spLocks noChangeArrowheads="1"/>
          </p:cNvSpPr>
          <p:nvPr/>
        </p:nvSpPr>
        <p:spPr bwMode="auto">
          <a:xfrm>
            <a:off x="3429000" y="2133600"/>
            <a:ext cx="990600" cy="1752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1" name="AutoShape 9"/>
          <p:cNvSpPr>
            <a:spLocks noChangeArrowheads="1"/>
          </p:cNvSpPr>
          <p:nvPr/>
        </p:nvSpPr>
        <p:spPr bwMode="auto">
          <a:xfrm>
            <a:off x="4419600" y="2133600"/>
            <a:ext cx="990600" cy="1752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Argos Overview</a:t>
            </a:r>
            <a:endParaRPr lang="en-GB" dirty="0"/>
          </a:p>
        </p:txBody>
      </p:sp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C7CC-0F75-B54C-A39A-4ED7CAD45ECC}" type="slidenum">
              <a:rPr lang="en-GB" smtClean="0"/>
              <a:pPr/>
              <a:t>30</a:t>
            </a:fld>
            <a:endParaRPr lang="en-GB"/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5029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0116" name="AutoShape 4"/>
          <p:cNvSpPr>
            <a:spLocks noChangeArrowheads="1"/>
          </p:cNvSpPr>
          <p:nvPr/>
        </p:nvSpPr>
        <p:spPr bwMode="auto">
          <a:xfrm>
            <a:off x="2438400" y="4800600"/>
            <a:ext cx="2895600" cy="1295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7" name="AutoShape 5"/>
          <p:cNvSpPr>
            <a:spLocks noChangeArrowheads="1"/>
          </p:cNvSpPr>
          <p:nvPr/>
        </p:nvSpPr>
        <p:spPr bwMode="auto">
          <a:xfrm>
            <a:off x="2438400" y="4267200"/>
            <a:ext cx="2895600" cy="5334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Argos Emulator</a:t>
            </a:r>
            <a:endParaRPr lang="en-GB"/>
          </a:p>
        </p:txBody>
      </p:sp>
      <p:sp>
        <p:nvSpPr>
          <p:cNvPr id="90118" name="AutoShape 6"/>
          <p:cNvSpPr>
            <a:spLocks noChangeArrowheads="1"/>
          </p:cNvSpPr>
          <p:nvPr/>
        </p:nvSpPr>
        <p:spPr bwMode="auto">
          <a:xfrm>
            <a:off x="2438400" y="3886200"/>
            <a:ext cx="2895600" cy="3810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Guest OS</a:t>
            </a:r>
            <a:endParaRPr lang="en-GB"/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5410200" y="4875213"/>
            <a:ext cx="9284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Host OS</a:t>
            </a:r>
            <a:endParaRPr lang="en-GB" dirty="0"/>
          </a:p>
        </p:txBody>
      </p:sp>
      <p:pic>
        <p:nvPicPr>
          <p:cNvPr id="90123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57150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2971800" y="1676400"/>
            <a:ext cx="13388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Applications</a:t>
            </a:r>
            <a:endParaRPr lang="en-GB" dirty="0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828800" y="4800600"/>
            <a:ext cx="2133600" cy="1295400"/>
            <a:chOff x="1008" y="2880"/>
            <a:chExt cx="1344" cy="816"/>
          </a:xfrm>
        </p:grpSpPr>
        <p:pic>
          <p:nvPicPr>
            <p:cNvPr id="90140" name="Picture 28" descr="MCj04063640000[1]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584" y="3024"/>
              <a:ext cx="629" cy="428"/>
            </a:xfrm>
            <a:prstGeom prst="rect">
              <a:avLst/>
            </a:prstGeom>
            <a:noFill/>
          </p:spPr>
        </p:pic>
        <p:cxnSp>
          <p:nvCxnSpPr>
            <p:cNvPr id="90141" name="AutoShape 29"/>
            <p:cNvCxnSpPr>
              <a:cxnSpLocks noChangeShapeType="1"/>
            </p:cNvCxnSpPr>
            <p:nvPr/>
          </p:nvCxnSpPr>
          <p:spPr bwMode="auto">
            <a:xfrm>
              <a:off x="1008" y="3216"/>
              <a:ext cx="576" cy="2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0142" name="AutoShape 30"/>
            <p:cNvCxnSpPr>
              <a:cxnSpLocks noChangeShapeType="1"/>
            </p:cNvCxnSpPr>
            <p:nvPr/>
          </p:nvCxnSpPr>
          <p:spPr bwMode="auto">
            <a:xfrm flipV="1">
              <a:off x="1899" y="2880"/>
              <a:ext cx="453" cy="144"/>
            </a:xfrm>
            <a:prstGeom prst="straightConnector1">
              <a:avLst/>
            </a:prstGeom>
            <a:noFill/>
            <a:ln w="38100">
              <a:solidFill>
                <a:srgbClr val="52CFE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0143" name="AutoShape 31"/>
            <p:cNvCxnSpPr>
              <a:cxnSpLocks noChangeShapeType="1"/>
            </p:cNvCxnSpPr>
            <p:nvPr/>
          </p:nvCxnSpPr>
          <p:spPr bwMode="auto">
            <a:xfrm>
              <a:off x="1899" y="3452"/>
              <a:ext cx="261" cy="244"/>
            </a:xfrm>
            <a:prstGeom prst="straightConnector1">
              <a:avLst/>
            </a:prstGeom>
            <a:noFill/>
            <a:ln w="38100">
              <a:solidFill>
                <a:srgbClr val="52CFE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2590800" y="4419600"/>
            <a:ext cx="76200" cy="228600"/>
            <a:chOff x="1296" y="2784"/>
            <a:chExt cx="48" cy="144"/>
          </a:xfrm>
        </p:grpSpPr>
        <p:sp>
          <p:nvSpPr>
            <p:cNvPr id="90181" name="Rectangle 69"/>
            <p:cNvSpPr>
              <a:spLocks noChangeArrowheads="1"/>
            </p:cNvSpPr>
            <p:nvPr/>
          </p:nvSpPr>
          <p:spPr bwMode="auto">
            <a:xfrm>
              <a:off x="1296" y="2784"/>
              <a:ext cx="4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82" name="Rectangle 70"/>
            <p:cNvSpPr>
              <a:spLocks noChangeArrowheads="1"/>
            </p:cNvSpPr>
            <p:nvPr/>
          </p:nvSpPr>
          <p:spPr bwMode="auto">
            <a:xfrm>
              <a:off x="1296" y="2812"/>
              <a:ext cx="48" cy="1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83" name="Rectangle 71"/>
            <p:cNvSpPr>
              <a:spLocks noChangeArrowheads="1"/>
            </p:cNvSpPr>
            <p:nvPr/>
          </p:nvSpPr>
          <p:spPr bwMode="auto">
            <a:xfrm>
              <a:off x="1296" y="2838"/>
              <a:ext cx="48" cy="2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" name="Group 41"/>
          <p:cNvGrpSpPr>
            <a:grpSpLocks/>
          </p:cNvGrpSpPr>
          <p:nvPr/>
        </p:nvGrpSpPr>
        <p:grpSpPr bwMode="auto">
          <a:xfrm>
            <a:off x="4802188" y="4298783"/>
            <a:ext cx="457200" cy="413084"/>
            <a:chOff x="3984" y="2064"/>
            <a:chExt cx="528" cy="528"/>
          </a:xfrm>
        </p:grpSpPr>
        <p:sp>
          <p:nvSpPr>
            <p:cNvPr id="50" name="Rectangle 39"/>
            <p:cNvSpPr>
              <a:spLocks noChangeArrowheads="1"/>
            </p:cNvSpPr>
            <p:nvPr/>
          </p:nvSpPr>
          <p:spPr bwMode="auto">
            <a:xfrm>
              <a:off x="3984" y="2064"/>
              <a:ext cx="528" cy="52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51" name="Picture 38" descr="C:\Documents and Settings\legba\Desktop\red.gif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032" y="2112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013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Data Tracking</a:t>
            </a:r>
            <a:endParaRPr lang="en-GB"/>
          </a:p>
        </p:txBody>
      </p:sp>
      <p:sp>
        <p:nvSpPr>
          <p:cNvPr id="17920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/>
              <a:t>Tag network data as “tainted”</a:t>
            </a:r>
            <a:endParaRPr lang="en-GB" sz="280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GB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C6B25-DBB8-4456-ADA3-B7DA0BB04897}" type="slidenum">
              <a:rPr lang="en-GB"/>
              <a:pPr/>
              <a:t>31</a:t>
            </a:fld>
            <a:endParaRPr lang="en-GB"/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53340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EAX</a:t>
            </a:r>
            <a:endParaRPr lang="en-GB"/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0198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EBX</a:t>
            </a:r>
            <a:endParaRPr lang="en-GB"/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ECX</a:t>
            </a:r>
            <a:endParaRPr lang="en-GB"/>
          </a:p>
        </p:txBody>
      </p:sp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73914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EDX</a:t>
            </a:r>
            <a:endParaRPr lang="en-GB"/>
          </a:p>
        </p:txBody>
      </p:sp>
      <p:grpSp>
        <p:nvGrpSpPr>
          <p:cNvPr id="179208" name="Group 8"/>
          <p:cNvGrpSpPr>
            <a:grpSpLocks/>
          </p:cNvGrpSpPr>
          <p:nvPr/>
        </p:nvGrpSpPr>
        <p:grpSpPr bwMode="auto">
          <a:xfrm>
            <a:off x="8112125" y="2133600"/>
            <a:ext cx="879475" cy="3962400"/>
            <a:chOff x="5110" y="1344"/>
            <a:chExt cx="554" cy="2496"/>
          </a:xfrm>
        </p:grpSpPr>
        <p:sp>
          <p:nvSpPr>
            <p:cNvPr id="179209" name="Rectangle 9"/>
            <p:cNvSpPr>
              <a:spLocks noChangeArrowheads="1"/>
            </p:cNvSpPr>
            <p:nvPr/>
          </p:nvSpPr>
          <p:spPr bwMode="auto">
            <a:xfrm>
              <a:off x="5136" y="1344"/>
              <a:ext cx="528" cy="2496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79210" name="Text Box 10"/>
            <p:cNvSpPr txBox="1">
              <a:spLocks noChangeArrowheads="1"/>
            </p:cNvSpPr>
            <p:nvPr/>
          </p:nvSpPr>
          <p:spPr bwMode="auto">
            <a:xfrm>
              <a:off x="5110" y="1344"/>
              <a:ext cx="5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RAM</a:t>
              </a:r>
              <a:endParaRPr lang="en-GB"/>
            </a:p>
          </p:txBody>
        </p:sp>
      </p:grpSp>
      <p:pic>
        <p:nvPicPr>
          <p:cNvPr id="179211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34000"/>
            <a:ext cx="60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9212" name="Group 12"/>
          <p:cNvGrpSpPr>
            <a:grpSpLocks/>
          </p:cNvGrpSpPr>
          <p:nvPr/>
        </p:nvGrpSpPr>
        <p:grpSpPr bwMode="auto">
          <a:xfrm>
            <a:off x="5486400" y="3581400"/>
            <a:ext cx="1295400" cy="1676400"/>
            <a:chOff x="3456" y="2256"/>
            <a:chExt cx="816" cy="1056"/>
          </a:xfrm>
        </p:grpSpPr>
        <p:sp>
          <p:nvSpPr>
            <p:cNvPr id="179213" name="Line 13"/>
            <p:cNvSpPr>
              <a:spLocks noChangeShapeType="1"/>
            </p:cNvSpPr>
            <p:nvPr/>
          </p:nvSpPr>
          <p:spPr bwMode="auto">
            <a:xfrm flipV="1">
              <a:off x="4272" y="2256"/>
              <a:ext cx="0" cy="10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9214" name="Text Box 14"/>
            <p:cNvSpPr txBox="1">
              <a:spLocks noChangeArrowheads="1"/>
            </p:cNvSpPr>
            <p:nvPr/>
          </p:nvSpPr>
          <p:spPr bwMode="auto">
            <a:xfrm>
              <a:off x="3456" y="2304"/>
              <a:ext cx="7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Port I/O</a:t>
              </a:r>
              <a:endParaRPr lang="en-GB"/>
            </a:p>
          </p:txBody>
        </p:sp>
      </p:grpSp>
      <p:sp>
        <p:nvSpPr>
          <p:cNvPr id="179215" name="Rectangle 15"/>
          <p:cNvSpPr>
            <a:spLocks noChangeArrowheads="1"/>
          </p:cNvSpPr>
          <p:nvPr/>
        </p:nvSpPr>
        <p:spPr bwMode="auto">
          <a:xfrm>
            <a:off x="6019800" y="21336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EBX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63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15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Data Tracking</a:t>
            </a:r>
            <a:endParaRPr lang="en-GB"/>
          </a:p>
        </p:txBody>
      </p:sp>
      <p:sp>
        <p:nvSpPr>
          <p:cNvPr id="180228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Tag network data as “tainted”</a:t>
            </a:r>
          </a:p>
          <a:p>
            <a:r>
              <a:rPr lang="en-US" sz="2800" dirty="0"/>
              <a:t>Track “tainted” data propagation</a:t>
            </a:r>
          </a:p>
          <a:p>
            <a:pPr lvl="1"/>
            <a:r>
              <a:rPr lang="en-US" sz="2400" dirty="0"/>
              <a:t>Arithmetic, logical </a:t>
            </a:r>
            <a:r>
              <a:rPr lang="en-US" sz="2400" dirty="0" smtClean="0"/>
              <a:t>operations</a:t>
            </a:r>
          </a:p>
          <a:p>
            <a:pPr lvl="2"/>
            <a:r>
              <a:rPr lang="en-US" sz="2000" i="1" dirty="0" smtClean="0"/>
              <a:t>ADD EBX, EAX</a:t>
            </a:r>
            <a:endParaRPr lang="en-US" sz="2000" i="1" dirty="0"/>
          </a:p>
          <a:p>
            <a:pPr lvl="1"/>
            <a:r>
              <a:rPr lang="en-US" sz="2400" dirty="0"/>
              <a:t>Memory </a:t>
            </a:r>
            <a:r>
              <a:rPr lang="en-US" sz="2400" dirty="0" smtClean="0"/>
              <a:t>operations</a:t>
            </a:r>
          </a:p>
          <a:p>
            <a:pPr lvl="2"/>
            <a:r>
              <a:rPr lang="en-US" sz="2000" dirty="0" smtClean="0"/>
              <a:t>MOV EAX, [A]</a:t>
            </a:r>
            <a:endParaRPr lang="en-US" sz="2000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GB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B0D9-7563-425B-ABE8-AB8B85A58A2A}" type="slidenum">
              <a:rPr lang="en-GB"/>
              <a:pPr/>
              <a:t>32</a:t>
            </a:fld>
            <a:endParaRPr lang="en-GB"/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6019800" y="21336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EBX</a:t>
            </a:r>
            <a:endParaRPr lang="en-GB"/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53340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EAX</a:t>
            </a:r>
            <a:endParaRPr lang="en-GB"/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ECX</a:t>
            </a:r>
            <a:endParaRPr lang="en-GB"/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73914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EDX</a:t>
            </a:r>
            <a:endParaRPr lang="en-GB"/>
          </a:p>
        </p:txBody>
      </p:sp>
      <p:grpSp>
        <p:nvGrpSpPr>
          <p:cNvPr id="180232" name="Group 8"/>
          <p:cNvGrpSpPr>
            <a:grpSpLocks/>
          </p:cNvGrpSpPr>
          <p:nvPr/>
        </p:nvGrpSpPr>
        <p:grpSpPr bwMode="auto">
          <a:xfrm>
            <a:off x="8112125" y="2133600"/>
            <a:ext cx="879475" cy="3962400"/>
            <a:chOff x="5110" y="1344"/>
            <a:chExt cx="554" cy="2496"/>
          </a:xfrm>
        </p:grpSpPr>
        <p:sp>
          <p:nvSpPr>
            <p:cNvPr id="180233" name="Rectangle 9"/>
            <p:cNvSpPr>
              <a:spLocks noChangeArrowheads="1"/>
            </p:cNvSpPr>
            <p:nvPr/>
          </p:nvSpPr>
          <p:spPr bwMode="auto">
            <a:xfrm>
              <a:off x="5136" y="1344"/>
              <a:ext cx="528" cy="2496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0234" name="Text Box 10"/>
            <p:cNvSpPr txBox="1">
              <a:spLocks noChangeArrowheads="1"/>
            </p:cNvSpPr>
            <p:nvPr/>
          </p:nvSpPr>
          <p:spPr bwMode="auto">
            <a:xfrm>
              <a:off x="5110" y="1344"/>
              <a:ext cx="5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RAM</a:t>
              </a:r>
              <a:endParaRPr lang="en-GB"/>
            </a:p>
          </p:txBody>
        </p:sp>
      </p:grpSp>
      <p:sp>
        <p:nvSpPr>
          <p:cNvPr id="180235" name="Rectangle 11"/>
          <p:cNvSpPr>
            <a:spLocks noChangeArrowheads="1"/>
          </p:cNvSpPr>
          <p:nvPr/>
        </p:nvSpPr>
        <p:spPr bwMode="auto">
          <a:xfrm>
            <a:off x="5334000" y="21336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EAX</a:t>
            </a:r>
            <a:endParaRPr lang="en-GB"/>
          </a:p>
        </p:txBody>
      </p:sp>
      <p:sp>
        <p:nvSpPr>
          <p:cNvPr id="180236" name="Rectangle 12"/>
          <p:cNvSpPr>
            <a:spLocks noChangeArrowheads="1"/>
          </p:cNvSpPr>
          <p:nvPr/>
        </p:nvSpPr>
        <p:spPr bwMode="auto">
          <a:xfrm>
            <a:off x="8153400" y="4114800"/>
            <a:ext cx="838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7772400" y="3657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  <a:endParaRPr lang="en-GB"/>
          </a:p>
        </p:txBody>
      </p:sp>
      <p:cxnSp>
        <p:nvCxnSpPr>
          <p:cNvPr id="180238" name="AutoShape 14"/>
          <p:cNvCxnSpPr>
            <a:cxnSpLocks noChangeShapeType="1"/>
            <a:stCxn id="180235" idx="2"/>
            <a:endCxn id="180236" idx="1"/>
          </p:cNvCxnSpPr>
          <p:nvPr/>
        </p:nvCxnSpPr>
        <p:spPr bwMode="auto">
          <a:xfrm rot="16200000" flipH="1">
            <a:off x="6134100" y="2133600"/>
            <a:ext cx="1562100" cy="2476500"/>
          </a:xfrm>
          <a:prstGeom prst="curved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8153400" y="4114800"/>
            <a:ext cx="8382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6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5" grpId="0" animBg="1" autoUpdateAnimBg="0"/>
      <p:bldP spid="18023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Attacks</a:t>
            </a:r>
            <a:endParaRPr lang="en-GB"/>
          </a:p>
        </p:txBody>
      </p:sp>
      <p:sp>
        <p:nvSpPr>
          <p:cNvPr id="18227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 smtClean="0"/>
              <a:t>Check for tagged operands on</a:t>
            </a:r>
          </a:p>
          <a:p>
            <a:pPr lvl="1"/>
            <a:r>
              <a:rPr lang="en-US" sz="2400" dirty="0" smtClean="0"/>
              <a:t>Jumps</a:t>
            </a:r>
            <a:endParaRPr lang="en-US" sz="2400" dirty="0"/>
          </a:p>
          <a:p>
            <a:pPr lvl="1"/>
            <a:r>
              <a:rPr lang="en-US" sz="2400" dirty="0"/>
              <a:t>Function calls</a:t>
            </a:r>
          </a:p>
          <a:p>
            <a:pPr lvl="1"/>
            <a:r>
              <a:rPr lang="en-US" sz="2400" dirty="0"/>
              <a:t>Function returns</a:t>
            </a:r>
          </a:p>
          <a:p>
            <a:pPr lvl="1"/>
            <a:r>
              <a:rPr lang="en-US" sz="2400" dirty="0"/>
              <a:t>System calls</a:t>
            </a:r>
            <a:endParaRPr lang="en-GB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GB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25D8-4467-4337-AAD0-B985907BCF6F}" type="slidenum">
              <a:rPr lang="en-GB"/>
              <a:pPr/>
              <a:t>33</a:t>
            </a:fld>
            <a:endParaRPr lang="en-GB"/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5334000" y="21336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EAX</a:t>
            </a:r>
            <a:endParaRPr lang="en-GB"/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60198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EBX</a:t>
            </a:r>
            <a:endParaRPr lang="en-GB"/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ECX</a:t>
            </a:r>
            <a:endParaRPr lang="en-GB"/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7391400" y="2133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EDX</a:t>
            </a:r>
            <a:endParaRPr lang="en-GB"/>
          </a:p>
        </p:txBody>
      </p:sp>
      <p:grpSp>
        <p:nvGrpSpPr>
          <p:cNvPr id="182280" name="Group 8"/>
          <p:cNvGrpSpPr>
            <a:grpSpLocks/>
          </p:cNvGrpSpPr>
          <p:nvPr/>
        </p:nvGrpSpPr>
        <p:grpSpPr bwMode="auto">
          <a:xfrm>
            <a:off x="8112125" y="2133600"/>
            <a:ext cx="879475" cy="3962400"/>
            <a:chOff x="5110" y="1344"/>
            <a:chExt cx="554" cy="2496"/>
          </a:xfrm>
        </p:grpSpPr>
        <p:sp>
          <p:nvSpPr>
            <p:cNvPr id="182281" name="Rectangle 9"/>
            <p:cNvSpPr>
              <a:spLocks noChangeArrowheads="1"/>
            </p:cNvSpPr>
            <p:nvPr/>
          </p:nvSpPr>
          <p:spPr bwMode="auto">
            <a:xfrm>
              <a:off x="5136" y="1344"/>
              <a:ext cx="528" cy="2496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2282" name="Text Box 10"/>
            <p:cNvSpPr txBox="1">
              <a:spLocks noChangeArrowheads="1"/>
            </p:cNvSpPr>
            <p:nvPr/>
          </p:nvSpPr>
          <p:spPr bwMode="auto">
            <a:xfrm>
              <a:off x="5110" y="1344"/>
              <a:ext cx="5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RAM</a:t>
              </a:r>
              <a:endParaRPr lang="en-GB"/>
            </a:p>
          </p:txBody>
        </p:sp>
      </p:grpSp>
      <p:sp>
        <p:nvSpPr>
          <p:cNvPr id="182284" name="Text Box 12"/>
          <p:cNvSpPr txBox="1">
            <a:spLocks noChangeArrowheads="1"/>
          </p:cNvSpPr>
          <p:nvPr/>
        </p:nvSpPr>
        <p:spPr bwMode="auto">
          <a:xfrm>
            <a:off x="3990340" y="3733800"/>
            <a:ext cx="106990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/>
              <a:t>JMP EAX</a:t>
            </a:r>
          </a:p>
          <a:p>
            <a:r>
              <a:rPr lang="en-US" b="1" dirty="0"/>
              <a:t>CALL EAX</a:t>
            </a:r>
          </a:p>
          <a:p>
            <a:r>
              <a:rPr lang="en-US" b="1" dirty="0"/>
              <a:t>RET</a:t>
            </a:r>
          </a:p>
          <a:p>
            <a:r>
              <a:rPr lang="en-US" b="1" dirty="0"/>
              <a:t>JMP A</a:t>
            </a:r>
          </a:p>
          <a:p>
            <a:r>
              <a:rPr lang="en-US" b="1" dirty="0"/>
              <a:t>INT 0x80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770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Stack overflow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RET</a:t>
            </a:r>
            <a:r>
              <a:rPr lang="en-US" dirty="0" smtClean="0"/>
              <a:t> instruction</a:t>
            </a:r>
          </a:p>
          <a:p>
            <a:pPr lvl="1"/>
            <a:r>
              <a:rPr lang="en-US" dirty="0" smtClean="0"/>
              <a:t>EIP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*(ESP)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ESP ESP + 4</a:t>
            </a:r>
            <a:endParaRPr lang="en-US" dirty="0"/>
          </a:p>
        </p:txBody>
      </p:sp>
      <p:sp>
        <p:nvSpPr>
          <p:cNvPr id="1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1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GB" dirty="0"/>
          </a:p>
        </p:txBody>
      </p:sp>
      <p:sp>
        <p:nvSpPr>
          <p:cNvPr id="1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5619-6EAA-4A8F-8399-8A134F0A041D}" type="slidenum">
              <a:rPr lang="en-GB"/>
              <a:pPr/>
              <a:t>34</a:t>
            </a:fld>
            <a:endParaRPr lang="en-GB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7326313" y="5132388"/>
            <a:ext cx="1452562" cy="3460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 rot="16200000">
            <a:off x="5561807" y="3221831"/>
            <a:ext cx="1206500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200">
                <a:solidFill>
                  <a:srgbClr val="FF0000"/>
                </a:solidFill>
                <a:latin typeface="Arial" charset="0"/>
              </a:rPr>
              <a:t>overflow</a:t>
            </a:r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7326313" y="3390900"/>
            <a:ext cx="1452562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7326313" y="3736975"/>
            <a:ext cx="1452562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33" name="Rectangle 9"/>
          <p:cNvSpPr>
            <a:spLocks noChangeArrowheads="1"/>
          </p:cNvSpPr>
          <p:nvPr/>
        </p:nvSpPr>
        <p:spPr bwMode="auto">
          <a:xfrm>
            <a:off x="7326313" y="4083050"/>
            <a:ext cx="1452562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34" name="Rectangle 10"/>
          <p:cNvSpPr>
            <a:spLocks noChangeArrowheads="1"/>
          </p:cNvSpPr>
          <p:nvPr/>
        </p:nvSpPr>
        <p:spPr bwMode="auto">
          <a:xfrm>
            <a:off x="7326313" y="4429125"/>
            <a:ext cx="1452562" cy="34448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6883400" y="4460875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996</a:t>
            </a: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6883400" y="4083050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997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6883400" y="3749675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998</a:t>
            </a:r>
          </a:p>
        </p:txBody>
      </p:sp>
      <p:sp>
        <p:nvSpPr>
          <p:cNvPr id="103438" name="Text Box 14"/>
          <p:cNvSpPr txBox="1">
            <a:spLocks noChangeArrowheads="1"/>
          </p:cNvSpPr>
          <p:nvPr/>
        </p:nvSpPr>
        <p:spPr bwMode="auto">
          <a:xfrm>
            <a:off x="6883400" y="3390900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999</a:t>
            </a:r>
          </a:p>
        </p:txBody>
      </p:sp>
      <p:sp>
        <p:nvSpPr>
          <p:cNvPr id="103439" name="Text Box 15"/>
          <p:cNvSpPr txBox="1">
            <a:spLocks noChangeArrowheads="1"/>
          </p:cNvSpPr>
          <p:nvPr/>
        </p:nvSpPr>
        <p:spPr bwMode="auto">
          <a:xfrm>
            <a:off x="7046913" y="446087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7326313" y="1666875"/>
            <a:ext cx="1452562" cy="3460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r>
              <a:rPr lang="en-US" sz="1600">
                <a:latin typeface="Arial" charset="0"/>
              </a:rPr>
              <a:t>old PC</a:t>
            </a:r>
          </a:p>
        </p:txBody>
      </p: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6773863" y="1666875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1004</a:t>
            </a: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7378700" y="605155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43" name="Rectangle 19"/>
          <p:cNvSpPr>
            <a:spLocks noChangeArrowheads="1"/>
          </p:cNvSpPr>
          <p:nvPr/>
        </p:nvSpPr>
        <p:spPr bwMode="auto">
          <a:xfrm>
            <a:off x="7326313" y="5499100"/>
            <a:ext cx="1452562" cy="3444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44" name="Text Box 20"/>
          <p:cNvSpPr txBox="1">
            <a:spLocks noChangeArrowheads="1"/>
          </p:cNvSpPr>
          <p:nvPr/>
        </p:nvSpPr>
        <p:spPr bwMode="auto">
          <a:xfrm>
            <a:off x="6883400" y="5532438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993</a:t>
            </a:r>
          </a:p>
        </p:txBody>
      </p:sp>
      <p:sp>
        <p:nvSpPr>
          <p:cNvPr id="103445" name="Text Box 21"/>
          <p:cNvSpPr txBox="1">
            <a:spLocks noChangeArrowheads="1"/>
          </p:cNvSpPr>
          <p:nvPr/>
        </p:nvSpPr>
        <p:spPr bwMode="auto">
          <a:xfrm>
            <a:off x="7053263" y="553243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grpSp>
        <p:nvGrpSpPr>
          <p:cNvPr id="103446" name="Group 22"/>
          <p:cNvGrpSpPr>
            <a:grpSpLocks/>
          </p:cNvGrpSpPr>
          <p:nvPr/>
        </p:nvGrpSpPr>
        <p:grpSpPr bwMode="auto">
          <a:xfrm>
            <a:off x="8636000" y="6121400"/>
            <a:ext cx="285750" cy="552450"/>
            <a:chOff x="5095" y="3101"/>
            <a:chExt cx="192" cy="528"/>
          </a:xfrm>
        </p:grpSpPr>
        <p:sp>
          <p:nvSpPr>
            <p:cNvPr id="103447" name="Line 23"/>
            <p:cNvSpPr>
              <a:spLocks noChangeShapeType="1"/>
            </p:cNvSpPr>
            <p:nvPr/>
          </p:nvSpPr>
          <p:spPr bwMode="auto">
            <a:xfrm>
              <a:off x="5191" y="310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48" name="Line 24"/>
            <p:cNvSpPr>
              <a:spLocks noChangeShapeType="1"/>
            </p:cNvSpPr>
            <p:nvPr/>
          </p:nvSpPr>
          <p:spPr bwMode="auto">
            <a:xfrm flipH="1">
              <a:off x="5095" y="3293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49" name="Line 25"/>
            <p:cNvSpPr>
              <a:spLocks noChangeShapeType="1"/>
            </p:cNvSpPr>
            <p:nvPr/>
          </p:nvSpPr>
          <p:spPr bwMode="auto">
            <a:xfrm>
              <a:off x="5095" y="3341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0" name="Line 26"/>
            <p:cNvSpPr>
              <a:spLocks noChangeShapeType="1"/>
            </p:cNvSpPr>
            <p:nvPr/>
          </p:nvSpPr>
          <p:spPr bwMode="auto">
            <a:xfrm flipH="1">
              <a:off x="5191" y="3389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1" name="Line 27"/>
            <p:cNvSpPr>
              <a:spLocks noChangeShapeType="1"/>
            </p:cNvSpPr>
            <p:nvPr/>
          </p:nvSpPr>
          <p:spPr bwMode="auto">
            <a:xfrm>
              <a:off x="5191" y="348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2" name="Line 28"/>
            <p:cNvSpPr>
              <a:spLocks noChangeShapeType="1"/>
            </p:cNvSpPr>
            <p:nvPr/>
          </p:nvSpPr>
          <p:spPr bwMode="auto">
            <a:xfrm>
              <a:off x="5191" y="3437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53" name="Group 29"/>
          <p:cNvGrpSpPr>
            <a:grpSpLocks/>
          </p:cNvGrpSpPr>
          <p:nvPr/>
        </p:nvGrpSpPr>
        <p:grpSpPr bwMode="auto">
          <a:xfrm>
            <a:off x="7185025" y="6121400"/>
            <a:ext cx="285750" cy="552450"/>
            <a:chOff x="5095" y="3101"/>
            <a:chExt cx="192" cy="528"/>
          </a:xfrm>
        </p:grpSpPr>
        <p:sp>
          <p:nvSpPr>
            <p:cNvPr id="103454" name="Line 30"/>
            <p:cNvSpPr>
              <a:spLocks noChangeShapeType="1"/>
            </p:cNvSpPr>
            <p:nvPr/>
          </p:nvSpPr>
          <p:spPr bwMode="auto">
            <a:xfrm>
              <a:off x="5191" y="310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5" name="Line 31"/>
            <p:cNvSpPr>
              <a:spLocks noChangeShapeType="1"/>
            </p:cNvSpPr>
            <p:nvPr/>
          </p:nvSpPr>
          <p:spPr bwMode="auto">
            <a:xfrm flipH="1">
              <a:off x="5095" y="3293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6" name="Line 32"/>
            <p:cNvSpPr>
              <a:spLocks noChangeShapeType="1"/>
            </p:cNvSpPr>
            <p:nvPr/>
          </p:nvSpPr>
          <p:spPr bwMode="auto">
            <a:xfrm>
              <a:off x="5095" y="3341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7" name="Line 33"/>
            <p:cNvSpPr>
              <a:spLocks noChangeShapeType="1"/>
            </p:cNvSpPr>
            <p:nvPr/>
          </p:nvSpPr>
          <p:spPr bwMode="auto">
            <a:xfrm flipH="1">
              <a:off x="5191" y="3389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8" name="Line 34"/>
            <p:cNvSpPr>
              <a:spLocks noChangeShapeType="1"/>
            </p:cNvSpPr>
            <p:nvPr/>
          </p:nvSpPr>
          <p:spPr bwMode="auto">
            <a:xfrm>
              <a:off x="5191" y="348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9" name="Line 35"/>
            <p:cNvSpPr>
              <a:spLocks noChangeShapeType="1"/>
            </p:cNvSpPr>
            <p:nvPr/>
          </p:nvSpPr>
          <p:spPr bwMode="auto">
            <a:xfrm>
              <a:off x="5191" y="3437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60" name="Text Box 36"/>
          <p:cNvSpPr txBox="1">
            <a:spLocks noChangeArrowheads="1"/>
          </p:cNvSpPr>
          <p:nvPr/>
        </p:nvSpPr>
        <p:spPr bwMode="auto">
          <a:xfrm>
            <a:off x="7035800" y="560070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103461" name="Text Box 37"/>
          <p:cNvSpPr txBox="1">
            <a:spLocks noChangeArrowheads="1"/>
          </p:cNvSpPr>
          <p:nvPr/>
        </p:nvSpPr>
        <p:spPr bwMode="auto">
          <a:xfrm>
            <a:off x="8072438" y="335597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103462" name="Rectangle 38"/>
          <p:cNvSpPr>
            <a:spLocks noChangeArrowheads="1"/>
          </p:cNvSpPr>
          <p:nvPr/>
        </p:nvSpPr>
        <p:spPr bwMode="auto">
          <a:xfrm>
            <a:off x="7326313" y="4786313"/>
            <a:ext cx="1452562" cy="3460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63" name="Text Box 39"/>
          <p:cNvSpPr txBox="1">
            <a:spLocks noChangeArrowheads="1"/>
          </p:cNvSpPr>
          <p:nvPr/>
        </p:nvSpPr>
        <p:spPr bwMode="auto">
          <a:xfrm>
            <a:off x="6883400" y="4819650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995</a:t>
            </a:r>
          </a:p>
        </p:txBody>
      </p:sp>
      <p:sp>
        <p:nvSpPr>
          <p:cNvPr id="103464" name="Text Box 40"/>
          <p:cNvSpPr txBox="1">
            <a:spLocks noChangeArrowheads="1"/>
          </p:cNvSpPr>
          <p:nvPr/>
        </p:nvSpPr>
        <p:spPr bwMode="auto">
          <a:xfrm>
            <a:off x="7053263" y="481965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103465" name="Text Box 41"/>
          <p:cNvSpPr txBox="1">
            <a:spLocks noChangeArrowheads="1"/>
          </p:cNvSpPr>
          <p:nvPr/>
        </p:nvSpPr>
        <p:spPr bwMode="auto">
          <a:xfrm>
            <a:off x="6883400" y="5165725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994</a:t>
            </a:r>
          </a:p>
        </p:txBody>
      </p:sp>
      <p:sp>
        <p:nvSpPr>
          <p:cNvPr id="103466" name="Text Box 42"/>
          <p:cNvSpPr txBox="1">
            <a:spLocks noChangeArrowheads="1"/>
          </p:cNvSpPr>
          <p:nvPr/>
        </p:nvSpPr>
        <p:spPr bwMode="auto">
          <a:xfrm>
            <a:off x="7046913" y="516572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103467" name="Rectangle 43"/>
          <p:cNvSpPr>
            <a:spLocks noChangeArrowheads="1"/>
          </p:cNvSpPr>
          <p:nvPr/>
        </p:nvSpPr>
        <p:spPr bwMode="auto">
          <a:xfrm>
            <a:off x="7383463" y="142398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grpSp>
        <p:nvGrpSpPr>
          <p:cNvPr id="103468" name="Group 44"/>
          <p:cNvGrpSpPr>
            <a:grpSpLocks/>
          </p:cNvGrpSpPr>
          <p:nvPr/>
        </p:nvGrpSpPr>
        <p:grpSpPr bwMode="auto">
          <a:xfrm>
            <a:off x="8640763" y="1147763"/>
            <a:ext cx="285750" cy="552450"/>
            <a:chOff x="5095" y="3101"/>
            <a:chExt cx="192" cy="528"/>
          </a:xfrm>
        </p:grpSpPr>
        <p:sp>
          <p:nvSpPr>
            <p:cNvPr id="103469" name="Line 45"/>
            <p:cNvSpPr>
              <a:spLocks noChangeShapeType="1"/>
            </p:cNvSpPr>
            <p:nvPr/>
          </p:nvSpPr>
          <p:spPr bwMode="auto">
            <a:xfrm>
              <a:off x="5191" y="310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0" name="Line 46"/>
            <p:cNvSpPr>
              <a:spLocks noChangeShapeType="1"/>
            </p:cNvSpPr>
            <p:nvPr/>
          </p:nvSpPr>
          <p:spPr bwMode="auto">
            <a:xfrm flipH="1">
              <a:off x="5095" y="3293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1" name="Line 47"/>
            <p:cNvSpPr>
              <a:spLocks noChangeShapeType="1"/>
            </p:cNvSpPr>
            <p:nvPr/>
          </p:nvSpPr>
          <p:spPr bwMode="auto">
            <a:xfrm>
              <a:off x="5095" y="3341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2" name="Line 48"/>
            <p:cNvSpPr>
              <a:spLocks noChangeShapeType="1"/>
            </p:cNvSpPr>
            <p:nvPr/>
          </p:nvSpPr>
          <p:spPr bwMode="auto">
            <a:xfrm flipH="1">
              <a:off x="5191" y="3389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3" name="Line 49"/>
            <p:cNvSpPr>
              <a:spLocks noChangeShapeType="1"/>
            </p:cNvSpPr>
            <p:nvPr/>
          </p:nvSpPr>
          <p:spPr bwMode="auto">
            <a:xfrm>
              <a:off x="5191" y="348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4" name="Line 50"/>
            <p:cNvSpPr>
              <a:spLocks noChangeShapeType="1"/>
            </p:cNvSpPr>
            <p:nvPr/>
          </p:nvSpPr>
          <p:spPr bwMode="auto">
            <a:xfrm>
              <a:off x="5191" y="3437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75" name="Group 51"/>
          <p:cNvGrpSpPr>
            <a:grpSpLocks/>
          </p:cNvGrpSpPr>
          <p:nvPr/>
        </p:nvGrpSpPr>
        <p:grpSpPr bwMode="auto">
          <a:xfrm>
            <a:off x="7188200" y="1147763"/>
            <a:ext cx="287338" cy="552450"/>
            <a:chOff x="5095" y="3101"/>
            <a:chExt cx="192" cy="528"/>
          </a:xfrm>
        </p:grpSpPr>
        <p:sp>
          <p:nvSpPr>
            <p:cNvPr id="103476" name="Line 52"/>
            <p:cNvSpPr>
              <a:spLocks noChangeShapeType="1"/>
            </p:cNvSpPr>
            <p:nvPr/>
          </p:nvSpPr>
          <p:spPr bwMode="auto">
            <a:xfrm>
              <a:off x="5191" y="310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7" name="Line 53"/>
            <p:cNvSpPr>
              <a:spLocks noChangeShapeType="1"/>
            </p:cNvSpPr>
            <p:nvPr/>
          </p:nvSpPr>
          <p:spPr bwMode="auto">
            <a:xfrm flipH="1">
              <a:off x="5095" y="3293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8" name="Line 54"/>
            <p:cNvSpPr>
              <a:spLocks noChangeShapeType="1"/>
            </p:cNvSpPr>
            <p:nvPr/>
          </p:nvSpPr>
          <p:spPr bwMode="auto">
            <a:xfrm>
              <a:off x="5095" y="3341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9" name="Line 55"/>
            <p:cNvSpPr>
              <a:spLocks noChangeShapeType="1"/>
            </p:cNvSpPr>
            <p:nvPr/>
          </p:nvSpPr>
          <p:spPr bwMode="auto">
            <a:xfrm flipH="1">
              <a:off x="5191" y="3389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80" name="Line 56"/>
            <p:cNvSpPr>
              <a:spLocks noChangeShapeType="1"/>
            </p:cNvSpPr>
            <p:nvPr/>
          </p:nvSpPr>
          <p:spPr bwMode="auto">
            <a:xfrm>
              <a:off x="5191" y="348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81" name="Line 57"/>
            <p:cNvSpPr>
              <a:spLocks noChangeShapeType="1"/>
            </p:cNvSpPr>
            <p:nvPr/>
          </p:nvSpPr>
          <p:spPr bwMode="auto">
            <a:xfrm>
              <a:off x="5191" y="3437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82" name="Text Box 58"/>
          <p:cNvSpPr txBox="1">
            <a:spLocks noChangeArrowheads="1"/>
          </p:cNvSpPr>
          <p:nvPr/>
        </p:nvSpPr>
        <p:spPr bwMode="auto">
          <a:xfrm>
            <a:off x="8018463" y="1712913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103483" name="Text Box 59"/>
          <p:cNvSpPr txBox="1">
            <a:spLocks noChangeArrowheads="1"/>
          </p:cNvSpPr>
          <p:nvPr/>
        </p:nvSpPr>
        <p:spPr bwMode="auto">
          <a:xfrm>
            <a:off x="8029575" y="343693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103484" name="Text Box 60"/>
          <p:cNvSpPr txBox="1">
            <a:spLocks noChangeArrowheads="1"/>
          </p:cNvSpPr>
          <p:nvPr/>
        </p:nvSpPr>
        <p:spPr bwMode="auto">
          <a:xfrm>
            <a:off x="7994650" y="3783013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103485" name="Text Box 61"/>
          <p:cNvSpPr txBox="1">
            <a:spLocks noChangeArrowheads="1"/>
          </p:cNvSpPr>
          <p:nvPr/>
        </p:nvSpPr>
        <p:spPr bwMode="auto">
          <a:xfrm>
            <a:off x="7994650" y="412908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103486" name="Rectangle 62"/>
          <p:cNvSpPr>
            <a:spLocks noChangeArrowheads="1"/>
          </p:cNvSpPr>
          <p:nvPr/>
        </p:nvSpPr>
        <p:spPr bwMode="auto">
          <a:xfrm>
            <a:off x="7326313" y="5824538"/>
            <a:ext cx="1452562" cy="3444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87" name="Text Box 63"/>
          <p:cNvSpPr txBox="1">
            <a:spLocks noChangeArrowheads="1"/>
          </p:cNvSpPr>
          <p:nvPr/>
        </p:nvSpPr>
        <p:spPr bwMode="auto">
          <a:xfrm>
            <a:off x="6877050" y="5857875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992</a:t>
            </a:r>
          </a:p>
        </p:txBody>
      </p:sp>
      <p:sp>
        <p:nvSpPr>
          <p:cNvPr id="103488" name="Text Box 64"/>
          <p:cNvSpPr txBox="1">
            <a:spLocks noChangeArrowheads="1"/>
          </p:cNvSpPr>
          <p:nvPr/>
        </p:nvSpPr>
        <p:spPr bwMode="auto">
          <a:xfrm>
            <a:off x="7046913" y="585787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103489" name="Text Box 65"/>
          <p:cNvSpPr txBox="1">
            <a:spLocks noChangeArrowheads="1"/>
          </p:cNvSpPr>
          <p:nvPr/>
        </p:nvSpPr>
        <p:spPr bwMode="auto">
          <a:xfrm>
            <a:off x="7031038" y="592613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103490" name="Text Box 66"/>
          <p:cNvSpPr txBox="1">
            <a:spLocks noChangeArrowheads="1"/>
          </p:cNvSpPr>
          <p:nvPr/>
        </p:nvSpPr>
        <p:spPr bwMode="auto">
          <a:xfrm>
            <a:off x="7446963" y="4460875"/>
            <a:ext cx="13303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600">
                <a:latin typeface="Arial" charset="0"/>
              </a:rPr>
              <a:t>“space for X”</a:t>
            </a:r>
          </a:p>
        </p:txBody>
      </p:sp>
      <p:sp>
        <p:nvSpPr>
          <p:cNvPr id="103491" name="Text Box 67"/>
          <p:cNvSpPr txBox="1">
            <a:spLocks noChangeArrowheads="1"/>
          </p:cNvSpPr>
          <p:nvPr/>
        </p:nvSpPr>
        <p:spPr bwMode="auto">
          <a:xfrm>
            <a:off x="7435850" y="4806950"/>
            <a:ext cx="13303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600">
                <a:latin typeface="Arial" charset="0"/>
              </a:rPr>
              <a:t>“space for Y”</a:t>
            </a:r>
          </a:p>
        </p:txBody>
      </p:sp>
      <p:sp>
        <p:nvSpPr>
          <p:cNvPr id="103492" name="Rectangle 68"/>
          <p:cNvSpPr>
            <a:spLocks noChangeArrowheads="1"/>
          </p:cNvSpPr>
          <p:nvPr/>
        </p:nvSpPr>
        <p:spPr bwMode="auto">
          <a:xfrm>
            <a:off x="7326313" y="2012950"/>
            <a:ext cx="1452562" cy="3460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r>
              <a:rPr lang="en-US" sz="1600">
                <a:latin typeface="Arial" charset="0"/>
              </a:rPr>
              <a:t>old frame</a:t>
            </a:r>
          </a:p>
        </p:txBody>
      </p:sp>
      <p:sp>
        <p:nvSpPr>
          <p:cNvPr id="103493" name="Text Box 69"/>
          <p:cNvSpPr txBox="1">
            <a:spLocks noChangeArrowheads="1"/>
          </p:cNvSpPr>
          <p:nvPr/>
        </p:nvSpPr>
        <p:spPr bwMode="auto">
          <a:xfrm>
            <a:off x="6773863" y="2012950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1003</a:t>
            </a:r>
          </a:p>
        </p:txBody>
      </p:sp>
      <p:sp>
        <p:nvSpPr>
          <p:cNvPr id="103494" name="Rectangle 70"/>
          <p:cNvSpPr>
            <a:spLocks noChangeArrowheads="1"/>
          </p:cNvSpPr>
          <p:nvPr/>
        </p:nvSpPr>
        <p:spPr bwMode="auto">
          <a:xfrm>
            <a:off x="7383463" y="1770063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95" name="Text Box 71"/>
          <p:cNvSpPr txBox="1">
            <a:spLocks noChangeArrowheads="1"/>
          </p:cNvSpPr>
          <p:nvPr/>
        </p:nvSpPr>
        <p:spPr bwMode="auto">
          <a:xfrm>
            <a:off x="8018463" y="205898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103496" name="Rectangle 72"/>
          <p:cNvSpPr>
            <a:spLocks noChangeArrowheads="1"/>
          </p:cNvSpPr>
          <p:nvPr/>
        </p:nvSpPr>
        <p:spPr bwMode="auto">
          <a:xfrm>
            <a:off x="7326313" y="2359025"/>
            <a:ext cx="1452562" cy="3444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97" name="Text Box 73"/>
          <p:cNvSpPr txBox="1">
            <a:spLocks noChangeArrowheads="1"/>
          </p:cNvSpPr>
          <p:nvPr/>
        </p:nvSpPr>
        <p:spPr bwMode="auto">
          <a:xfrm>
            <a:off x="6773863" y="2359025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1002</a:t>
            </a:r>
          </a:p>
        </p:txBody>
      </p:sp>
      <p:sp>
        <p:nvSpPr>
          <p:cNvPr id="103498" name="Rectangle 74"/>
          <p:cNvSpPr>
            <a:spLocks noChangeArrowheads="1"/>
          </p:cNvSpPr>
          <p:nvPr/>
        </p:nvSpPr>
        <p:spPr bwMode="auto">
          <a:xfrm>
            <a:off x="7383463" y="211455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499" name="Text Box 75"/>
          <p:cNvSpPr txBox="1">
            <a:spLocks noChangeArrowheads="1"/>
          </p:cNvSpPr>
          <p:nvPr/>
        </p:nvSpPr>
        <p:spPr bwMode="auto">
          <a:xfrm>
            <a:off x="8018463" y="2405063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103500" name="Rectangle 76"/>
          <p:cNvSpPr>
            <a:spLocks noChangeArrowheads="1"/>
          </p:cNvSpPr>
          <p:nvPr/>
        </p:nvSpPr>
        <p:spPr bwMode="auto">
          <a:xfrm>
            <a:off x="7316788" y="2703513"/>
            <a:ext cx="1450975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01" name="Text Box 77"/>
          <p:cNvSpPr txBox="1">
            <a:spLocks noChangeArrowheads="1"/>
          </p:cNvSpPr>
          <p:nvPr/>
        </p:nvSpPr>
        <p:spPr bwMode="auto">
          <a:xfrm>
            <a:off x="6764338" y="2703513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1001</a:t>
            </a:r>
          </a:p>
        </p:txBody>
      </p:sp>
      <p:sp>
        <p:nvSpPr>
          <p:cNvPr id="103502" name="Rectangle 78"/>
          <p:cNvSpPr>
            <a:spLocks noChangeArrowheads="1"/>
          </p:cNvSpPr>
          <p:nvPr/>
        </p:nvSpPr>
        <p:spPr bwMode="auto">
          <a:xfrm>
            <a:off x="7372350" y="246062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503" name="Text Box 79"/>
          <p:cNvSpPr txBox="1">
            <a:spLocks noChangeArrowheads="1"/>
          </p:cNvSpPr>
          <p:nvPr/>
        </p:nvSpPr>
        <p:spPr bwMode="auto">
          <a:xfrm>
            <a:off x="8008938" y="274955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103504" name="Rectangle 80"/>
          <p:cNvSpPr>
            <a:spLocks noChangeArrowheads="1"/>
          </p:cNvSpPr>
          <p:nvPr/>
        </p:nvSpPr>
        <p:spPr bwMode="auto">
          <a:xfrm>
            <a:off x="7326313" y="3049588"/>
            <a:ext cx="1452562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05" name="Text Box 81"/>
          <p:cNvSpPr txBox="1">
            <a:spLocks noChangeArrowheads="1"/>
          </p:cNvSpPr>
          <p:nvPr/>
        </p:nvSpPr>
        <p:spPr bwMode="auto">
          <a:xfrm>
            <a:off x="6773863" y="3049588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1000</a:t>
            </a:r>
          </a:p>
        </p:txBody>
      </p:sp>
      <p:sp>
        <p:nvSpPr>
          <p:cNvPr id="103506" name="Rectangle 82"/>
          <p:cNvSpPr>
            <a:spLocks noChangeArrowheads="1"/>
          </p:cNvSpPr>
          <p:nvPr/>
        </p:nvSpPr>
        <p:spPr bwMode="auto">
          <a:xfrm>
            <a:off x="7383463" y="280670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507" name="Text Box 83"/>
          <p:cNvSpPr txBox="1">
            <a:spLocks noChangeArrowheads="1"/>
          </p:cNvSpPr>
          <p:nvPr/>
        </p:nvSpPr>
        <p:spPr bwMode="auto">
          <a:xfrm>
            <a:off x="8018463" y="309562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103508" name="Rectangle 84"/>
          <p:cNvSpPr>
            <a:spLocks noChangeArrowheads="1"/>
          </p:cNvSpPr>
          <p:nvPr/>
        </p:nvSpPr>
        <p:spPr bwMode="auto">
          <a:xfrm>
            <a:off x="7326313" y="2322513"/>
            <a:ext cx="1452562" cy="2835275"/>
          </a:xfrm>
          <a:prstGeom prst="rect">
            <a:avLst/>
          </a:prstGeom>
          <a:solidFill>
            <a:srgbClr val="CCEC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03509" name="AutoShape 85"/>
          <p:cNvSpPr>
            <a:spLocks/>
          </p:cNvSpPr>
          <p:nvPr/>
        </p:nvSpPr>
        <p:spPr bwMode="auto">
          <a:xfrm>
            <a:off x="6507163" y="1700213"/>
            <a:ext cx="276225" cy="3387725"/>
          </a:xfrm>
          <a:prstGeom prst="leftBrace">
            <a:avLst>
              <a:gd name="adj1" fmla="val 10220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12" name="Rectangle 88" descr="Wide upward diagonal"/>
          <p:cNvSpPr>
            <a:spLocks noChangeArrowheads="1"/>
          </p:cNvSpPr>
          <p:nvPr/>
        </p:nvSpPr>
        <p:spPr bwMode="auto">
          <a:xfrm>
            <a:off x="7337425" y="4811713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13" name="Rectangle 89"/>
          <p:cNvSpPr>
            <a:spLocks noChangeArrowheads="1"/>
          </p:cNvSpPr>
          <p:nvPr/>
        </p:nvSpPr>
        <p:spPr bwMode="auto">
          <a:xfrm>
            <a:off x="7681913" y="3594100"/>
            <a:ext cx="78105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r>
              <a:rPr lang="en-US" sz="2900" b="1">
                <a:latin typeface="Arial" charset="0"/>
              </a:rPr>
              <a:t>Buf</a:t>
            </a:r>
          </a:p>
        </p:txBody>
      </p:sp>
      <p:sp>
        <p:nvSpPr>
          <p:cNvPr id="103514" name="Rectangle 90" descr="Wide upward diagonal"/>
          <p:cNvSpPr>
            <a:spLocks noChangeArrowheads="1"/>
          </p:cNvSpPr>
          <p:nvPr/>
        </p:nvSpPr>
        <p:spPr bwMode="auto">
          <a:xfrm>
            <a:off x="7337425" y="4465638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15" name="Rectangle 91" descr="Wide upward diagonal"/>
          <p:cNvSpPr>
            <a:spLocks noChangeArrowheads="1"/>
          </p:cNvSpPr>
          <p:nvPr/>
        </p:nvSpPr>
        <p:spPr bwMode="auto">
          <a:xfrm>
            <a:off x="7337425" y="4119563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16" name="Rectangle 92" descr="Wide upward diagonal"/>
          <p:cNvSpPr>
            <a:spLocks noChangeArrowheads="1"/>
          </p:cNvSpPr>
          <p:nvPr/>
        </p:nvSpPr>
        <p:spPr bwMode="auto">
          <a:xfrm>
            <a:off x="7337425" y="3775075"/>
            <a:ext cx="1450975" cy="344488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17" name="Rectangle 93" descr="Wide upward diagonal"/>
          <p:cNvSpPr>
            <a:spLocks noChangeArrowheads="1"/>
          </p:cNvSpPr>
          <p:nvPr/>
        </p:nvSpPr>
        <p:spPr bwMode="auto">
          <a:xfrm>
            <a:off x="7337425" y="3429000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18" name="Rectangle 94" descr="Wide upward diagonal"/>
          <p:cNvSpPr>
            <a:spLocks noChangeArrowheads="1"/>
          </p:cNvSpPr>
          <p:nvPr/>
        </p:nvSpPr>
        <p:spPr bwMode="auto">
          <a:xfrm>
            <a:off x="7337425" y="3082925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19" name="Rectangle 95" descr="Wide upward diagonal"/>
          <p:cNvSpPr>
            <a:spLocks noChangeArrowheads="1"/>
          </p:cNvSpPr>
          <p:nvPr/>
        </p:nvSpPr>
        <p:spPr bwMode="auto">
          <a:xfrm>
            <a:off x="7337425" y="2736850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20" name="Rectangle 96" descr="Wide upward diagonal"/>
          <p:cNvSpPr>
            <a:spLocks noChangeArrowheads="1"/>
          </p:cNvSpPr>
          <p:nvPr/>
        </p:nvSpPr>
        <p:spPr bwMode="auto">
          <a:xfrm>
            <a:off x="7337425" y="2392363"/>
            <a:ext cx="1450975" cy="344487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21" name="Rectangle 97" descr="Wide upward diagonal"/>
          <p:cNvSpPr>
            <a:spLocks noChangeArrowheads="1"/>
          </p:cNvSpPr>
          <p:nvPr/>
        </p:nvSpPr>
        <p:spPr bwMode="auto">
          <a:xfrm>
            <a:off x="7337425" y="2046288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22" name="Rectangle 98" descr="Wide upward diagonal"/>
          <p:cNvSpPr>
            <a:spLocks noChangeArrowheads="1"/>
          </p:cNvSpPr>
          <p:nvPr/>
        </p:nvSpPr>
        <p:spPr bwMode="auto">
          <a:xfrm>
            <a:off x="7337425" y="1700213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23" name="Rectangle 99" descr="Wide upward diagonal"/>
          <p:cNvSpPr>
            <a:spLocks noChangeArrowheads="1"/>
          </p:cNvSpPr>
          <p:nvPr/>
        </p:nvSpPr>
        <p:spPr bwMode="auto">
          <a:xfrm>
            <a:off x="7337425" y="1285875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24" name="Rectangle 100" descr="Wide upward diagonal"/>
          <p:cNvSpPr>
            <a:spLocks noChangeArrowheads="1"/>
          </p:cNvSpPr>
          <p:nvPr/>
        </p:nvSpPr>
        <p:spPr bwMode="auto">
          <a:xfrm>
            <a:off x="7337425" y="939800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5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Is the Nature of the Tags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35</a:t>
            </a:fld>
            <a:endParaRPr lang="en-US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0" y="1752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EAX</a:t>
            </a:r>
            <a:endParaRPr lang="en-GB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895600" y="1752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ECX</a:t>
            </a:r>
            <a:endParaRPr lang="en-GB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581400" y="1752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EDX</a:t>
            </a:r>
            <a:endParaRPr lang="en-GB"/>
          </a:p>
        </p:txBody>
      </p: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4953000" y="1752600"/>
            <a:ext cx="879475" cy="3962400"/>
            <a:chOff x="5110" y="1344"/>
            <a:chExt cx="554" cy="2496"/>
          </a:xfrm>
        </p:grpSpPr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5136" y="1344"/>
              <a:ext cx="528" cy="2496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110" y="1344"/>
              <a:ext cx="5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RAM</a:t>
              </a:r>
              <a:endParaRPr lang="en-GB"/>
            </a:p>
          </p:txBody>
        </p:sp>
      </p:grp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1524000" y="17526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EAX</a:t>
            </a:r>
            <a:endParaRPr lang="en-GB" dirty="0"/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4548187" y="2556509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  <a:endParaRPr lang="en-GB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994275" y="2990849"/>
            <a:ext cx="838200" cy="769621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11111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005706" y="3775472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000000000000000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994275" y="46482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000000000000000</a:t>
            </a:r>
            <a:endParaRPr lang="en-US" dirty="0"/>
          </a:p>
        </p:txBody>
      </p:sp>
      <p:cxnSp>
        <p:nvCxnSpPr>
          <p:cNvPr id="24" name="Curved Connector 23"/>
          <p:cNvCxnSpPr>
            <a:endCxn id="16" idx="2"/>
          </p:cNvCxnSpPr>
          <p:nvPr/>
        </p:nvCxnSpPr>
        <p:spPr>
          <a:xfrm rot="10800000">
            <a:off x="1866901" y="2209801"/>
            <a:ext cx="3127375" cy="803909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2209800" y="174879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EBX</a:t>
            </a:r>
            <a:endParaRPr lang="en-GB" dirty="0"/>
          </a:p>
        </p:txBody>
      </p:sp>
      <p:grpSp>
        <p:nvGrpSpPr>
          <p:cNvPr id="30" name="Group 29"/>
          <p:cNvGrpSpPr/>
          <p:nvPr/>
        </p:nvGrpSpPr>
        <p:grpSpPr>
          <a:xfrm>
            <a:off x="1732088" y="1383060"/>
            <a:ext cx="2639610" cy="392415"/>
            <a:chOff x="1732088" y="1383060"/>
            <a:chExt cx="2639610" cy="392415"/>
          </a:xfrm>
        </p:grpSpPr>
        <p:sp>
          <p:nvSpPr>
            <p:cNvPr id="26" name="TextBox 25"/>
            <p:cNvSpPr txBox="1"/>
            <p:nvPr/>
          </p:nvSpPr>
          <p:spPr>
            <a:xfrm>
              <a:off x="2105301" y="149099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0x00000000</a:t>
              </a:r>
              <a:endParaRPr lang="en-US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791101" y="138306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0x00000000</a:t>
              </a:r>
              <a:endParaRPr lang="en-US" sz="11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76901" y="1513865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0x00000000</a:t>
              </a:r>
              <a:endParaRPr lang="en-US" sz="11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732088" y="1395770"/>
              <a:ext cx="2696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/>
                <a:t>A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0103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GB"/>
          </a:p>
        </p:txBody>
      </p:sp>
      <p:sp>
        <p:nvSpPr>
          <p:cNvPr id="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1B20-C90B-4B01-93B7-132B2718758F}" type="slidenum">
              <a:rPr lang="en-GB"/>
              <a:pPr/>
              <a:t>36</a:t>
            </a:fld>
            <a:endParaRPr lang="en-GB"/>
          </a:p>
        </p:txBody>
      </p:sp>
      <p:grpSp>
        <p:nvGrpSpPr>
          <p:cNvPr id="19505" name="Group 1073"/>
          <p:cNvGrpSpPr>
            <a:grpSpLocks/>
          </p:cNvGrpSpPr>
          <p:nvPr/>
        </p:nvGrpSpPr>
        <p:grpSpPr bwMode="auto">
          <a:xfrm>
            <a:off x="1219200" y="1828800"/>
            <a:ext cx="3352800" cy="1905000"/>
            <a:chOff x="768" y="1152"/>
            <a:chExt cx="2112" cy="1200"/>
          </a:xfrm>
        </p:grpSpPr>
        <p:grpSp>
          <p:nvGrpSpPr>
            <p:cNvPr id="19470" name="Group 1038"/>
            <p:cNvGrpSpPr>
              <a:grpSpLocks/>
            </p:cNvGrpSpPr>
            <p:nvPr/>
          </p:nvGrpSpPr>
          <p:grpSpPr bwMode="auto">
            <a:xfrm>
              <a:off x="768" y="1440"/>
              <a:ext cx="2112" cy="912"/>
              <a:chOff x="768" y="1440"/>
              <a:chExt cx="2112" cy="912"/>
            </a:xfrm>
          </p:grpSpPr>
          <p:sp>
            <p:nvSpPr>
              <p:cNvPr id="19465" name="Rectangle 1033"/>
              <p:cNvSpPr>
                <a:spLocks noChangeArrowheads="1"/>
              </p:cNvSpPr>
              <p:nvPr/>
            </p:nvSpPr>
            <p:spPr bwMode="auto">
              <a:xfrm>
                <a:off x="768" y="1440"/>
                <a:ext cx="2112" cy="192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6" name="Rectangle 1034"/>
              <p:cNvSpPr>
                <a:spLocks noChangeArrowheads="1"/>
              </p:cNvSpPr>
              <p:nvPr/>
            </p:nvSpPr>
            <p:spPr bwMode="auto">
              <a:xfrm>
                <a:off x="768" y="1680"/>
                <a:ext cx="2112" cy="192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7" name="Rectangle 1035"/>
              <p:cNvSpPr>
                <a:spLocks noChangeArrowheads="1"/>
              </p:cNvSpPr>
              <p:nvPr/>
            </p:nvSpPr>
            <p:spPr bwMode="auto">
              <a:xfrm>
                <a:off x="768" y="1920"/>
                <a:ext cx="2112" cy="192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8" name="Rectangle 1036"/>
              <p:cNvSpPr>
                <a:spLocks noChangeArrowheads="1"/>
              </p:cNvSpPr>
              <p:nvPr/>
            </p:nvSpPr>
            <p:spPr bwMode="auto">
              <a:xfrm>
                <a:off x="768" y="2160"/>
                <a:ext cx="2112" cy="192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504" name="Text Box 1072"/>
            <p:cNvSpPr txBox="1">
              <a:spLocks noChangeArrowheads="1"/>
            </p:cNvSpPr>
            <p:nvPr/>
          </p:nvSpPr>
          <p:spPr bwMode="auto">
            <a:xfrm>
              <a:off x="844" y="1152"/>
              <a:ext cx="19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Logged Network Flows</a:t>
              </a:r>
              <a:endParaRPr lang="en-GB"/>
            </a:p>
          </p:txBody>
        </p:sp>
      </p:grpSp>
      <p:grpSp>
        <p:nvGrpSpPr>
          <p:cNvPr id="19473" name="Group 1041"/>
          <p:cNvGrpSpPr>
            <a:grpSpLocks/>
          </p:cNvGrpSpPr>
          <p:nvPr/>
        </p:nvGrpSpPr>
        <p:grpSpPr bwMode="auto">
          <a:xfrm>
            <a:off x="5181600" y="3048000"/>
            <a:ext cx="3352800" cy="304800"/>
            <a:chOff x="768" y="1920"/>
            <a:chExt cx="2112" cy="192"/>
          </a:xfrm>
        </p:grpSpPr>
        <p:sp>
          <p:nvSpPr>
            <p:cNvPr id="19474" name="Rectangle 1042"/>
            <p:cNvSpPr>
              <a:spLocks noChangeArrowheads="1"/>
            </p:cNvSpPr>
            <p:nvPr/>
          </p:nvSpPr>
          <p:spPr bwMode="auto">
            <a:xfrm>
              <a:off x="768" y="1920"/>
              <a:ext cx="2112" cy="192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Rectangle 1043"/>
            <p:cNvSpPr>
              <a:spLocks noChangeArrowheads="1"/>
            </p:cNvSpPr>
            <p:nvPr/>
          </p:nvSpPr>
          <p:spPr bwMode="auto">
            <a:xfrm>
              <a:off x="1920" y="1920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59" name="Rectangle 1027"/>
          <p:cNvSpPr>
            <a:spLocks noChangeArrowheads="1"/>
          </p:cNvSpPr>
          <p:nvPr/>
        </p:nvSpPr>
        <p:spPr bwMode="auto">
          <a:xfrm>
            <a:off x="5257800" y="2286000"/>
            <a:ext cx="33528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Signature Generation</a:t>
            </a:r>
            <a:endParaRPr lang="en-GB" dirty="0"/>
          </a:p>
        </p:txBody>
      </p:sp>
      <p:sp>
        <p:nvSpPr>
          <p:cNvPr id="19460" name="Text Box 1028"/>
          <p:cNvSpPr txBox="1">
            <a:spLocks noChangeArrowheads="1"/>
          </p:cNvSpPr>
          <p:nvPr/>
        </p:nvSpPr>
        <p:spPr bwMode="auto">
          <a:xfrm>
            <a:off x="5486400" y="1828800"/>
            <a:ext cx="262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Argos Memory Log</a:t>
            </a:r>
            <a:endParaRPr lang="en-GB"/>
          </a:p>
        </p:txBody>
      </p:sp>
      <p:grpSp>
        <p:nvGrpSpPr>
          <p:cNvPr id="19506" name="Group 1074"/>
          <p:cNvGrpSpPr>
            <a:grpSpLocks/>
          </p:cNvGrpSpPr>
          <p:nvPr/>
        </p:nvGrpSpPr>
        <p:grpSpPr bwMode="auto">
          <a:xfrm>
            <a:off x="1143000" y="2286000"/>
            <a:ext cx="5943600" cy="2651125"/>
            <a:chOff x="720" y="1440"/>
            <a:chExt cx="3744" cy="1670"/>
          </a:xfrm>
        </p:grpSpPr>
        <p:sp>
          <p:nvSpPr>
            <p:cNvPr id="19461" name="Rectangle 1029"/>
            <p:cNvSpPr>
              <a:spLocks noChangeArrowheads="1"/>
            </p:cNvSpPr>
            <p:nvPr/>
          </p:nvSpPr>
          <p:spPr bwMode="auto">
            <a:xfrm>
              <a:off x="4416" y="1440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64" name="Group 1032"/>
            <p:cNvGrpSpPr>
              <a:grpSpLocks/>
            </p:cNvGrpSpPr>
            <p:nvPr/>
          </p:nvGrpSpPr>
          <p:grpSpPr bwMode="auto">
            <a:xfrm>
              <a:off x="720" y="2592"/>
              <a:ext cx="2208" cy="518"/>
              <a:chOff x="1104" y="2544"/>
              <a:chExt cx="2208" cy="518"/>
            </a:xfrm>
          </p:grpSpPr>
          <p:sp>
            <p:nvSpPr>
              <p:cNvPr id="19462" name="Rectangle 1030"/>
              <p:cNvSpPr>
                <a:spLocks noChangeArrowheads="1"/>
              </p:cNvSpPr>
              <p:nvPr/>
            </p:nvSpPr>
            <p:spPr bwMode="auto">
              <a:xfrm>
                <a:off x="1104" y="2688"/>
                <a:ext cx="96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3" name="Text Box 1031"/>
              <p:cNvSpPr txBox="1">
                <a:spLocks noChangeArrowheads="1"/>
              </p:cNvSpPr>
              <p:nvPr/>
            </p:nvSpPr>
            <p:spPr bwMode="auto">
              <a:xfrm>
                <a:off x="1193" y="2544"/>
                <a:ext cx="2119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Critical Exploit Bytes</a:t>
                </a:r>
              </a:p>
              <a:p>
                <a:r>
                  <a:rPr lang="en-US"/>
                  <a:t>(e.g. value loaded on EIP)</a:t>
                </a:r>
                <a:endParaRPr lang="en-GB"/>
              </a:p>
            </p:txBody>
          </p:sp>
        </p:grpSp>
      </p:grpSp>
      <p:grpSp>
        <p:nvGrpSpPr>
          <p:cNvPr id="19472" name="Group 1040"/>
          <p:cNvGrpSpPr>
            <a:grpSpLocks/>
          </p:cNvGrpSpPr>
          <p:nvPr/>
        </p:nvGrpSpPr>
        <p:grpSpPr bwMode="auto">
          <a:xfrm>
            <a:off x="1219200" y="3048000"/>
            <a:ext cx="3352800" cy="304800"/>
            <a:chOff x="768" y="1920"/>
            <a:chExt cx="2112" cy="192"/>
          </a:xfrm>
        </p:grpSpPr>
        <p:sp>
          <p:nvSpPr>
            <p:cNvPr id="19469" name="Rectangle 1037"/>
            <p:cNvSpPr>
              <a:spLocks noChangeArrowheads="1"/>
            </p:cNvSpPr>
            <p:nvPr/>
          </p:nvSpPr>
          <p:spPr bwMode="auto">
            <a:xfrm>
              <a:off x="768" y="1920"/>
              <a:ext cx="2112" cy="192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Rectangle 1039"/>
            <p:cNvSpPr>
              <a:spLocks noChangeArrowheads="1"/>
            </p:cNvSpPr>
            <p:nvPr/>
          </p:nvSpPr>
          <p:spPr bwMode="auto">
            <a:xfrm>
              <a:off x="1920" y="1920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493" name="Group 1061"/>
          <p:cNvGrpSpPr>
            <a:grpSpLocks/>
          </p:cNvGrpSpPr>
          <p:nvPr/>
        </p:nvGrpSpPr>
        <p:grpSpPr bwMode="auto">
          <a:xfrm>
            <a:off x="5029200" y="3352800"/>
            <a:ext cx="2667000" cy="990600"/>
            <a:chOff x="3168" y="2112"/>
            <a:chExt cx="1680" cy="624"/>
          </a:xfrm>
        </p:grpSpPr>
        <p:sp>
          <p:nvSpPr>
            <p:cNvPr id="19480" name="Rectangle 1048"/>
            <p:cNvSpPr>
              <a:spLocks noChangeArrowheads="1"/>
            </p:cNvSpPr>
            <p:nvPr/>
          </p:nvSpPr>
          <p:spPr bwMode="auto">
            <a:xfrm>
              <a:off x="4080" y="2496"/>
              <a:ext cx="768" cy="24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Rectangle 1049"/>
            <p:cNvSpPr>
              <a:spLocks noChangeArrowheads="1"/>
            </p:cNvSpPr>
            <p:nvPr/>
          </p:nvSpPr>
          <p:spPr bwMode="auto">
            <a:xfrm>
              <a:off x="4800" y="2496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Line 1050"/>
            <p:cNvSpPr>
              <a:spLocks noChangeShapeType="1"/>
            </p:cNvSpPr>
            <p:nvPr/>
          </p:nvSpPr>
          <p:spPr bwMode="auto">
            <a:xfrm flipH="1">
              <a:off x="4080" y="2112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84" name="Line 1052"/>
            <p:cNvSpPr>
              <a:spLocks noChangeShapeType="1"/>
            </p:cNvSpPr>
            <p:nvPr/>
          </p:nvSpPr>
          <p:spPr bwMode="auto">
            <a:xfrm>
              <a:off x="4464" y="2112"/>
              <a:ext cx="38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85" name="Text Box 1053"/>
            <p:cNvSpPr txBox="1">
              <a:spLocks noChangeArrowheads="1"/>
            </p:cNvSpPr>
            <p:nvPr/>
          </p:nvSpPr>
          <p:spPr bwMode="auto">
            <a:xfrm>
              <a:off x="3168" y="2208"/>
              <a:ext cx="85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New</a:t>
              </a:r>
            </a:p>
            <a:p>
              <a:r>
                <a:rPr lang="en-US"/>
                <a:t>Signature</a:t>
              </a:r>
              <a:endParaRPr lang="en-GB"/>
            </a:p>
          </p:txBody>
        </p:sp>
      </p:grpSp>
      <p:grpSp>
        <p:nvGrpSpPr>
          <p:cNvPr id="19494" name="Group 1062"/>
          <p:cNvGrpSpPr>
            <a:grpSpLocks/>
          </p:cNvGrpSpPr>
          <p:nvPr/>
        </p:nvGrpSpPr>
        <p:grpSpPr bwMode="auto">
          <a:xfrm>
            <a:off x="5867400" y="4419600"/>
            <a:ext cx="3276600" cy="1295400"/>
            <a:chOff x="3696" y="2784"/>
            <a:chExt cx="2064" cy="816"/>
          </a:xfrm>
        </p:grpSpPr>
        <p:sp>
          <p:nvSpPr>
            <p:cNvPr id="19490" name="Text Box 1058"/>
            <p:cNvSpPr txBox="1">
              <a:spLocks noChangeArrowheads="1"/>
            </p:cNvSpPr>
            <p:nvPr/>
          </p:nvSpPr>
          <p:spPr bwMode="auto">
            <a:xfrm>
              <a:off x="4834" y="2832"/>
              <a:ext cx="92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Similar</a:t>
              </a:r>
            </a:p>
            <a:p>
              <a:r>
                <a:rPr lang="en-US"/>
                <a:t>Signatures</a:t>
              </a:r>
              <a:endParaRPr lang="en-GB"/>
            </a:p>
          </p:txBody>
        </p:sp>
        <p:sp>
          <p:nvSpPr>
            <p:cNvPr id="19486" name="Rectangle 1054"/>
            <p:cNvSpPr>
              <a:spLocks noChangeArrowheads="1"/>
            </p:cNvSpPr>
            <p:nvPr/>
          </p:nvSpPr>
          <p:spPr bwMode="auto">
            <a:xfrm>
              <a:off x="3840" y="2832"/>
              <a:ext cx="1008" cy="240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Rectangle 1055"/>
            <p:cNvSpPr>
              <a:spLocks noChangeArrowheads="1"/>
            </p:cNvSpPr>
            <p:nvPr/>
          </p:nvSpPr>
          <p:spPr bwMode="auto">
            <a:xfrm>
              <a:off x="4224" y="3168"/>
              <a:ext cx="624" cy="240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8" name="Rectangle 1056"/>
            <p:cNvSpPr>
              <a:spLocks noChangeArrowheads="1"/>
            </p:cNvSpPr>
            <p:nvPr/>
          </p:nvSpPr>
          <p:spPr bwMode="auto">
            <a:xfrm>
              <a:off x="4800" y="2832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9" name="Rectangle 1057"/>
            <p:cNvSpPr>
              <a:spLocks noChangeArrowheads="1"/>
            </p:cNvSpPr>
            <p:nvPr/>
          </p:nvSpPr>
          <p:spPr bwMode="auto">
            <a:xfrm>
              <a:off x="4800" y="316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Rectangle 1059"/>
            <p:cNvSpPr>
              <a:spLocks noChangeArrowheads="1"/>
            </p:cNvSpPr>
            <p:nvPr/>
          </p:nvSpPr>
          <p:spPr bwMode="auto">
            <a:xfrm>
              <a:off x="3696" y="2784"/>
              <a:ext cx="2016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498" name="Group 1066"/>
          <p:cNvGrpSpPr>
            <a:grpSpLocks/>
          </p:cNvGrpSpPr>
          <p:nvPr/>
        </p:nvGrpSpPr>
        <p:grpSpPr bwMode="auto">
          <a:xfrm>
            <a:off x="6858000" y="3962400"/>
            <a:ext cx="838200" cy="1447800"/>
            <a:chOff x="4320" y="2496"/>
            <a:chExt cx="528" cy="912"/>
          </a:xfrm>
        </p:grpSpPr>
        <p:sp>
          <p:nvSpPr>
            <p:cNvPr id="19495" name="Rectangle 1063" descr="Outlined diamond"/>
            <p:cNvSpPr>
              <a:spLocks noChangeArrowheads="1"/>
            </p:cNvSpPr>
            <p:nvPr/>
          </p:nvSpPr>
          <p:spPr bwMode="auto">
            <a:xfrm>
              <a:off x="4320" y="2832"/>
              <a:ext cx="528" cy="240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CCFF99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Rectangle 1064" descr="Outlined diamond"/>
            <p:cNvSpPr>
              <a:spLocks noChangeArrowheads="1"/>
            </p:cNvSpPr>
            <p:nvPr/>
          </p:nvSpPr>
          <p:spPr bwMode="auto">
            <a:xfrm>
              <a:off x="4320" y="3168"/>
              <a:ext cx="528" cy="240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CCFF99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Rectangle 1065" descr="Outlined diamond"/>
            <p:cNvSpPr>
              <a:spLocks noChangeArrowheads="1"/>
            </p:cNvSpPr>
            <p:nvPr/>
          </p:nvSpPr>
          <p:spPr bwMode="auto">
            <a:xfrm>
              <a:off x="4320" y="2496"/>
              <a:ext cx="528" cy="240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00FF00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02" name="Group 1070"/>
          <p:cNvGrpSpPr>
            <a:grpSpLocks/>
          </p:cNvGrpSpPr>
          <p:nvPr/>
        </p:nvGrpSpPr>
        <p:grpSpPr bwMode="auto">
          <a:xfrm>
            <a:off x="5257800" y="5486400"/>
            <a:ext cx="2438400" cy="974725"/>
            <a:chOff x="3312" y="3456"/>
            <a:chExt cx="1536" cy="614"/>
          </a:xfrm>
        </p:grpSpPr>
        <p:sp>
          <p:nvSpPr>
            <p:cNvPr id="19499" name="Line 1067"/>
            <p:cNvSpPr>
              <a:spLocks noChangeShapeType="1"/>
            </p:cNvSpPr>
            <p:nvPr/>
          </p:nvSpPr>
          <p:spPr bwMode="auto">
            <a:xfrm>
              <a:off x="4512" y="3456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500" name="Rectangle 1068"/>
            <p:cNvSpPr>
              <a:spLocks noChangeArrowheads="1"/>
            </p:cNvSpPr>
            <p:nvPr/>
          </p:nvSpPr>
          <p:spPr bwMode="auto">
            <a:xfrm>
              <a:off x="4320" y="3696"/>
              <a:ext cx="528" cy="24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Text Box 1069"/>
            <p:cNvSpPr txBox="1">
              <a:spLocks noChangeArrowheads="1"/>
            </p:cNvSpPr>
            <p:nvPr/>
          </p:nvSpPr>
          <p:spPr bwMode="auto">
            <a:xfrm>
              <a:off x="3312" y="3552"/>
              <a:ext cx="103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Generalised</a:t>
              </a:r>
            </a:p>
            <a:p>
              <a:r>
                <a:rPr lang="en-US"/>
                <a:t>Signature</a:t>
              </a:r>
              <a:endParaRPr lang="en-GB"/>
            </a:p>
          </p:txBody>
        </p:sp>
      </p:grpSp>
      <p:grpSp>
        <p:nvGrpSpPr>
          <p:cNvPr id="19479" name="Group 1047"/>
          <p:cNvGrpSpPr>
            <a:grpSpLocks/>
          </p:cNvGrpSpPr>
          <p:nvPr/>
        </p:nvGrpSpPr>
        <p:grpSpPr bwMode="auto">
          <a:xfrm>
            <a:off x="6629400" y="2286000"/>
            <a:ext cx="457200" cy="1066800"/>
            <a:chOff x="4176" y="1440"/>
            <a:chExt cx="288" cy="672"/>
          </a:xfrm>
        </p:grpSpPr>
        <p:sp>
          <p:nvSpPr>
            <p:cNvPr id="19476" name="Rectangle 1044" descr="Outlined diamond"/>
            <p:cNvSpPr>
              <a:spLocks noChangeArrowheads="1"/>
            </p:cNvSpPr>
            <p:nvPr/>
          </p:nvSpPr>
          <p:spPr bwMode="auto">
            <a:xfrm>
              <a:off x="4176" y="1440"/>
              <a:ext cx="288" cy="192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99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Rectangle 1045" descr="Outlined diamond"/>
            <p:cNvSpPr>
              <a:spLocks noChangeArrowheads="1"/>
            </p:cNvSpPr>
            <p:nvPr/>
          </p:nvSpPr>
          <p:spPr bwMode="auto">
            <a:xfrm>
              <a:off x="4176" y="1920"/>
              <a:ext cx="288" cy="192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00CC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Rectangle 1046"/>
            <p:cNvSpPr>
              <a:spLocks noChangeArrowheads="1"/>
            </p:cNvSpPr>
            <p:nvPr/>
          </p:nvSpPr>
          <p:spPr bwMode="auto">
            <a:xfrm>
              <a:off x="4176" y="163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07" name="Line 1075"/>
          <p:cNvSpPr>
            <a:spLocks noChangeShapeType="1"/>
          </p:cNvSpPr>
          <p:nvPr/>
        </p:nvSpPr>
        <p:spPr bwMode="auto">
          <a:xfrm flipH="1">
            <a:off x="3124200" y="2514600"/>
            <a:ext cx="3886200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9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If We Track Every Byte?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37</a:t>
            </a:fld>
            <a:endParaRPr lang="en-US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0" y="1752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EAX</a:t>
            </a:r>
            <a:endParaRPr lang="en-GB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895600" y="1752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ECX</a:t>
            </a:r>
            <a:endParaRPr lang="en-GB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581400" y="175260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EDX</a:t>
            </a:r>
            <a:endParaRPr lang="en-GB" dirty="0"/>
          </a:p>
        </p:txBody>
      </p: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4953000" y="1752600"/>
            <a:ext cx="879475" cy="3962400"/>
            <a:chOff x="5110" y="1344"/>
            <a:chExt cx="554" cy="2496"/>
          </a:xfrm>
        </p:grpSpPr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5136" y="1344"/>
              <a:ext cx="528" cy="2496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110" y="1344"/>
              <a:ext cx="4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RAM</a:t>
              </a:r>
              <a:endParaRPr lang="en-GB" dirty="0"/>
            </a:p>
          </p:txBody>
        </p:sp>
      </p:grp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1524000" y="17526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EAX</a:t>
            </a:r>
            <a:endParaRPr lang="en-GB" dirty="0"/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4548187" y="2556509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  <a:endParaRPr lang="en-GB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994275" y="2990849"/>
            <a:ext cx="838200" cy="769621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005706" y="3775472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000000000000000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994275" y="46482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000000000000000</a:t>
            </a:r>
            <a:endParaRPr lang="en-US" dirty="0"/>
          </a:p>
        </p:txBody>
      </p:sp>
      <p:cxnSp>
        <p:nvCxnSpPr>
          <p:cNvPr id="24" name="Curved Connector 23"/>
          <p:cNvCxnSpPr/>
          <p:nvPr/>
        </p:nvCxnSpPr>
        <p:spPr>
          <a:xfrm rot="10800000">
            <a:off x="1866901" y="2209801"/>
            <a:ext cx="3127375" cy="803909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2209800" y="1748790"/>
            <a:ext cx="685800" cy="457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EBX</a:t>
            </a:r>
            <a:endParaRPr lang="en-GB" dirty="0"/>
          </a:p>
        </p:txBody>
      </p:sp>
      <p:grpSp>
        <p:nvGrpSpPr>
          <p:cNvPr id="30" name="Group 29"/>
          <p:cNvGrpSpPr/>
          <p:nvPr/>
        </p:nvGrpSpPr>
        <p:grpSpPr>
          <a:xfrm>
            <a:off x="1453966" y="1383060"/>
            <a:ext cx="2917732" cy="392415"/>
            <a:chOff x="1453966" y="1383060"/>
            <a:chExt cx="2917732" cy="392415"/>
          </a:xfrm>
        </p:grpSpPr>
        <p:sp>
          <p:nvSpPr>
            <p:cNvPr id="26" name="TextBox 25"/>
            <p:cNvSpPr txBox="1"/>
            <p:nvPr/>
          </p:nvSpPr>
          <p:spPr>
            <a:xfrm>
              <a:off x="2105301" y="149099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0x00000000</a:t>
              </a:r>
              <a:endParaRPr lang="en-US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791101" y="138306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0x00000000</a:t>
              </a:r>
              <a:endParaRPr lang="en-US" sz="11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76901" y="1513865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0x00000000</a:t>
              </a:r>
              <a:endParaRPr lang="en-US" sz="11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53966" y="1397080"/>
              <a:ext cx="82586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/>
                <a:t>0x0000001</a:t>
              </a:r>
              <a:endParaRPr lang="en-US" sz="1100" b="1" dirty="0"/>
            </a:p>
          </p:txBody>
        </p:sp>
      </p:grpSp>
      <p:sp>
        <p:nvSpPr>
          <p:cNvPr id="31" name="Rectangle 1033"/>
          <p:cNvSpPr>
            <a:spLocks noChangeArrowheads="1"/>
          </p:cNvSpPr>
          <p:nvPr/>
        </p:nvSpPr>
        <p:spPr bwMode="auto">
          <a:xfrm>
            <a:off x="6705600" y="1748790"/>
            <a:ext cx="1081406" cy="396621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749275" y="1775475"/>
            <a:ext cx="101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Network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13145" y="17293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29612" y="53301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1024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2990849"/>
            <a:ext cx="994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0x00000001</a:t>
            </a:r>
          </a:p>
          <a:p>
            <a:r>
              <a:rPr lang="en-US" sz="1200" dirty="0" smtClean="0"/>
              <a:t>0x00000002</a:t>
            </a:r>
          </a:p>
          <a:p>
            <a:r>
              <a:rPr lang="en-US" sz="1200" dirty="0" smtClean="0"/>
              <a:t>0x00000003</a:t>
            </a:r>
          </a:p>
          <a:p>
            <a:r>
              <a:rPr lang="en-US" sz="1200" dirty="0" smtClean="0"/>
              <a:t>0x00000004</a:t>
            </a:r>
            <a:endParaRPr lang="en-US" sz="1200" dirty="0"/>
          </a:p>
        </p:txBody>
      </p:sp>
      <p:cxnSp>
        <p:nvCxnSpPr>
          <p:cNvPr id="33" name="Curved Connector 32"/>
          <p:cNvCxnSpPr/>
          <p:nvPr/>
        </p:nvCxnSpPr>
        <p:spPr>
          <a:xfrm rot="5400000">
            <a:off x="5649921" y="1958029"/>
            <a:ext cx="1238235" cy="8731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924202" y="3411942"/>
            <a:ext cx="3342998" cy="21029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Now we can detect which network data caused the overflow</a:t>
            </a:r>
          </a:p>
        </p:txBody>
      </p:sp>
    </p:spTree>
    <p:extLst>
      <p:ext uri="{BB962C8B-B14F-4D97-AF65-F5344CB8AC3E}">
        <p14:creationId xmlns:p14="http://schemas.microsoft.com/office/powerpoint/2010/main" val="150696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About..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Multiple protocol fields ending up in the same buffer?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38</a:t>
            </a:fld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326313" y="5132388"/>
            <a:ext cx="1452562" cy="3460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326313" y="3390900"/>
            <a:ext cx="1452562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326313" y="3736975"/>
            <a:ext cx="1452562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326313" y="4083050"/>
            <a:ext cx="1452562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7326313" y="4429125"/>
            <a:ext cx="1452562" cy="34448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883400" y="4460875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996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883400" y="4083050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997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883400" y="3749675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998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6883400" y="3390900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999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7046913" y="446087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7326313" y="1666875"/>
            <a:ext cx="1452562" cy="3460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r>
              <a:rPr lang="en-US" sz="1600">
                <a:latin typeface="Arial" charset="0"/>
              </a:rPr>
              <a:t>old PC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773863" y="1666875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1004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7378700" y="605155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7326313" y="5499100"/>
            <a:ext cx="1452562" cy="3444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6883400" y="5532438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993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7053263" y="553243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grpSp>
        <p:nvGrpSpPr>
          <p:cNvPr id="24" name="Group 29"/>
          <p:cNvGrpSpPr>
            <a:grpSpLocks/>
          </p:cNvGrpSpPr>
          <p:nvPr/>
        </p:nvGrpSpPr>
        <p:grpSpPr bwMode="auto">
          <a:xfrm>
            <a:off x="7185025" y="6121400"/>
            <a:ext cx="285750" cy="552450"/>
            <a:chOff x="5095" y="3101"/>
            <a:chExt cx="192" cy="528"/>
          </a:xfrm>
        </p:grpSpPr>
        <p:sp>
          <p:nvSpPr>
            <p:cNvPr id="25" name="Line 30"/>
            <p:cNvSpPr>
              <a:spLocks noChangeShapeType="1"/>
            </p:cNvSpPr>
            <p:nvPr/>
          </p:nvSpPr>
          <p:spPr bwMode="auto">
            <a:xfrm>
              <a:off x="5191" y="310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H="1">
              <a:off x="5095" y="3293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2"/>
            <p:cNvSpPr>
              <a:spLocks noChangeShapeType="1"/>
            </p:cNvSpPr>
            <p:nvPr/>
          </p:nvSpPr>
          <p:spPr bwMode="auto">
            <a:xfrm>
              <a:off x="5095" y="3341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5191" y="3389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4"/>
            <p:cNvSpPr>
              <a:spLocks noChangeShapeType="1"/>
            </p:cNvSpPr>
            <p:nvPr/>
          </p:nvSpPr>
          <p:spPr bwMode="auto">
            <a:xfrm>
              <a:off x="5191" y="348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5191" y="3437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7035800" y="560070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32" name="Text Box 37"/>
          <p:cNvSpPr txBox="1">
            <a:spLocks noChangeArrowheads="1"/>
          </p:cNvSpPr>
          <p:nvPr/>
        </p:nvSpPr>
        <p:spPr bwMode="auto">
          <a:xfrm>
            <a:off x="8072438" y="335597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7326313" y="4786313"/>
            <a:ext cx="1452562" cy="3460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6883400" y="4819650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995</a:t>
            </a: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7053263" y="481965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6883400" y="5165725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994</a:t>
            </a: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7046913" y="516572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7383463" y="142398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grpSp>
        <p:nvGrpSpPr>
          <p:cNvPr id="39" name="Group 51"/>
          <p:cNvGrpSpPr>
            <a:grpSpLocks/>
          </p:cNvGrpSpPr>
          <p:nvPr/>
        </p:nvGrpSpPr>
        <p:grpSpPr bwMode="auto">
          <a:xfrm>
            <a:off x="7188200" y="1147763"/>
            <a:ext cx="287338" cy="552450"/>
            <a:chOff x="5095" y="3101"/>
            <a:chExt cx="192" cy="528"/>
          </a:xfrm>
        </p:grpSpPr>
        <p:sp>
          <p:nvSpPr>
            <p:cNvPr id="40" name="Line 52"/>
            <p:cNvSpPr>
              <a:spLocks noChangeShapeType="1"/>
            </p:cNvSpPr>
            <p:nvPr/>
          </p:nvSpPr>
          <p:spPr bwMode="auto">
            <a:xfrm>
              <a:off x="5191" y="310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53"/>
            <p:cNvSpPr>
              <a:spLocks noChangeShapeType="1"/>
            </p:cNvSpPr>
            <p:nvPr/>
          </p:nvSpPr>
          <p:spPr bwMode="auto">
            <a:xfrm flipH="1">
              <a:off x="5095" y="3293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>
              <a:off x="5095" y="3341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55"/>
            <p:cNvSpPr>
              <a:spLocks noChangeShapeType="1"/>
            </p:cNvSpPr>
            <p:nvPr/>
          </p:nvSpPr>
          <p:spPr bwMode="auto">
            <a:xfrm flipH="1">
              <a:off x="5191" y="3389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6"/>
            <p:cNvSpPr>
              <a:spLocks noChangeShapeType="1"/>
            </p:cNvSpPr>
            <p:nvPr/>
          </p:nvSpPr>
          <p:spPr bwMode="auto">
            <a:xfrm>
              <a:off x="5191" y="348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57"/>
            <p:cNvSpPr>
              <a:spLocks noChangeShapeType="1"/>
            </p:cNvSpPr>
            <p:nvPr/>
          </p:nvSpPr>
          <p:spPr bwMode="auto">
            <a:xfrm>
              <a:off x="5191" y="3437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" name="Text Box 58"/>
          <p:cNvSpPr txBox="1">
            <a:spLocks noChangeArrowheads="1"/>
          </p:cNvSpPr>
          <p:nvPr/>
        </p:nvSpPr>
        <p:spPr bwMode="auto">
          <a:xfrm>
            <a:off x="8018463" y="1712913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47" name="Text Box 59"/>
          <p:cNvSpPr txBox="1">
            <a:spLocks noChangeArrowheads="1"/>
          </p:cNvSpPr>
          <p:nvPr/>
        </p:nvSpPr>
        <p:spPr bwMode="auto">
          <a:xfrm>
            <a:off x="8029575" y="343693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48" name="Text Box 60"/>
          <p:cNvSpPr txBox="1">
            <a:spLocks noChangeArrowheads="1"/>
          </p:cNvSpPr>
          <p:nvPr/>
        </p:nvSpPr>
        <p:spPr bwMode="auto">
          <a:xfrm>
            <a:off x="7994650" y="3783013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49" name="Text Box 61"/>
          <p:cNvSpPr txBox="1">
            <a:spLocks noChangeArrowheads="1"/>
          </p:cNvSpPr>
          <p:nvPr/>
        </p:nvSpPr>
        <p:spPr bwMode="auto">
          <a:xfrm>
            <a:off x="7994650" y="412908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50" name="Rectangle 62"/>
          <p:cNvSpPr>
            <a:spLocks noChangeArrowheads="1"/>
          </p:cNvSpPr>
          <p:nvPr/>
        </p:nvSpPr>
        <p:spPr bwMode="auto">
          <a:xfrm>
            <a:off x="7326313" y="5824538"/>
            <a:ext cx="1452562" cy="3444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51" name="Text Box 63"/>
          <p:cNvSpPr txBox="1">
            <a:spLocks noChangeArrowheads="1"/>
          </p:cNvSpPr>
          <p:nvPr/>
        </p:nvSpPr>
        <p:spPr bwMode="auto">
          <a:xfrm>
            <a:off x="6877050" y="5857875"/>
            <a:ext cx="503238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992</a:t>
            </a:r>
          </a:p>
        </p:txBody>
      </p:sp>
      <p:sp>
        <p:nvSpPr>
          <p:cNvPr id="52" name="Text Box 64"/>
          <p:cNvSpPr txBox="1">
            <a:spLocks noChangeArrowheads="1"/>
          </p:cNvSpPr>
          <p:nvPr/>
        </p:nvSpPr>
        <p:spPr bwMode="auto">
          <a:xfrm>
            <a:off x="7046913" y="585787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53" name="Text Box 65"/>
          <p:cNvSpPr txBox="1">
            <a:spLocks noChangeArrowheads="1"/>
          </p:cNvSpPr>
          <p:nvPr/>
        </p:nvSpPr>
        <p:spPr bwMode="auto">
          <a:xfrm>
            <a:off x="7031038" y="592613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54" name="Text Box 66"/>
          <p:cNvSpPr txBox="1">
            <a:spLocks noChangeArrowheads="1"/>
          </p:cNvSpPr>
          <p:nvPr/>
        </p:nvSpPr>
        <p:spPr bwMode="auto">
          <a:xfrm>
            <a:off x="7446963" y="4460875"/>
            <a:ext cx="13303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600">
                <a:latin typeface="Arial" charset="0"/>
              </a:rPr>
              <a:t>“space for X”</a:t>
            </a:r>
          </a:p>
        </p:txBody>
      </p:sp>
      <p:sp>
        <p:nvSpPr>
          <p:cNvPr id="55" name="Text Box 67"/>
          <p:cNvSpPr txBox="1">
            <a:spLocks noChangeArrowheads="1"/>
          </p:cNvSpPr>
          <p:nvPr/>
        </p:nvSpPr>
        <p:spPr bwMode="auto">
          <a:xfrm>
            <a:off x="7435850" y="4806950"/>
            <a:ext cx="13303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600">
                <a:latin typeface="Arial" charset="0"/>
              </a:rPr>
              <a:t>“space for Y”</a:t>
            </a:r>
          </a:p>
        </p:txBody>
      </p:sp>
      <p:sp>
        <p:nvSpPr>
          <p:cNvPr id="56" name="Rectangle 68"/>
          <p:cNvSpPr>
            <a:spLocks noChangeArrowheads="1"/>
          </p:cNvSpPr>
          <p:nvPr/>
        </p:nvSpPr>
        <p:spPr bwMode="auto">
          <a:xfrm>
            <a:off x="7326313" y="2012950"/>
            <a:ext cx="1452562" cy="3460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r>
              <a:rPr lang="en-US" sz="1600">
                <a:latin typeface="Arial" charset="0"/>
              </a:rPr>
              <a:t>old frame</a:t>
            </a:r>
          </a:p>
        </p:txBody>
      </p:sp>
      <p:sp>
        <p:nvSpPr>
          <p:cNvPr id="57" name="Text Box 69"/>
          <p:cNvSpPr txBox="1">
            <a:spLocks noChangeArrowheads="1"/>
          </p:cNvSpPr>
          <p:nvPr/>
        </p:nvSpPr>
        <p:spPr bwMode="auto">
          <a:xfrm>
            <a:off x="6773863" y="2012950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1003</a:t>
            </a:r>
          </a:p>
        </p:txBody>
      </p:sp>
      <p:sp>
        <p:nvSpPr>
          <p:cNvPr id="58" name="Rectangle 70"/>
          <p:cNvSpPr>
            <a:spLocks noChangeArrowheads="1"/>
          </p:cNvSpPr>
          <p:nvPr/>
        </p:nvSpPr>
        <p:spPr bwMode="auto">
          <a:xfrm>
            <a:off x="7383463" y="1770063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59" name="Text Box 71"/>
          <p:cNvSpPr txBox="1">
            <a:spLocks noChangeArrowheads="1"/>
          </p:cNvSpPr>
          <p:nvPr/>
        </p:nvSpPr>
        <p:spPr bwMode="auto">
          <a:xfrm>
            <a:off x="8018463" y="2058988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60" name="Rectangle 72"/>
          <p:cNvSpPr>
            <a:spLocks noChangeArrowheads="1"/>
          </p:cNvSpPr>
          <p:nvPr/>
        </p:nvSpPr>
        <p:spPr bwMode="auto">
          <a:xfrm>
            <a:off x="7326313" y="2359025"/>
            <a:ext cx="1452562" cy="3444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Text Box 73"/>
          <p:cNvSpPr txBox="1">
            <a:spLocks noChangeArrowheads="1"/>
          </p:cNvSpPr>
          <p:nvPr/>
        </p:nvSpPr>
        <p:spPr bwMode="auto">
          <a:xfrm>
            <a:off x="6773863" y="2359025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1002</a:t>
            </a:r>
          </a:p>
        </p:txBody>
      </p:sp>
      <p:sp>
        <p:nvSpPr>
          <p:cNvPr id="62" name="Rectangle 74"/>
          <p:cNvSpPr>
            <a:spLocks noChangeArrowheads="1"/>
          </p:cNvSpPr>
          <p:nvPr/>
        </p:nvSpPr>
        <p:spPr bwMode="auto">
          <a:xfrm>
            <a:off x="7383463" y="211455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63" name="Text Box 75"/>
          <p:cNvSpPr txBox="1">
            <a:spLocks noChangeArrowheads="1"/>
          </p:cNvSpPr>
          <p:nvPr/>
        </p:nvSpPr>
        <p:spPr bwMode="auto">
          <a:xfrm>
            <a:off x="8018463" y="2405063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64" name="Rectangle 76"/>
          <p:cNvSpPr>
            <a:spLocks noChangeArrowheads="1"/>
          </p:cNvSpPr>
          <p:nvPr/>
        </p:nvSpPr>
        <p:spPr bwMode="auto">
          <a:xfrm>
            <a:off x="7316788" y="2703513"/>
            <a:ext cx="1450975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 Box 77"/>
          <p:cNvSpPr txBox="1">
            <a:spLocks noChangeArrowheads="1"/>
          </p:cNvSpPr>
          <p:nvPr/>
        </p:nvSpPr>
        <p:spPr bwMode="auto">
          <a:xfrm>
            <a:off x="6764338" y="2703513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1001</a:t>
            </a:r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7372350" y="246062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67" name="Text Box 79"/>
          <p:cNvSpPr txBox="1">
            <a:spLocks noChangeArrowheads="1"/>
          </p:cNvSpPr>
          <p:nvPr/>
        </p:nvSpPr>
        <p:spPr bwMode="auto">
          <a:xfrm>
            <a:off x="8008938" y="274955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68" name="Rectangle 80"/>
          <p:cNvSpPr>
            <a:spLocks noChangeArrowheads="1"/>
          </p:cNvSpPr>
          <p:nvPr/>
        </p:nvSpPr>
        <p:spPr bwMode="auto">
          <a:xfrm>
            <a:off x="7326313" y="3049588"/>
            <a:ext cx="1452562" cy="3460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Text Box 81"/>
          <p:cNvSpPr txBox="1">
            <a:spLocks noChangeArrowheads="1"/>
          </p:cNvSpPr>
          <p:nvPr/>
        </p:nvSpPr>
        <p:spPr bwMode="auto">
          <a:xfrm>
            <a:off x="6773863" y="3049588"/>
            <a:ext cx="6159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>
                <a:latin typeface="Arial" charset="0"/>
              </a:rPr>
              <a:t>1000</a:t>
            </a:r>
          </a:p>
        </p:txBody>
      </p:sp>
      <p:sp>
        <p:nvSpPr>
          <p:cNvPr id="70" name="Rectangle 82"/>
          <p:cNvSpPr>
            <a:spLocks noChangeArrowheads="1"/>
          </p:cNvSpPr>
          <p:nvPr/>
        </p:nvSpPr>
        <p:spPr bwMode="auto">
          <a:xfrm>
            <a:off x="7383463" y="2806700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71" name="Text Box 83"/>
          <p:cNvSpPr txBox="1">
            <a:spLocks noChangeArrowheads="1"/>
          </p:cNvSpPr>
          <p:nvPr/>
        </p:nvSpPr>
        <p:spPr bwMode="auto">
          <a:xfrm>
            <a:off x="8018463" y="3095625"/>
            <a:ext cx="1651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>
            <a:lvl1pPr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43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8675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44600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58938" defTabSz="8286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72" name="Rectangle 84"/>
          <p:cNvSpPr>
            <a:spLocks noChangeArrowheads="1"/>
          </p:cNvSpPr>
          <p:nvPr/>
        </p:nvSpPr>
        <p:spPr bwMode="auto">
          <a:xfrm>
            <a:off x="7326313" y="2322513"/>
            <a:ext cx="1452562" cy="2835275"/>
          </a:xfrm>
          <a:prstGeom prst="rect">
            <a:avLst/>
          </a:prstGeom>
          <a:solidFill>
            <a:srgbClr val="CCEC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pPr algn="ctr" defTabSz="828675" eaLnBrk="0" hangingPunct="0"/>
            <a:endParaRPr lang="en-US" sz="1600">
              <a:latin typeface="Arial" charset="0"/>
            </a:endParaRPr>
          </a:p>
        </p:txBody>
      </p:sp>
      <p:sp>
        <p:nvSpPr>
          <p:cNvPr id="74" name="Rectangle 88" descr="Wide upward diagonal"/>
          <p:cNvSpPr>
            <a:spLocks noChangeArrowheads="1"/>
          </p:cNvSpPr>
          <p:nvPr/>
        </p:nvSpPr>
        <p:spPr bwMode="auto">
          <a:xfrm>
            <a:off x="7337425" y="4811713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7681913" y="3594100"/>
            <a:ext cx="78105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>
            <a:spAutoFit/>
          </a:bodyPr>
          <a:lstStyle/>
          <a:p>
            <a:pPr defTabSz="828675" eaLnBrk="0" hangingPunct="0"/>
            <a:r>
              <a:rPr lang="en-US" sz="2900" b="1">
                <a:latin typeface="Arial" charset="0"/>
              </a:rPr>
              <a:t>Buf</a:t>
            </a:r>
          </a:p>
        </p:txBody>
      </p:sp>
      <p:sp>
        <p:nvSpPr>
          <p:cNvPr id="76" name="Rectangle 90" descr="Wide upward diagonal"/>
          <p:cNvSpPr>
            <a:spLocks noChangeArrowheads="1"/>
          </p:cNvSpPr>
          <p:nvPr/>
        </p:nvSpPr>
        <p:spPr bwMode="auto">
          <a:xfrm>
            <a:off x="7337425" y="4465638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91" descr="Wide upward diagonal"/>
          <p:cNvSpPr>
            <a:spLocks noChangeArrowheads="1"/>
          </p:cNvSpPr>
          <p:nvPr/>
        </p:nvSpPr>
        <p:spPr bwMode="auto">
          <a:xfrm>
            <a:off x="7337425" y="4119563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Rectangle 92" descr="Wide upward diagonal"/>
          <p:cNvSpPr>
            <a:spLocks noChangeArrowheads="1"/>
          </p:cNvSpPr>
          <p:nvPr/>
        </p:nvSpPr>
        <p:spPr bwMode="auto">
          <a:xfrm>
            <a:off x="7337425" y="3775075"/>
            <a:ext cx="1450975" cy="344488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93" descr="Wide upward diagonal"/>
          <p:cNvSpPr>
            <a:spLocks noChangeArrowheads="1"/>
          </p:cNvSpPr>
          <p:nvPr/>
        </p:nvSpPr>
        <p:spPr bwMode="auto">
          <a:xfrm>
            <a:off x="7337425" y="3429000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94" descr="Wide upward diagonal"/>
          <p:cNvSpPr>
            <a:spLocks noChangeArrowheads="1"/>
          </p:cNvSpPr>
          <p:nvPr/>
        </p:nvSpPr>
        <p:spPr bwMode="auto">
          <a:xfrm>
            <a:off x="7337425" y="3082925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5" descr="Wide upward diagonal"/>
          <p:cNvSpPr>
            <a:spLocks noChangeArrowheads="1"/>
          </p:cNvSpPr>
          <p:nvPr/>
        </p:nvSpPr>
        <p:spPr bwMode="auto">
          <a:xfrm>
            <a:off x="7337425" y="2736850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Rectangle 96" descr="Wide upward diagonal"/>
          <p:cNvSpPr>
            <a:spLocks noChangeArrowheads="1"/>
          </p:cNvSpPr>
          <p:nvPr/>
        </p:nvSpPr>
        <p:spPr bwMode="auto">
          <a:xfrm>
            <a:off x="7337425" y="2392363"/>
            <a:ext cx="1450975" cy="344487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7" descr="Wide upward diagonal"/>
          <p:cNvSpPr>
            <a:spLocks noChangeArrowheads="1"/>
          </p:cNvSpPr>
          <p:nvPr/>
        </p:nvSpPr>
        <p:spPr bwMode="auto">
          <a:xfrm>
            <a:off x="7337425" y="2046288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Rectangle 98" descr="Wide upward diagonal"/>
          <p:cNvSpPr>
            <a:spLocks noChangeArrowheads="1"/>
          </p:cNvSpPr>
          <p:nvPr/>
        </p:nvSpPr>
        <p:spPr bwMode="auto">
          <a:xfrm>
            <a:off x="7337425" y="1700213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9" descr="Wide upward diagonal"/>
          <p:cNvSpPr>
            <a:spLocks noChangeArrowheads="1"/>
          </p:cNvSpPr>
          <p:nvPr/>
        </p:nvSpPr>
        <p:spPr bwMode="auto">
          <a:xfrm>
            <a:off x="7337425" y="1285875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Rectangle 100" descr="Wide upward diagonal"/>
          <p:cNvSpPr>
            <a:spLocks noChangeArrowheads="1"/>
          </p:cNvSpPr>
          <p:nvPr/>
        </p:nvSpPr>
        <p:spPr bwMode="auto">
          <a:xfrm>
            <a:off x="7337425" y="939800"/>
            <a:ext cx="1450975" cy="346075"/>
          </a:xfrm>
          <a:prstGeom prst="rect">
            <a:avLst/>
          </a:prstGeom>
          <a:pattFill prst="wdUpDiag">
            <a:fgClr>
              <a:srgbClr val="FF0000">
                <a:alpha val="63000"/>
              </a:srgbClr>
            </a:fgClr>
            <a:bgClr>
              <a:schemeClr val="bg1">
                <a:alpha val="63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1034"/>
          <p:cNvSpPr>
            <a:spLocks noChangeArrowheads="1"/>
          </p:cNvSpPr>
          <p:nvPr/>
        </p:nvSpPr>
        <p:spPr bwMode="auto">
          <a:xfrm>
            <a:off x="1219200" y="4105275"/>
            <a:ext cx="3352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Network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9" name="Right Brace 88"/>
          <p:cNvSpPr/>
          <p:nvPr/>
        </p:nvSpPr>
        <p:spPr>
          <a:xfrm rot="5400000">
            <a:off x="2781300" y="4271169"/>
            <a:ext cx="228600" cy="660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ight Brace 89"/>
          <p:cNvSpPr/>
          <p:nvPr/>
        </p:nvSpPr>
        <p:spPr>
          <a:xfrm rot="16200000">
            <a:off x="1435100" y="3632200"/>
            <a:ext cx="228600" cy="660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Curved Connector 110"/>
          <p:cNvCxnSpPr>
            <a:stCxn id="90" idx="1"/>
            <a:endCxn id="129" idx="1"/>
          </p:cNvCxnSpPr>
          <p:nvPr/>
        </p:nvCxnSpPr>
        <p:spPr>
          <a:xfrm rot="5400000" flipH="1" flipV="1">
            <a:off x="3183334" y="554435"/>
            <a:ext cx="1659731" cy="4927600"/>
          </a:xfrm>
          <a:prstGeom prst="curvedConnector4">
            <a:avLst>
              <a:gd name="adj1" fmla="val 33056"/>
              <a:gd name="adj2" fmla="val 5116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113"/>
          <p:cNvCxnSpPr>
            <a:stCxn id="89" idx="1"/>
            <a:endCxn id="130" idx="1"/>
          </p:cNvCxnSpPr>
          <p:nvPr/>
        </p:nvCxnSpPr>
        <p:spPr>
          <a:xfrm rot="5400000" flipH="1" flipV="1">
            <a:off x="4503698" y="2742367"/>
            <a:ext cx="365204" cy="3581400"/>
          </a:xfrm>
          <a:prstGeom prst="curvedConnector4">
            <a:avLst>
              <a:gd name="adj1" fmla="val -231602"/>
              <a:gd name="adj2" fmla="val 5159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Left Brace 128"/>
          <p:cNvSpPr/>
          <p:nvPr/>
        </p:nvSpPr>
        <p:spPr>
          <a:xfrm>
            <a:off x="6477000" y="939800"/>
            <a:ext cx="287338" cy="24971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Left Brace 129"/>
          <p:cNvSpPr/>
          <p:nvPr/>
        </p:nvSpPr>
        <p:spPr>
          <a:xfrm>
            <a:off x="6477000" y="3512661"/>
            <a:ext cx="287338" cy="167560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0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Better Attribution of Network Data Responsible for an Attack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Asia </a:t>
            </a:r>
            <a:r>
              <a:rPr lang="en-US" sz="2400" dirty="0" err="1" smtClean="0"/>
              <a:t>Slowinska</a:t>
            </a:r>
            <a:r>
              <a:rPr lang="en-US" sz="2400" dirty="0"/>
              <a:t> </a:t>
            </a:r>
            <a:r>
              <a:rPr lang="en-US" sz="2400" dirty="0" smtClean="0"/>
              <a:t>and Herbert </a:t>
            </a:r>
            <a:r>
              <a:rPr lang="en-US" sz="2400" dirty="0" err="1" smtClean="0"/>
              <a:t>Bos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i="1" dirty="0" smtClean="0">
                <a:hlinkClick r:id="rId2"/>
              </a:rPr>
              <a:t>The </a:t>
            </a:r>
            <a:r>
              <a:rPr lang="en-US" sz="2400" i="1" dirty="0">
                <a:hlinkClick r:id="rId2"/>
              </a:rPr>
              <a:t>Age of Data: pinpointing guilty bytes in polymorphic buffer overflows on heap or </a:t>
            </a:r>
            <a:r>
              <a:rPr lang="en-US" sz="2400" i="1" dirty="0" smtClean="0">
                <a:hlinkClick r:id="rId2"/>
              </a:rPr>
              <a:t>stack</a:t>
            </a:r>
            <a:endParaRPr lang="en-US" sz="2400" i="1" dirty="0" smtClean="0"/>
          </a:p>
          <a:p>
            <a:pPr marL="0" indent="0">
              <a:buNone/>
            </a:pPr>
            <a:r>
              <a:rPr lang="en-US" sz="2400" dirty="0" smtClean="0"/>
              <a:t>ACSAC 2007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+ Creating better signatures for IDS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4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 are the phases of an intrusion?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Reconnaissance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smtClean="0"/>
              <a:t>Scanning, probing</a:t>
            </a:r>
          </a:p>
          <a:p>
            <a:pPr marL="800100" lvl="2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Exploitation</a:t>
            </a:r>
          </a:p>
          <a:p>
            <a:pPr marL="800100" lvl="2" indent="0">
              <a:buNone/>
            </a:pPr>
            <a:r>
              <a:rPr lang="en-US" dirty="0" smtClean="0"/>
              <a:t>Compromise, gain initial control</a:t>
            </a:r>
          </a:p>
          <a:p>
            <a:pPr marL="800100" lvl="2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Reinforcement</a:t>
            </a:r>
          </a:p>
          <a:p>
            <a:pPr marL="800100" lvl="2" indent="0">
              <a:buNone/>
            </a:pPr>
            <a:r>
              <a:rPr lang="en-US" dirty="0"/>
              <a:t>Bring in tools, rootkits, etc</a:t>
            </a:r>
            <a:r>
              <a:rPr lang="en-US" dirty="0" smtClean="0"/>
              <a:t>.</a:t>
            </a:r>
            <a:endParaRPr lang="en-US" dirty="0"/>
          </a:p>
          <a:p>
            <a:pPr marL="1314450" lvl="2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Consolidation</a:t>
            </a:r>
          </a:p>
          <a:p>
            <a:pPr marL="800100" lvl="2" indent="0">
              <a:buNone/>
            </a:pPr>
            <a:r>
              <a:rPr lang="en-US" dirty="0"/>
              <a:t>Cleanup, install backdoor</a:t>
            </a:r>
          </a:p>
          <a:p>
            <a:pPr marL="1314450" lvl="2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Pillage</a:t>
            </a:r>
          </a:p>
          <a:p>
            <a:pPr marL="800100" lvl="2" indent="0">
              <a:buNone/>
            </a:pPr>
            <a:r>
              <a:rPr lang="en-US" dirty="0" smtClean="0"/>
              <a:t>Steal data, etc.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800100" lvl="2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32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Vulnerability </a:t>
            </a:r>
            <a:r>
              <a:rPr lang="en-GB" dirty="0" smtClean="0"/>
              <a:t>Signatures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</a:t>
            </a:r>
            <a:r>
              <a:rPr lang="en-US" dirty="0"/>
              <a:t>length of the buffer: determine protocol fields which length cannot exceed a given limit</a:t>
            </a:r>
          </a:p>
          <a:p>
            <a:endParaRPr lang="en-US" dirty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GB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B28-E81B-4AA0-ABED-0FA8971EB94E}" type="slidenum">
              <a:rPr lang="en-GB"/>
              <a:pPr/>
              <a:t>40</a:t>
            </a:fld>
            <a:endParaRPr lang="en-GB"/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852487" y="1919287"/>
            <a:ext cx="80422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107950" defTabSz="449263">
              <a:spcBef>
                <a:spcPct val="20000"/>
              </a:spcBef>
              <a:buClr>
                <a:schemeClr val="accent1"/>
              </a:buClr>
              <a:buSzPct val="3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800" dirty="0">
              <a:latin typeface="Arial" charset="0"/>
            </a:endParaRPr>
          </a:p>
        </p:txBody>
      </p:sp>
      <p:sp>
        <p:nvSpPr>
          <p:cNvPr id="115718" name="Rectangle 6"/>
          <p:cNvSpPr>
            <a:spLocks/>
          </p:cNvSpPr>
          <p:nvPr/>
        </p:nvSpPr>
        <p:spPr bwMode="auto">
          <a:xfrm>
            <a:off x="6313488" y="3827463"/>
            <a:ext cx="1620837" cy="2160587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9" name="Rectangle 7"/>
          <p:cNvSpPr>
            <a:spLocks/>
          </p:cNvSpPr>
          <p:nvPr/>
        </p:nvSpPr>
        <p:spPr bwMode="auto">
          <a:xfrm>
            <a:off x="1814513" y="4006850"/>
            <a:ext cx="1800225" cy="539750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6313488" y="3124200"/>
            <a:ext cx="1587" cy="306070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>
            <a:off x="7934325" y="3124200"/>
            <a:ext cx="1588" cy="306070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6313488" y="5986463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6313488" y="4906963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4" name="Line 12"/>
          <p:cNvSpPr>
            <a:spLocks noChangeShapeType="1"/>
          </p:cNvSpPr>
          <p:nvPr/>
        </p:nvSpPr>
        <p:spPr bwMode="auto">
          <a:xfrm>
            <a:off x="6313488" y="4367213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5" name="Line 13"/>
          <p:cNvSpPr>
            <a:spLocks noChangeShapeType="1"/>
          </p:cNvSpPr>
          <p:nvPr/>
        </p:nvSpPr>
        <p:spPr bwMode="auto">
          <a:xfrm>
            <a:off x="6313488" y="4078288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6" name="Line 14"/>
          <p:cNvSpPr>
            <a:spLocks noChangeShapeType="1"/>
          </p:cNvSpPr>
          <p:nvPr/>
        </p:nvSpPr>
        <p:spPr bwMode="auto">
          <a:xfrm>
            <a:off x="1093788" y="4546600"/>
            <a:ext cx="3779837" cy="1588"/>
          </a:xfrm>
          <a:prstGeom prst="line">
            <a:avLst/>
          </a:prstGeom>
          <a:noFill/>
          <a:ln w="1836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7" name="Line 15"/>
          <p:cNvSpPr>
            <a:spLocks noChangeShapeType="1"/>
          </p:cNvSpPr>
          <p:nvPr/>
        </p:nvSpPr>
        <p:spPr bwMode="auto">
          <a:xfrm>
            <a:off x="1093788" y="4006850"/>
            <a:ext cx="3779837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8" name="Line 16"/>
          <p:cNvSpPr>
            <a:spLocks noChangeShapeType="1"/>
          </p:cNvSpPr>
          <p:nvPr/>
        </p:nvSpPr>
        <p:spPr bwMode="auto">
          <a:xfrm>
            <a:off x="1814513" y="4006850"/>
            <a:ext cx="1587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9" name="Line 17"/>
          <p:cNvSpPr>
            <a:spLocks noChangeShapeType="1"/>
          </p:cNvSpPr>
          <p:nvPr/>
        </p:nvSpPr>
        <p:spPr bwMode="auto">
          <a:xfrm>
            <a:off x="3614738" y="4006850"/>
            <a:ext cx="1587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0" name="Line 18"/>
          <p:cNvSpPr>
            <a:spLocks noChangeShapeType="1"/>
          </p:cNvSpPr>
          <p:nvPr/>
        </p:nvSpPr>
        <p:spPr bwMode="auto">
          <a:xfrm>
            <a:off x="1093788" y="4006850"/>
            <a:ext cx="1587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1" name="Line 19"/>
          <p:cNvSpPr>
            <a:spLocks noChangeShapeType="1"/>
          </p:cNvSpPr>
          <p:nvPr/>
        </p:nvSpPr>
        <p:spPr bwMode="auto">
          <a:xfrm>
            <a:off x="4873625" y="4006850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2" name="Line 20"/>
          <p:cNvSpPr>
            <a:spLocks noChangeShapeType="1"/>
          </p:cNvSpPr>
          <p:nvPr/>
        </p:nvSpPr>
        <p:spPr bwMode="auto">
          <a:xfrm>
            <a:off x="1814513" y="4546600"/>
            <a:ext cx="1587" cy="360363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3" name="Line 21"/>
          <p:cNvSpPr>
            <a:spLocks noChangeShapeType="1"/>
          </p:cNvSpPr>
          <p:nvPr/>
        </p:nvSpPr>
        <p:spPr bwMode="auto">
          <a:xfrm>
            <a:off x="3614738" y="4546600"/>
            <a:ext cx="1587" cy="360363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4" name="Line 22"/>
          <p:cNvSpPr>
            <a:spLocks noChangeShapeType="1"/>
          </p:cNvSpPr>
          <p:nvPr/>
        </p:nvSpPr>
        <p:spPr bwMode="auto">
          <a:xfrm>
            <a:off x="1814513" y="4727575"/>
            <a:ext cx="18002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5" name="Text Box 23"/>
          <p:cNvSpPr txBox="1">
            <a:spLocks noChangeArrowheads="1"/>
          </p:cNvSpPr>
          <p:nvPr/>
        </p:nvSpPr>
        <p:spPr bwMode="auto">
          <a:xfrm>
            <a:off x="1778000" y="3668713"/>
            <a:ext cx="1866900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a protocol field</a:t>
            </a:r>
          </a:p>
        </p:txBody>
      </p: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6494463" y="5086350"/>
            <a:ext cx="1366837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vulnerable 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    buffer</a:t>
            </a:r>
          </a:p>
        </p:txBody>
      </p:sp>
      <p:sp>
        <p:nvSpPr>
          <p:cNvPr id="115737" name="Line 25"/>
          <p:cNvSpPr>
            <a:spLocks noChangeShapeType="1"/>
          </p:cNvSpPr>
          <p:nvPr/>
        </p:nvSpPr>
        <p:spPr bwMode="auto">
          <a:xfrm>
            <a:off x="1814513" y="4546600"/>
            <a:ext cx="4500562" cy="1439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8" name="Line 26"/>
          <p:cNvSpPr>
            <a:spLocks noChangeShapeType="1"/>
          </p:cNvSpPr>
          <p:nvPr/>
        </p:nvSpPr>
        <p:spPr bwMode="auto">
          <a:xfrm flipV="1">
            <a:off x="3614738" y="3824288"/>
            <a:ext cx="2700337" cy="723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6710363" y="4043363"/>
            <a:ext cx="69691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target</a:t>
            </a:r>
          </a:p>
        </p:txBody>
      </p:sp>
      <p:sp>
        <p:nvSpPr>
          <p:cNvPr id="115740" name="Line 28"/>
          <p:cNvSpPr>
            <a:spLocks noChangeShapeType="1"/>
          </p:cNvSpPr>
          <p:nvPr/>
        </p:nvSpPr>
        <p:spPr bwMode="auto">
          <a:xfrm>
            <a:off x="1093788" y="4546600"/>
            <a:ext cx="3779837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1" name="Line 29"/>
          <p:cNvSpPr>
            <a:spLocks noChangeShapeType="1"/>
          </p:cNvSpPr>
          <p:nvPr/>
        </p:nvSpPr>
        <p:spPr bwMode="auto">
          <a:xfrm>
            <a:off x="7754938" y="4906963"/>
            <a:ext cx="900112" cy="158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2" name="Line 30"/>
          <p:cNvSpPr>
            <a:spLocks noChangeShapeType="1"/>
          </p:cNvSpPr>
          <p:nvPr/>
        </p:nvSpPr>
        <p:spPr bwMode="auto">
          <a:xfrm>
            <a:off x="7754938" y="5986463"/>
            <a:ext cx="900112" cy="158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3" name="Text Box 31"/>
          <p:cNvSpPr txBox="1">
            <a:spLocks noChangeArrowheads="1"/>
          </p:cNvSpPr>
          <p:nvPr/>
        </p:nvSpPr>
        <p:spPr bwMode="auto">
          <a:xfrm>
            <a:off x="8331200" y="5221288"/>
            <a:ext cx="79692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9000" rIns="9000" bIns="900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L</a:t>
            </a:r>
            <a:r>
              <a:rPr lang="en-GB" baseline="-33000">
                <a:solidFill>
                  <a:srgbClr val="000000"/>
                </a:solidFill>
              </a:rPr>
              <a:t>1</a:t>
            </a:r>
            <a:r>
              <a:rPr lang="en-GB">
                <a:solidFill>
                  <a:srgbClr val="000000"/>
                </a:solidFill>
              </a:rPr>
              <a:t> = 8</a:t>
            </a:r>
          </a:p>
        </p:txBody>
      </p:sp>
      <p:sp>
        <p:nvSpPr>
          <p:cNvPr id="115744" name="Text Box 32"/>
          <p:cNvSpPr txBox="1">
            <a:spLocks noChangeArrowheads="1"/>
          </p:cNvSpPr>
          <p:nvPr/>
        </p:nvSpPr>
        <p:spPr bwMode="auto">
          <a:xfrm>
            <a:off x="2246313" y="4718050"/>
            <a:ext cx="935037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9000" rIns="9000" bIns="900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L</a:t>
            </a:r>
            <a:r>
              <a:rPr lang="en-GB" baseline="-33000">
                <a:solidFill>
                  <a:srgbClr val="000000"/>
                </a:solidFill>
              </a:rPr>
              <a:t>2 </a:t>
            </a:r>
            <a:r>
              <a:rPr lang="en-GB">
                <a:solidFill>
                  <a:srgbClr val="000000"/>
                </a:solidFill>
              </a:rPr>
              <a:t>&gt; L</a:t>
            </a:r>
            <a:r>
              <a:rPr lang="en-GB" baseline="-33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5745" name="Line 33"/>
          <p:cNvSpPr>
            <a:spLocks noChangeShapeType="1"/>
          </p:cNvSpPr>
          <p:nvPr/>
        </p:nvSpPr>
        <p:spPr bwMode="auto">
          <a:xfrm>
            <a:off x="8294688" y="4906963"/>
            <a:ext cx="1587" cy="107950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6" name="Text Box 34"/>
          <p:cNvSpPr txBox="1">
            <a:spLocks noChangeArrowheads="1"/>
          </p:cNvSpPr>
          <p:nvPr/>
        </p:nvSpPr>
        <p:spPr bwMode="auto">
          <a:xfrm>
            <a:off x="2057400" y="2819400"/>
            <a:ext cx="109537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" tIns="9000" rIns="9000" bIns="900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network 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trace:</a:t>
            </a:r>
          </a:p>
        </p:txBody>
      </p:sp>
      <p:sp>
        <p:nvSpPr>
          <p:cNvPr id="115747" name="Line 35"/>
          <p:cNvSpPr>
            <a:spLocks noChangeShapeType="1"/>
          </p:cNvSpPr>
          <p:nvPr/>
        </p:nvSpPr>
        <p:spPr bwMode="auto">
          <a:xfrm>
            <a:off x="8113713" y="4403725"/>
            <a:ext cx="1587" cy="15843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8" name="Line 36"/>
          <p:cNvSpPr>
            <a:spLocks noChangeShapeType="1"/>
          </p:cNvSpPr>
          <p:nvPr/>
        </p:nvSpPr>
        <p:spPr bwMode="auto">
          <a:xfrm>
            <a:off x="7934325" y="5986463"/>
            <a:ext cx="539750" cy="1587"/>
          </a:xfrm>
          <a:prstGeom prst="line">
            <a:avLst/>
          </a:prstGeom>
          <a:noFill/>
          <a:ln w="1836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9" name="Line 37"/>
          <p:cNvSpPr>
            <a:spLocks noChangeShapeType="1"/>
          </p:cNvSpPr>
          <p:nvPr/>
        </p:nvSpPr>
        <p:spPr bwMode="auto">
          <a:xfrm>
            <a:off x="7934325" y="4367213"/>
            <a:ext cx="539750" cy="1587"/>
          </a:xfrm>
          <a:prstGeom prst="line">
            <a:avLst/>
          </a:prstGeom>
          <a:noFill/>
          <a:ln w="1836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50" name="Text Box 38"/>
          <p:cNvSpPr txBox="1">
            <a:spLocks noChangeArrowheads="1"/>
          </p:cNvSpPr>
          <p:nvPr/>
        </p:nvSpPr>
        <p:spPr bwMode="auto">
          <a:xfrm>
            <a:off x="8205788" y="4403725"/>
            <a:ext cx="234950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" tIns="9000" rIns="9000" bIns="9000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800">
                <a:solidFill>
                  <a:srgbClr val="FF0000"/>
                </a:solidFill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4875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69" name="Rectangle 3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How to </a:t>
            </a:r>
            <a:r>
              <a:rPr lang="en-GB" sz="4000" dirty="0" smtClean="0"/>
              <a:t>Determine 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/>
              <a:t>the </a:t>
            </a:r>
            <a:r>
              <a:rPr lang="en-GB" sz="4000" dirty="0" smtClean="0"/>
              <a:t>Offending </a:t>
            </a:r>
            <a:r>
              <a:rPr lang="en-GB" dirty="0" smtClean="0"/>
              <a:t>B</a:t>
            </a:r>
            <a:r>
              <a:rPr lang="en-GB" sz="4000" dirty="0" smtClean="0"/>
              <a:t>ytes</a:t>
            </a:r>
            <a:r>
              <a:rPr lang="en-GB" sz="4000" dirty="0"/>
              <a:t>?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easy case</a:t>
            </a:r>
            <a:endParaRPr lang="en-US" dirty="0"/>
          </a:p>
        </p:txBody>
      </p:sp>
      <p:sp>
        <p:nvSpPr>
          <p:cNvPr id="3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3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GB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9D13-14AB-422F-B427-F4293F750352}" type="slidenum">
              <a:rPr lang="en-GB"/>
              <a:pPr/>
              <a:t>41</a:t>
            </a:fld>
            <a:endParaRPr lang="en-GB"/>
          </a:p>
        </p:txBody>
      </p:sp>
      <p:sp>
        <p:nvSpPr>
          <p:cNvPr id="116740" name="Rectangle 4"/>
          <p:cNvSpPr>
            <a:spLocks/>
          </p:cNvSpPr>
          <p:nvPr/>
        </p:nvSpPr>
        <p:spPr bwMode="auto">
          <a:xfrm>
            <a:off x="6667500" y="4589463"/>
            <a:ext cx="1620838" cy="539750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1" name="Rectangle 5"/>
          <p:cNvSpPr>
            <a:spLocks/>
          </p:cNvSpPr>
          <p:nvPr/>
        </p:nvSpPr>
        <p:spPr bwMode="auto">
          <a:xfrm>
            <a:off x="6667500" y="2428875"/>
            <a:ext cx="1620838" cy="2160588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2" name="Rectangle 6"/>
          <p:cNvSpPr>
            <a:spLocks/>
          </p:cNvSpPr>
          <p:nvPr/>
        </p:nvSpPr>
        <p:spPr bwMode="auto">
          <a:xfrm>
            <a:off x="2168525" y="2608263"/>
            <a:ext cx="1800225" cy="539750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6667500" y="2068513"/>
            <a:ext cx="1588" cy="306070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8288338" y="2068513"/>
            <a:ext cx="1587" cy="306070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6905625" y="1676400"/>
            <a:ext cx="121126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00" tIns="54000" rIns="99000" bIns="5400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memory</a:t>
            </a:r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>
            <a:off x="6667500" y="4589463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6667500" y="3508375"/>
            <a:ext cx="1619250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>
            <a:off x="6667500" y="2968625"/>
            <a:ext cx="1619250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>
            <a:off x="6667500" y="2681288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0" name="Line 14"/>
          <p:cNvSpPr>
            <a:spLocks noChangeShapeType="1"/>
          </p:cNvSpPr>
          <p:nvPr/>
        </p:nvSpPr>
        <p:spPr bwMode="auto">
          <a:xfrm>
            <a:off x="1447800" y="3148013"/>
            <a:ext cx="3779838" cy="1587"/>
          </a:xfrm>
          <a:prstGeom prst="line">
            <a:avLst/>
          </a:prstGeom>
          <a:noFill/>
          <a:ln w="1836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1" name="Line 15"/>
          <p:cNvSpPr>
            <a:spLocks noChangeShapeType="1"/>
          </p:cNvSpPr>
          <p:nvPr/>
        </p:nvSpPr>
        <p:spPr bwMode="auto">
          <a:xfrm>
            <a:off x="1447800" y="2608263"/>
            <a:ext cx="3779838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2" name="Line 16"/>
          <p:cNvSpPr>
            <a:spLocks noChangeShapeType="1"/>
          </p:cNvSpPr>
          <p:nvPr/>
        </p:nvSpPr>
        <p:spPr bwMode="auto">
          <a:xfrm>
            <a:off x="2168525" y="2608263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3" name="Line 17"/>
          <p:cNvSpPr>
            <a:spLocks noChangeShapeType="1"/>
          </p:cNvSpPr>
          <p:nvPr/>
        </p:nvSpPr>
        <p:spPr bwMode="auto">
          <a:xfrm>
            <a:off x="3968750" y="2608263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4" name="Line 18"/>
          <p:cNvSpPr>
            <a:spLocks noChangeShapeType="1"/>
          </p:cNvSpPr>
          <p:nvPr/>
        </p:nvSpPr>
        <p:spPr bwMode="auto">
          <a:xfrm>
            <a:off x="1447800" y="2608263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5" name="Line 19"/>
          <p:cNvSpPr>
            <a:spLocks noChangeShapeType="1"/>
          </p:cNvSpPr>
          <p:nvPr/>
        </p:nvSpPr>
        <p:spPr bwMode="auto">
          <a:xfrm>
            <a:off x="5227638" y="2608263"/>
            <a:ext cx="1587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6" name="Line 20"/>
          <p:cNvSpPr>
            <a:spLocks noChangeShapeType="1"/>
          </p:cNvSpPr>
          <p:nvPr/>
        </p:nvSpPr>
        <p:spPr bwMode="auto">
          <a:xfrm>
            <a:off x="2168525" y="3148013"/>
            <a:ext cx="1588" cy="360362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7" name="Line 21"/>
          <p:cNvSpPr>
            <a:spLocks noChangeShapeType="1"/>
          </p:cNvSpPr>
          <p:nvPr/>
        </p:nvSpPr>
        <p:spPr bwMode="auto">
          <a:xfrm>
            <a:off x="3968750" y="3148013"/>
            <a:ext cx="1588" cy="360362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8" name="Line 22"/>
          <p:cNvSpPr>
            <a:spLocks noChangeShapeType="1"/>
          </p:cNvSpPr>
          <p:nvPr/>
        </p:nvSpPr>
        <p:spPr bwMode="auto">
          <a:xfrm>
            <a:off x="2168525" y="3328988"/>
            <a:ext cx="18002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9" name="Text Box 23"/>
          <p:cNvSpPr txBox="1">
            <a:spLocks noChangeArrowheads="1"/>
          </p:cNvSpPr>
          <p:nvPr/>
        </p:nvSpPr>
        <p:spPr bwMode="auto">
          <a:xfrm>
            <a:off x="2239963" y="3314700"/>
            <a:ext cx="1866900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a protocol field</a:t>
            </a:r>
          </a:p>
        </p:txBody>
      </p:sp>
      <p:sp>
        <p:nvSpPr>
          <p:cNvPr id="116760" name="Text Box 24"/>
          <p:cNvSpPr txBox="1">
            <a:spLocks noChangeArrowheads="1"/>
          </p:cNvSpPr>
          <p:nvPr/>
        </p:nvSpPr>
        <p:spPr bwMode="auto">
          <a:xfrm>
            <a:off x="6848475" y="3689350"/>
            <a:ext cx="1366838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vulnerable 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    buffer</a:t>
            </a:r>
          </a:p>
        </p:txBody>
      </p:sp>
      <p:sp>
        <p:nvSpPr>
          <p:cNvPr id="116761" name="Line 25"/>
          <p:cNvSpPr>
            <a:spLocks noChangeShapeType="1"/>
          </p:cNvSpPr>
          <p:nvPr/>
        </p:nvSpPr>
        <p:spPr bwMode="auto">
          <a:xfrm>
            <a:off x="2168525" y="3148013"/>
            <a:ext cx="4500563" cy="1439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62" name="Line 26"/>
          <p:cNvSpPr>
            <a:spLocks noChangeShapeType="1"/>
          </p:cNvSpPr>
          <p:nvPr/>
        </p:nvSpPr>
        <p:spPr bwMode="auto">
          <a:xfrm flipV="1">
            <a:off x="3968750" y="2425700"/>
            <a:ext cx="2700338" cy="723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63" name="Text Box 27"/>
          <p:cNvSpPr txBox="1">
            <a:spLocks noChangeArrowheads="1"/>
          </p:cNvSpPr>
          <p:nvPr/>
        </p:nvSpPr>
        <p:spPr bwMode="auto">
          <a:xfrm>
            <a:off x="7064375" y="2644775"/>
            <a:ext cx="696913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target</a:t>
            </a:r>
          </a:p>
        </p:txBody>
      </p:sp>
      <p:sp>
        <p:nvSpPr>
          <p:cNvPr id="116764" name="Line 28"/>
          <p:cNvSpPr>
            <a:spLocks noChangeShapeType="1"/>
          </p:cNvSpPr>
          <p:nvPr/>
        </p:nvSpPr>
        <p:spPr bwMode="auto">
          <a:xfrm>
            <a:off x="1447800" y="3148013"/>
            <a:ext cx="3779838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65" name="Rectangle 29"/>
          <p:cNvSpPr>
            <a:spLocks/>
          </p:cNvSpPr>
          <p:nvPr/>
        </p:nvSpPr>
        <p:spPr bwMode="auto">
          <a:xfrm>
            <a:off x="6634163" y="5416550"/>
            <a:ext cx="180975" cy="180975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6" name="Text Box 30"/>
          <p:cNvSpPr txBox="1">
            <a:spLocks noChangeArrowheads="1"/>
          </p:cNvSpPr>
          <p:nvPr/>
        </p:nvSpPr>
        <p:spPr bwMode="auto">
          <a:xfrm>
            <a:off x="6886575" y="5345113"/>
            <a:ext cx="1476375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tainted data</a:t>
            </a:r>
          </a:p>
        </p:txBody>
      </p:sp>
      <p:sp>
        <p:nvSpPr>
          <p:cNvPr id="116767" name="Rectangle 31"/>
          <p:cNvSpPr>
            <a:spLocks/>
          </p:cNvSpPr>
          <p:nvPr/>
        </p:nvSpPr>
        <p:spPr bwMode="auto">
          <a:xfrm>
            <a:off x="6634163" y="5705475"/>
            <a:ext cx="180975" cy="18097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8" name="Text Box 32"/>
          <p:cNvSpPr txBox="1">
            <a:spLocks noChangeArrowheads="1"/>
          </p:cNvSpPr>
          <p:nvPr/>
        </p:nvSpPr>
        <p:spPr bwMode="auto">
          <a:xfrm>
            <a:off x="6886575" y="5597525"/>
            <a:ext cx="176053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8360" tIns="18360" rIns="18360" bIns="18360"/>
          <a:lstStyle>
            <a:lvl1pPr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untainted data</a:t>
            </a:r>
          </a:p>
        </p:txBody>
      </p:sp>
    </p:spTree>
    <p:extLst>
      <p:ext uri="{BB962C8B-B14F-4D97-AF65-F5344CB8AC3E}">
        <p14:creationId xmlns:p14="http://schemas.microsoft.com/office/powerpoint/2010/main" val="29346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15" name="Rectangle 3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to Determine </a:t>
            </a:r>
            <a:br>
              <a:rPr lang="en-GB" dirty="0"/>
            </a:br>
            <a:r>
              <a:rPr lang="en-GB" dirty="0"/>
              <a:t>the Offending Bytes?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Adjacent buffers</a:t>
            </a:r>
            <a:endParaRPr lang="en-US" dirty="0"/>
          </a:p>
        </p:txBody>
      </p:sp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3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5844" y="5835650"/>
            <a:ext cx="2275112" cy="365125"/>
          </a:xfrm>
        </p:spPr>
        <p:txBody>
          <a:bodyPr/>
          <a:lstStyle/>
          <a:p>
            <a:r>
              <a:rPr lang="en-US" smtClean="0"/>
              <a:t>CS-695 Host Forensics    Relating to the Network</a:t>
            </a:r>
            <a:endParaRPr lang="en-GB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9DD1-D58A-43DC-A15A-87303EC13208}" type="slidenum">
              <a:rPr lang="en-GB"/>
              <a:pPr/>
              <a:t>42</a:t>
            </a:fld>
            <a:endParaRPr lang="en-GB"/>
          </a:p>
        </p:txBody>
      </p:sp>
      <p:sp>
        <p:nvSpPr>
          <p:cNvPr id="118817" name="Rectangle 33"/>
          <p:cNvSpPr>
            <a:spLocks/>
          </p:cNvSpPr>
          <p:nvPr/>
        </p:nvSpPr>
        <p:spPr bwMode="auto">
          <a:xfrm>
            <a:off x="5981700" y="4360863"/>
            <a:ext cx="1620838" cy="539750"/>
          </a:xfrm>
          <a:prstGeom prst="rect">
            <a:avLst/>
          </a:prstGeom>
          <a:solidFill>
            <a:srgbClr val="33A3A3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18" name="Rectangle 34"/>
          <p:cNvSpPr>
            <a:spLocks/>
          </p:cNvSpPr>
          <p:nvPr/>
        </p:nvSpPr>
        <p:spPr bwMode="auto">
          <a:xfrm>
            <a:off x="5981700" y="2200275"/>
            <a:ext cx="1620838" cy="2160588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19" name="Rectangle 35"/>
          <p:cNvSpPr>
            <a:spLocks/>
          </p:cNvSpPr>
          <p:nvPr/>
        </p:nvSpPr>
        <p:spPr bwMode="auto">
          <a:xfrm>
            <a:off x="1482725" y="2379663"/>
            <a:ext cx="1800225" cy="539750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20" name="Line 36"/>
          <p:cNvSpPr>
            <a:spLocks noChangeShapeType="1"/>
          </p:cNvSpPr>
          <p:nvPr/>
        </p:nvSpPr>
        <p:spPr bwMode="auto">
          <a:xfrm>
            <a:off x="5981700" y="1839913"/>
            <a:ext cx="1588" cy="306070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21" name="Line 37"/>
          <p:cNvSpPr>
            <a:spLocks noChangeShapeType="1"/>
          </p:cNvSpPr>
          <p:nvPr/>
        </p:nvSpPr>
        <p:spPr bwMode="auto">
          <a:xfrm>
            <a:off x="7602538" y="1839913"/>
            <a:ext cx="1587" cy="306070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22" name="Text Box 38"/>
          <p:cNvSpPr txBox="1">
            <a:spLocks noChangeArrowheads="1"/>
          </p:cNvSpPr>
          <p:nvPr/>
        </p:nvSpPr>
        <p:spPr bwMode="auto">
          <a:xfrm>
            <a:off x="6219825" y="1447800"/>
            <a:ext cx="121126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00" tIns="54000" rIns="99000" bIns="5400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memory</a:t>
            </a:r>
          </a:p>
        </p:txBody>
      </p:sp>
      <p:sp>
        <p:nvSpPr>
          <p:cNvPr id="118823" name="Line 39"/>
          <p:cNvSpPr>
            <a:spLocks noChangeShapeType="1"/>
          </p:cNvSpPr>
          <p:nvPr/>
        </p:nvSpPr>
        <p:spPr bwMode="auto">
          <a:xfrm>
            <a:off x="5981700" y="4360863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24" name="Line 40"/>
          <p:cNvSpPr>
            <a:spLocks noChangeShapeType="1"/>
          </p:cNvSpPr>
          <p:nvPr/>
        </p:nvSpPr>
        <p:spPr bwMode="auto">
          <a:xfrm>
            <a:off x="5981700" y="3279775"/>
            <a:ext cx="1619250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25" name="Line 41"/>
          <p:cNvSpPr>
            <a:spLocks noChangeShapeType="1"/>
          </p:cNvSpPr>
          <p:nvPr/>
        </p:nvSpPr>
        <p:spPr bwMode="auto">
          <a:xfrm>
            <a:off x="5981700" y="2740025"/>
            <a:ext cx="1619250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26" name="Line 42"/>
          <p:cNvSpPr>
            <a:spLocks noChangeShapeType="1"/>
          </p:cNvSpPr>
          <p:nvPr/>
        </p:nvSpPr>
        <p:spPr bwMode="auto">
          <a:xfrm>
            <a:off x="5981700" y="2452688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27" name="Line 43"/>
          <p:cNvSpPr>
            <a:spLocks noChangeShapeType="1"/>
          </p:cNvSpPr>
          <p:nvPr/>
        </p:nvSpPr>
        <p:spPr bwMode="auto">
          <a:xfrm>
            <a:off x="762000" y="2919413"/>
            <a:ext cx="3779838" cy="1587"/>
          </a:xfrm>
          <a:prstGeom prst="line">
            <a:avLst/>
          </a:prstGeom>
          <a:noFill/>
          <a:ln w="1836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28" name="Line 44"/>
          <p:cNvSpPr>
            <a:spLocks noChangeShapeType="1"/>
          </p:cNvSpPr>
          <p:nvPr/>
        </p:nvSpPr>
        <p:spPr bwMode="auto">
          <a:xfrm>
            <a:off x="762000" y="2379663"/>
            <a:ext cx="3779838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29" name="Line 45"/>
          <p:cNvSpPr>
            <a:spLocks noChangeShapeType="1"/>
          </p:cNvSpPr>
          <p:nvPr/>
        </p:nvSpPr>
        <p:spPr bwMode="auto">
          <a:xfrm>
            <a:off x="1482725" y="2379663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30" name="Line 46"/>
          <p:cNvSpPr>
            <a:spLocks noChangeShapeType="1"/>
          </p:cNvSpPr>
          <p:nvPr/>
        </p:nvSpPr>
        <p:spPr bwMode="auto">
          <a:xfrm>
            <a:off x="3282950" y="2379663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31" name="Line 47"/>
          <p:cNvSpPr>
            <a:spLocks noChangeShapeType="1"/>
          </p:cNvSpPr>
          <p:nvPr/>
        </p:nvSpPr>
        <p:spPr bwMode="auto">
          <a:xfrm>
            <a:off x="762000" y="2379663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32" name="Line 48"/>
          <p:cNvSpPr>
            <a:spLocks noChangeShapeType="1"/>
          </p:cNvSpPr>
          <p:nvPr/>
        </p:nvSpPr>
        <p:spPr bwMode="auto">
          <a:xfrm>
            <a:off x="4541838" y="2379663"/>
            <a:ext cx="1587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33" name="Line 49"/>
          <p:cNvSpPr>
            <a:spLocks noChangeShapeType="1"/>
          </p:cNvSpPr>
          <p:nvPr/>
        </p:nvSpPr>
        <p:spPr bwMode="auto">
          <a:xfrm>
            <a:off x="1482725" y="2919413"/>
            <a:ext cx="1588" cy="360362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34" name="Line 50"/>
          <p:cNvSpPr>
            <a:spLocks noChangeShapeType="1"/>
          </p:cNvSpPr>
          <p:nvPr/>
        </p:nvSpPr>
        <p:spPr bwMode="auto">
          <a:xfrm>
            <a:off x="3282950" y="2919413"/>
            <a:ext cx="1588" cy="360362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35" name="Line 51"/>
          <p:cNvSpPr>
            <a:spLocks noChangeShapeType="1"/>
          </p:cNvSpPr>
          <p:nvPr/>
        </p:nvSpPr>
        <p:spPr bwMode="auto">
          <a:xfrm>
            <a:off x="1482725" y="3100388"/>
            <a:ext cx="18002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36" name="Text Box 52"/>
          <p:cNvSpPr txBox="1">
            <a:spLocks noChangeArrowheads="1"/>
          </p:cNvSpPr>
          <p:nvPr/>
        </p:nvSpPr>
        <p:spPr bwMode="auto">
          <a:xfrm>
            <a:off x="1554163" y="3086100"/>
            <a:ext cx="1866900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a protocol field</a:t>
            </a:r>
          </a:p>
        </p:txBody>
      </p:sp>
      <p:sp>
        <p:nvSpPr>
          <p:cNvPr id="118837" name="Text Box 53"/>
          <p:cNvSpPr txBox="1">
            <a:spLocks noChangeArrowheads="1"/>
          </p:cNvSpPr>
          <p:nvPr/>
        </p:nvSpPr>
        <p:spPr bwMode="auto">
          <a:xfrm>
            <a:off x="6162675" y="3460750"/>
            <a:ext cx="1366838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vulnerable 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    buffer</a:t>
            </a:r>
          </a:p>
        </p:txBody>
      </p:sp>
      <p:sp>
        <p:nvSpPr>
          <p:cNvPr id="118838" name="Line 54"/>
          <p:cNvSpPr>
            <a:spLocks noChangeShapeType="1"/>
          </p:cNvSpPr>
          <p:nvPr/>
        </p:nvSpPr>
        <p:spPr bwMode="auto">
          <a:xfrm>
            <a:off x="1482725" y="2919413"/>
            <a:ext cx="4500563" cy="1439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39" name="Line 55"/>
          <p:cNvSpPr>
            <a:spLocks noChangeShapeType="1"/>
          </p:cNvSpPr>
          <p:nvPr/>
        </p:nvSpPr>
        <p:spPr bwMode="auto">
          <a:xfrm flipV="1">
            <a:off x="3282950" y="2197100"/>
            <a:ext cx="2700338" cy="723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40" name="Text Box 56"/>
          <p:cNvSpPr txBox="1">
            <a:spLocks noChangeArrowheads="1"/>
          </p:cNvSpPr>
          <p:nvPr/>
        </p:nvSpPr>
        <p:spPr bwMode="auto">
          <a:xfrm>
            <a:off x="6378575" y="2416175"/>
            <a:ext cx="696913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target</a:t>
            </a:r>
          </a:p>
        </p:txBody>
      </p:sp>
      <p:sp>
        <p:nvSpPr>
          <p:cNvPr id="118841" name="Line 57"/>
          <p:cNvSpPr>
            <a:spLocks noChangeShapeType="1"/>
          </p:cNvSpPr>
          <p:nvPr/>
        </p:nvSpPr>
        <p:spPr bwMode="auto">
          <a:xfrm>
            <a:off x="762000" y="2919413"/>
            <a:ext cx="3779838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8842" name="Group 58"/>
          <p:cNvGrpSpPr>
            <a:grpSpLocks/>
          </p:cNvGrpSpPr>
          <p:nvPr/>
        </p:nvGrpSpPr>
        <p:grpSpPr bwMode="auto">
          <a:xfrm>
            <a:off x="5948363" y="5116513"/>
            <a:ext cx="2913062" cy="882650"/>
            <a:chOff x="4514" y="3810"/>
            <a:chExt cx="1835" cy="556"/>
          </a:xfrm>
        </p:grpSpPr>
        <p:sp>
          <p:nvSpPr>
            <p:cNvPr id="118843" name="Rectangle 59"/>
            <p:cNvSpPr>
              <a:spLocks/>
            </p:cNvSpPr>
            <p:nvPr/>
          </p:nvSpPr>
          <p:spPr bwMode="auto">
            <a:xfrm>
              <a:off x="4514" y="3855"/>
              <a:ext cx="114" cy="114"/>
            </a:xfrm>
            <a:prstGeom prst="rect">
              <a:avLst/>
            </a:prstGeom>
            <a:solidFill>
              <a:srgbClr val="00AE00"/>
            </a:solidFill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44" name="Text Box 60"/>
            <p:cNvSpPr txBox="1">
              <a:spLocks noChangeArrowheads="1"/>
            </p:cNvSpPr>
            <p:nvPr/>
          </p:nvSpPr>
          <p:spPr bwMode="auto">
            <a:xfrm>
              <a:off x="4673" y="3810"/>
              <a:ext cx="930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31800" indent="-215900"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47700" indent="-215900"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863600" indent="-215900"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079500" indent="-215900"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5367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19939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4511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29083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r>
                <a:rPr lang="en-GB">
                  <a:solidFill>
                    <a:srgbClr val="000000"/>
                  </a:solidFill>
                </a:rPr>
                <a:t>tainted data</a:t>
              </a:r>
            </a:p>
          </p:txBody>
        </p:sp>
        <p:sp>
          <p:nvSpPr>
            <p:cNvPr id="118845" name="Rectangle 61"/>
            <p:cNvSpPr>
              <a:spLocks/>
            </p:cNvSpPr>
            <p:nvPr/>
          </p:nvSpPr>
          <p:spPr bwMode="auto">
            <a:xfrm>
              <a:off x="4514" y="4218"/>
              <a:ext cx="114" cy="114"/>
            </a:xfrm>
            <a:prstGeom prst="rect">
              <a:avLst/>
            </a:prstGeom>
            <a:solidFill>
              <a:srgbClr val="33A3A3"/>
            </a:solidFill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46" name="Text Box 62"/>
            <p:cNvSpPr txBox="1">
              <a:spLocks noChangeArrowheads="1"/>
            </p:cNvSpPr>
            <p:nvPr/>
          </p:nvSpPr>
          <p:spPr bwMode="auto">
            <a:xfrm>
              <a:off x="4692" y="4150"/>
              <a:ext cx="1658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>
              <a:lvl1pPr defTabSz="449263"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31800" indent="-215900" defTabSz="449263"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47700" indent="-215900" defTabSz="449263"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863600" indent="-215900" defTabSz="449263"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079500" indent="-215900" defTabSz="449263"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5367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19939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4511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29083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r>
                <a:rPr lang="en-GB">
                  <a:solidFill>
                    <a:srgbClr val="000000"/>
                  </a:solidFill>
                </a:rPr>
                <a:t>unrelated tainted data</a:t>
              </a:r>
            </a:p>
          </p:txBody>
        </p:sp>
        <p:sp>
          <p:nvSpPr>
            <p:cNvPr id="118847" name="Rectangle 63"/>
            <p:cNvSpPr>
              <a:spLocks/>
            </p:cNvSpPr>
            <p:nvPr/>
          </p:nvSpPr>
          <p:spPr bwMode="auto">
            <a:xfrm>
              <a:off x="4514" y="4037"/>
              <a:ext cx="114" cy="11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48" name="Text Box 64"/>
            <p:cNvSpPr txBox="1">
              <a:spLocks noChangeArrowheads="1"/>
            </p:cNvSpPr>
            <p:nvPr/>
          </p:nvSpPr>
          <p:spPr bwMode="auto">
            <a:xfrm>
              <a:off x="4672" y="3969"/>
              <a:ext cx="1109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672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8360" tIns="18360" rIns="18360" bIns="18360"/>
            <a:lstStyle>
              <a:lvl1pPr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31800" indent="-215900"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47700" indent="-215900"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863600" indent="-215900"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079500" indent="-215900" defTabSz="449263"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5367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19939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4511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2908300" indent="-215900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r>
                <a:rPr lang="en-GB">
                  <a:solidFill>
                    <a:srgbClr val="000000"/>
                  </a:solidFill>
                </a:rPr>
                <a:t>untainted data</a:t>
              </a:r>
            </a:p>
          </p:txBody>
        </p:sp>
      </p:grpSp>
      <p:sp>
        <p:nvSpPr>
          <p:cNvPr id="118849" name="Text Box 65"/>
          <p:cNvSpPr txBox="1">
            <a:spLocks noChangeArrowheads="1"/>
          </p:cNvSpPr>
          <p:nvPr/>
        </p:nvSpPr>
        <p:spPr bwMode="auto">
          <a:xfrm>
            <a:off x="6270625" y="4459288"/>
            <a:ext cx="1033463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a_buffer</a:t>
            </a:r>
          </a:p>
        </p:txBody>
      </p:sp>
      <p:sp>
        <p:nvSpPr>
          <p:cNvPr id="118850" name="Text Box 66"/>
          <p:cNvSpPr txBox="1">
            <a:spLocks noChangeArrowheads="1"/>
          </p:cNvSpPr>
          <p:nvPr/>
        </p:nvSpPr>
        <p:spPr bwMode="auto">
          <a:xfrm>
            <a:off x="914400" y="4205288"/>
            <a:ext cx="4724400" cy="2043112"/>
          </a:xfrm>
          <a:prstGeom prst="rect">
            <a:avLst/>
          </a:prstGeom>
          <a:solidFill>
            <a:schemeClr val="bg1"/>
          </a:solidFill>
          <a:ln w="3672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8360" tIns="18360" rIns="18360" bIns="18360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>
                <a:solidFill>
                  <a:srgbClr val="000000"/>
                </a:solidFill>
              </a:rPr>
              <a:t>void a_fun(char *net_buf){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>
                <a:solidFill>
                  <a:srgbClr val="000000"/>
                </a:solidFill>
              </a:rPr>
              <a:t>	char vuln_buf[8];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>
                <a:solidFill>
                  <a:srgbClr val="000000"/>
                </a:solidFill>
              </a:rPr>
              <a:t>	char a_buffer[8];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>
                <a:solidFill>
                  <a:srgbClr val="000000"/>
                </a:solidFill>
              </a:rPr>
              <a:t>	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>
                <a:solidFill>
                  <a:srgbClr val="000000"/>
                </a:solidFill>
              </a:rPr>
              <a:t>	copy net_buf  </a:t>
            </a:r>
            <a:r>
              <a:rPr lang="en-GB" sz="2000">
                <a:solidFill>
                  <a:srgbClr val="000000"/>
                </a:solidFill>
                <a:sym typeface="Wingdings" pitchFamily="2" charset="2"/>
              </a:rPr>
              <a:t> vuln_buf</a:t>
            </a:r>
            <a:r>
              <a:rPr lang="en-GB" sz="2000">
                <a:solidFill>
                  <a:srgbClr val="000000"/>
                </a:solidFill>
              </a:rPr>
              <a:t>;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>
                <a:solidFill>
                  <a:srgbClr val="000000"/>
                </a:solidFill>
              </a:rPr>
              <a:t>	copy 8B of net_buf </a:t>
            </a:r>
            <a:r>
              <a:rPr lang="en-GB" sz="2000">
                <a:solidFill>
                  <a:srgbClr val="000000"/>
                </a:solidFill>
                <a:sym typeface="Wingdings" pitchFamily="2" charset="2"/>
              </a:rPr>
              <a:t> a_buf</a:t>
            </a:r>
            <a:r>
              <a:rPr lang="en-GB" sz="2000">
                <a:solidFill>
                  <a:srgbClr val="000000"/>
                </a:solidFill>
              </a:rPr>
              <a:t>;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7168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to Determine </a:t>
            </a:r>
            <a:br>
              <a:rPr lang="en-GB" dirty="0"/>
            </a:br>
            <a:r>
              <a:rPr lang="en-GB" dirty="0"/>
              <a:t>the Offending Bytes?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Gaps in tainted areas</a:t>
            </a:r>
            <a:endParaRPr lang="en-US" dirty="0"/>
          </a:p>
        </p:txBody>
      </p:sp>
      <p:sp>
        <p:nvSpPr>
          <p:cNvPr id="3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GB"/>
          </a:p>
        </p:txBody>
      </p:sp>
      <p:sp>
        <p:nvSpPr>
          <p:cNvPr id="3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GB"/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553E-EF36-417B-B3B1-CFDDD5B65091}" type="slidenum">
              <a:rPr lang="en-GB"/>
              <a:pPr/>
              <a:t>43</a:t>
            </a:fld>
            <a:endParaRPr lang="en-GB"/>
          </a:p>
        </p:txBody>
      </p:sp>
      <p:sp>
        <p:nvSpPr>
          <p:cNvPr id="119846" name="Rectangle 38"/>
          <p:cNvSpPr>
            <a:spLocks noChangeArrowheads="1"/>
          </p:cNvSpPr>
          <p:nvPr/>
        </p:nvSpPr>
        <p:spPr bwMode="auto">
          <a:xfrm>
            <a:off x="6210300" y="3109913"/>
            <a:ext cx="1620838" cy="539750"/>
          </a:xfrm>
          <a:prstGeom prst="rect">
            <a:avLst/>
          </a:prstGeom>
          <a:solidFill>
            <a:srgbClr val="33A3A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47" name="Rectangle 39"/>
          <p:cNvSpPr>
            <a:spLocks/>
          </p:cNvSpPr>
          <p:nvPr/>
        </p:nvSpPr>
        <p:spPr bwMode="auto">
          <a:xfrm>
            <a:off x="6210300" y="4730750"/>
            <a:ext cx="1620838" cy="539750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48" name="Rectangle 40"/>
          <p:cNvSpPr>
            <a:spLocks/>
          </p:cNvSpPr>
          <p:nvPr/>
        </p:nvSpPr>
        <p:spPr bwMode="auto">
          <a:xfrm>
            <a:off x="6210300" y="2570163"/>
            <a:ext cx="1620838" cy="2160587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49" name="Rectangle 41"/>
          <p:cNvSpPr>
            <a:spLocks/>
          </p:cNvSpPr>
          <p:nvPr/>
        </p:nvSpPr>
        <p:spPr bwMode="auto">
          <a:xfrm>
            <a:off x="1711325" y="2749550"/>
            <a:ext cx="1800225" cy="539750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50" name="Line 42"/>
          <p:cNvSpPr>
            <a:spLocks noChangeShapeType="1"/>
          </p:cNvSpPr>
          <p:nvPr/>
        </p:nvSpPr>
        <p:spPr bwMode="auto">
          <a:xfrm>
            <a:off x="6210300" y="2209800"/>
            <a:ext cx="1588" cy="306070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1" name="Line 43"/>
          <p:cNvSpPr>
            <a:spLocks noChangeShapeType="1"/>
          </p:cNvSpPr>
          <p:nvPr/>
        </p:nvSpPr>
        <p:spPr bwMode="auto">
          <a:xfrm>
            <a:off x="7831138" y="2209800"/>
            <a:ext cx="1587" cy="306070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2" name="Line 44"/>
          <p:cNvSpPr>
            <a:spLocks noChangeShapeType="1"/>
          </p:cNvSpPr>
          <p:nvPr/>
        </p:nvSpPr>
        <p:spPr bwMode="auto">
          <a:xfrm>
            <a:off x="6210300" y="4730750"/>
            <a:ext cx="1619250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3" name="Line 45"/>
          <p:cNvSpPr>
            <a:spLocks noChangeShapeType="1"/>
          </p:cNvSpPr>
          <p:nvPr/>
        </p:nvSpPr>
        <p:spPr bwMode="auto">
          <a:xfrm>
            <a:off x="6210300" y="3649663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4" name="Line 46"/>
          <p:cNvSpPr>
            <a:spLocks noChangeShapeType="1"/>
          </p:cNvSpPr>
          <p:nvPr/>
        </p:nvSpPr>
        <p:spPr bwMode="auto">
          <a:xfrm>
            <a:off x="6210300" y="3109913"/>
            <a:ext cx="1619250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5" name="Line 47"/>
          <p:cNvSpPr>
            <a:spLocks noChangeShapeType="1"/>
          </p:cNvSpPr>
          <p:nvPr/>
        </p:nvSpPr>
        <p:spPr bwMode="auto">
          <a:xfrm>
            <a:off x="6210300" y="2822575"/>
            <a:ext cx="1619250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6" name="Line 48"/>
          <p:cNvSpPr>
            <a:spLocks noChangeShapeType="1"/>
          </p:cNvSpPr>
          <p:nvPr/>
        </p:nvSpPr>
        <p:spPr bwMode="auto">
          <a:xfrm>
            <a:off x="990600" y="3289300"/>
            <a:ext cx="3779838" cy="1588"/>
          </a:xfrm>
          <a:prstGeom prst="line">
            <a:avLst/>
          </a:prstGeom>
          <a:noFill/>
          <a:ln w="1836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7" name="Line 49"/>
          <p:cNvSpPr>
            <a:spLocks noChangeShapeType="1"/>
          </p:cNvSpPr>
          <p:nvPr/>
        </p:nvSpPr>
        <p:spPr bwMode="auto">
          <a:xfrm>
            <a:off x="990600" y="2749550"/>
            <a:ext cx="3779838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8" name="Line 50"/>
          <p:cNvSpPr>
            <a:spLocks noChangeShapeType="1"/>
          </p:cNvSpPr>
          <p:nvPr/>
        </p:nvSpPr>
        <p:spPr bwMode="auto">
          <a:xfrm>
            <a:off x="1711325" y="2749550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9" name="Line 51"/>
          <p:cNvSpPr>
            <a:spLocks noChangeShapeType="1"/>
          </p:cNvSpPr>
          <p:nvPr/>
        </p:nvSpPr>
        <p:spPr bwMode="auto">
          <a:xfrm>
            <a:off x="3511550" y="2749550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60" name="Line 52"/>
          <p:cNvSpPr>
            <a:spLocks noChangeShapeType="1"/>
          </p:cNvSpPr>
          <p:nvPr/>
        </p:nvSpPr>
        <p:spPr bwMode="auto">
          <a:xfrm>
            <a:off x="990600" y="2749550"/>
            <a:ext cx="1588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61" name="Line 53"/>
          <p:cNvSpPr>
            <a:spLocks noChangeShapeType="1"/>
          </p:cNvSpPr>
          <p:nvPr/>
        </p:nvSpPr>
        <p:spPr bwMode="auto">
          <a:xfrm>
            <a:off x="4770438" y="2749550"/>
            <a:ext cx="1587" cy="53975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62" name="Line 54"/>
          <p:cNvSpPr>
            <a:spLocks noChangeShapeType="1"/>
          </p:cNvSpPr>
          <p:nvPr/>
        </p:nvSpPr>
        <p:spPr bwMode="auto">
          <a:xfrm>
            <a:off x="1711325" y="328930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63" name="Line 55"/>
          <p:cNvSpPr>
            <a:spLocks noChangeShapeType="1"/>
          </p:cNvSpPr>
          <p:nvPr/>
        </p:nvSpPr>
        <p:spPr bwMode="auto">
          <a:xfrm>
            <a:off x="3511550" y="328930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64" name="Line 56"/>
          <p:cNvSpPr>
            <a:spLocks noChangeShapeType="1"/>
          </p:cNvSpPr>
          <p:nvPr/>
        </p:nvSpPr>
        <p:spPr bwMode="auto">
          <a:xfrm>
            <a:off x="1711325" y="3470275"/>
            <a:ext cx="18002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65" name="Text Box 57"/>
          <p:cNvSpPr txBox="1">
            <a:spLocks noChangeArrowheads="1"/>
          </p:cNvSpPr>
          <p:nvPr/>
        </p:nvSpPr>
        <p:spPr bwMode="auto">
          <a:xfrm>
            <a:off x="1782763" y="3455988"/>
            <a:ext cx="1866900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a protocol field</a:t>
            </a:r>
          </a:p>
        </p:txBody>
      </p:sp>
      <p:sp>
        <p:nvSpPr>
          <p:cNvPr id="119866" name="Text Box 58"/>
          <p:cNvSpPr txBox="1">
            <a:spLocks noChangeArrowheads="1"/>
          </p:cNvSpPr>
          <p:nvPr/>
        </p:nvSpPr>
        <p:spPr bwMode="auto">
          <a:xfrm>
            <a:off x="6391275" y="3830638"/>
            <a:ext cx="1366838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vulnerable 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    buffer</a:t>
            </a:r>
          </a:p>
        </p:txBody>
      </p:sp>
      <p:sp>
        <p:nvSpPr>
          <p:cNvPr id="119867" name="Line 59"/>
          <p:cNvSpPr>
            <a:spLocks noChangeShapeType="1"/>
          </p:cNvSpPr>
          <p:nvPr/>
        </p:nvSpPr>
        <p:spPr bwMode="auto">
          <a:xfrm>
            <a:off x="1711325" y="3289300"/>
            <a:ext cx="4500563" cy="1439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68" name="Line 60"/>
          <p:cNvSpPr>
            <a:spLocks noChangeShapeType="1"/>
          </p:cNvSpPr>
          <p:nvPr/>
        </p:nvSpPr>
        <p:spPr bwMode="auto">
          <a:xfrm flipV="1">
            <a:off x="3511550" y="2566988"/>
            <a:ext cx="2700338" cy="723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69" name="Rectangle 61"/>
          <p:cNvSpPr>
            <a:spLocks noChangeArrowheads="1"/>
          </p:cNvSpPr>
          <p:nvPr/>
        </p:nvSpPr>
        <p:spPr bwMode="auto">
          <a:xfrm>
            <a:off x="6210300" y="3109913"/>
            <a:ext cx="1620838" cy="539750"/>
          </a:xfrm>
          <a:prstGeom prst="rect">
            <a:avLst/>
          </a:prstGeom>
          <a:solidFill>
            <a:srgbClr val="33A3A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360" tIns="360" rIns="360" bIns="360" anchor="ctr"/>
          <a:lstStyle/>
          <a:p>
            <a:pPr algn="ctr" defTabSz="449263"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n-GB">
                <a:solidFill>
                  <a:srgbClr val="000000"/>
                </a:solidFill>
              </a:rPr>
              <a:t>unrelated</a:t>
            </a:r>
          </a:p>
        </p:txBody>
      </p:sp>
      <p:sp>
        <p:nvSpPr>
          <p:cNvPr id="119870" name="Text Box 62"/>
          <p:cNvSpPr txBox="1">
            <a:spLocks noChangeArrowheads="1"/>
          </p:cNvSpPr>
          <p:nvPr/>
        </p:nvSpPr>
        <p:spPr bwMode="auto">
          <a:xfrm>
            <a:off x="6607175" y="2786063"/>
            <a:ext cx="696913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target</a:t>
            </a:r>
          </a:p>
        </p:txBody>
      </p:sp>
      <p:sp>
        <p:nvSpPr>
          <p:cNvPr id="119871" name="Line 63"/>
          <p:cNvSpPr>
            <a:spLocks noChangeShapeType="1"/>
          </p:cNvSpPr>
          <p:nvPr/>
        </p:nvSpPr>
        <p:spPr bwMode="auto">
          <a:xfrm>
            <a:off x="990600" y="3289300"/>
            <a:ext cx="3779838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72" name="Rectangle 64"/>
          <p:cNvSpPr>
            <a:spLocks/>
          </p:cNvSpPr>
          <p:nvPr/>
        </p:nvSpPr>
        <p:spPr bwMode="auto">
          <a:xfrm>
            <a:off x="6176963" y="5557838"/>
            <a:ext cx="180975" cy="180975"/>
          </a:xfrm>
          <a:prstGeom prst="rect">
            <a:avLst/>
          </a:prstGeom>
          <a:solidFill>
            <a:srgbClr val="00AE00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73" name="Text Box 65"/>
          <p:cNvSpPr txBox="1">
            <a:spLocks noChangeArrowheads="1"/>
          </p:cNvSpPr>
          <p:nvPr/>
        </p:nvSpPr>
        <p:spPr bwMode="auto">
          <a:xfrm>
            <a:off x="6429375" y="5486400"/>
            <a:ext cx="1476375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tainted data</a:t>
            </a:r>
          </a:p>
        </p:txBody>
      </p:sp>
      <p:sp>
        <p:nvSpPr>
          <p:cNvPr id="119874" name="Rectangle 66"/>
          <p:cNvSpPr>
            <a:spLocks/>
          </p:cNvSpPr>
          <p:nvPr/>
        </p:nvSpPr>
        <p:spPr bwMode="auto">
          <a:xfrm>
            <a:off x="6176963" y="6134100"/>
            <a:ext cx="180975" cy="180975"/>
          </a:xfrm>
          <a:prstGeom prst="rect">
            <a:avLst/>
          </a:prstGeom>
          <a:solidFill>
            <a:srgbClr val="33A3A3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75" name="Text Box 67"/>
          <p:cNvSpPr txBox="1">
            <a:spLocks noChangeArrowheads="1"/>
          </p:cNvSpPr>
          <p:nvPr/>
        </p:nvSpPr>
        <p:spPr bwMode="auto">
          <a:xfrm>
            <a:off x="6459538" y="6026150"/>
            <a:ext cx="26320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449263"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unrelated tainted data</a:t>
            </a:r>
          </a:p>
        </p:txBody>
      </p:sp>
      <p:sp>
        <p:nvSpPr>
          <p:cNvPr id="119876" name="Rectangle 68"/>
          <p:cNvSpPr>
            <a:spLocks/>
          </p:cNvSpPr>
          <p:nvPr/>
        </p:nvSpPr>
        <p:spPr bwMode="auto">
          <a:xfrm>
            <a:off x="6176963" y="5846763"/>
            <a:ext cx="180975" cy="18097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77" name="Text Box 69"/>
          <p:cNvSpPr txBox="1">
            <a:spLocks noChangeArrowheads="1"/>
          </p:cNvSpPr>
          <p:nvPr/>
        </p:nvSpPr>
        <p:spPr bwMode="auto">
          <a:xfrm>
            <a:off x="6427788" y="5738813"/>
            <a:ext cx="176053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8360" tIns="18360" rIns="18360" bIns="18360"/>
          <a:lstStyle>
            <a:lvl1pPr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>
                <a:solidFill>
                  <a:srgbClr val="000000"/>
                </a:solidFill>
              </a:rPr>
              <a:t>untainted data</a:t>
            </a:r>
          </a:p>
        </p:txBody>
      </p:sp>
      <p:sp>
        <p:nvSpPr>
          <p:cNvPr id="119878" name="Text Box 70"/>
          <p:cNvSpPr txBox="1">
            <a:spLocks noChangeArrowheads="1"/>
          </p:cNvSpPr>
          <p:nvPr/>
        </p:nvSpPr>
        <p:spPr bwMode="auto">
          <a:xfrm>
            <a:off x="518319" y="4271963"/>
            <a:ext cx="4724400" cy="2043112"/>
          </a:xfrm>
          <a:prstGeom prst="rect">
            <a:avLst/>
          </a:prstGeom>
          <a:solidFill>
            <a:schemeClr val="bg1"/>
          </a:solidFill>
          <a:ln w="3672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8360" tIns="18360" rIns="18360" bIns="18360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indent="-2159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47700" indent="-2159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63600" indent="-2159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079500" indent="-2159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5367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9939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4511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908300" indent="-215900" defTabSz="4492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void </a:t>
            </a:r>
            <a:r>
              <a:rPr lang="en-GB" sz="2000" dirty="0" err="1">
                <a:solidFill>
                  <a:srgbClr val="000000"/>
                </a:solidFill>
              </a:rPr>
              <a:t>a_fun</a:t>
            </a:r>
            <a:r>
              <a:rPr lang="en-GB" sz="2000" dirty="0">
                <a:solidFill>
                  <a:srgbClr val="000000"/>
                </a:solidFill>
              </a:rPr>
              <a:t>(char *</a:t>
            </a:r>
            <a:r>
              <a:rPr lang="en-GB" sz="2000" dirty="0" err="1">
                <a:solidFill>
                  <a:srgbClr val="000000"/>
                </a:solidFill>
              </a:rPr>
              <a:t>net_buf</a:t>
            </a:r>
            <a:r>
              <a:rPr lang="en-GB" sz="2000" dirty="0">
                <a:solidFill>
                  <a:srgbClr val="000000"/>
                </a:solidFill>
              </a:rPr>
              <a:t>){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	char unrelated[8];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	char </a:t>
            </a:r>
            <a:r>
              <a:rPr lang="en-GB" sz="2000" dirty="0" err="1">
                <a:solidFill>
                  <a:srgbClr val="000000"/>
                </a:solidFill>
              </a:rPr>
              <a:t>vuln_buf</a:t>
            </a:r>
            <a:r>
              <a:rPr lang="en-GB" sz="2000" dirty="0">
                <a:solidFill>
                  <a:srgbClr val="000000"/>
                </a:solidFill>
              </a:rPr>
              <a:t>[8];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	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	copy </a:t>
            </a:r>
            <a:r>
              <a:rPr lang="en-GB" sz="2000" dirty="0" err="1">
                <a:solidFill>
                  <a:srgbClr val="000000"/>
                </a:solidFill>
              </a:rPr>
              <a:t>net_buf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  <a:sym typeface="Wingdings" pitchFamily="2" charset="2"/>
              </a:rPr>
              <a:t> </a:t>
            </a:r>
            <a:r>
              <a:rPr lang="en-GB" sz="2000" dirty="0" err="1">
                <a:solidFill>
                  <a:srgbClr val="000000"/>
                </a:solidFill>
              </a:rPr>
              <a:t>vuln_buf</a:t>
            </a:r>
            <a:endParaRPr lang="en-GB" sz="2000" dirty="0">
              <a:solidFill>
                <a:srgbClr val="000000"/>
              </a:solidFill>
            </a:endParaRP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	copy 8 bytes of </a:t>
            </a:r>
            <a:r>
              <a:rPr lang="en-GB" sz="2000" dirty="0" err="1">
                <a:solidFill>
                  <a:srgbClr val="000000"/>
                </a:solidFill>
              </a:rPr>
              <a:t>net_buf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  <a:sym typeface="Wingdings" pitchFamily="2" charset="2"/>
              </a:rPr>
              <a:t> </a:t>
            </a:r>
            <a:r>
              <a:rPr lang="en-GB" sz="2000" dirty="0">
                <a:solidFill>
                  <a:srgbClr val="000000"/>
                </a:solidFill>
              </a:rPr>
              <a:t>unrelated </a:t>
            </a:r>
          </a:p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564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Challenging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need more information</a:t>
            </a:r>
          </a:p>
          <a:p>
            <a:pPr lvl="1"/>
            <a:r>
              <a:rPr lang="en-US" dirty="0" smtClean="0"/>
              <a:t>Briefly, the age of the data in memory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Introducing…</a:t>
            </a:r>
          </a:p>
          <a:p>
            <a:pPr marL="400050" lvl="1" indent="0" defTabSz="449263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/>
              <a:t> </a:t>
            </a:r>
            <a:r>
              <a:rPr lang="en-GB" dirty="0" smtClean="0"/>
              <a:t>The </a:t>
            </a:r>
            <a:r>
              <a:rPr lang="en-GB" dirty="0" err="1" smtClean="0">
                <a:solidFill>
                  <a:srgbClr val="FF0000"/>
                </a:solidFill>
              </a:rPr>
              <a:t>AgeStamp</a:t>
            </a:r>
            <a:r>
              <a:rPr lang="en-GB" dirty="0"/>
              <a:t>: a global time counter, increased on   </a:t>
            </a:r>
            <a:br>
              <a:rPr lang="en-GB" dirty="0"/>
            </a:br>
            <a:r>
              <a:rPr lang="en-GB" dirty="0"/>
              <a:t>   each function call or </a:t>
            </a:r>
            <a:r>
              <a:rPr lang="en-GB" dirty="0" smtClean="0"/>
              <a:t>return</a:t>
            </a:r>
            <a:endParaRPr lang="en-GB" dirty="0"/>
          </a:p>
          <a:p>
            <a:pPr marL="800100" lvl="2" indent="0" defTabSz="449263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 smtClean="0"/>
              <a:t> Whenever a tainted </a:t>
            </a:r>
            <a:r>
              <a:rPr lang="en-GB" dirty="0"/>
              <a:t>value is stored in memory, </a:t>
            </a:r>
            <a:r>
              <a:rPr lang="en-GB" dirty="0" smtClean="0"/>
              <a:t>the current </a:t>
            </a:r>
            <a:r>
              <a:rPr lang="en-GB" dirty="0" err="1" smtClean="0"/>
              <a:t>AgeStamp</a:t>
            </a:r>
            <a:r>
              <a:rPr lang="en-GB" dirty="0" smtClean="0"/>
              <a:t> is associated with </a:t>
            </a:r>
            <a:r>
              <a:rPr lang="en-GB" dirty="0"/>
              <a:t>its </a:t>
            </a:r>
            <a:r>
              <a:rPr lang="en-GB" dirty="0" smtClean="0"/>
              <a:t>address</a:t>
            </a:r>
            <a:endParaRPr lang="en-GB" dirty="0"/>
          </a:p>
          <a:p>
            <a:pPr marL="800100" lvl="2" indent="0" defTabSz="449263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/>
              <a:t> </a:t>
            </a:r>
            <a:r>
              <a:rPr lang="en-GB" dirty="0" smtClean="0"/>
              <a:t>A history of </a:t>
            </a:r>
            <a:r>
              <a:rPr lang="en-GB" dirty="0"/>
              <a:t>function calls </a:t>
            </a:r>
            <a:r>
              <a:rPr lang="en-GB" dirty="0" smtClean="0"/>
              <a:t>is stored for </a:t>
            </a:r>
            <a:r>
              <a:rPr lang="en-GB" dirty="0"/>
              <a:t>each </a:t>
            </a:r>
            <a:br>
              <a:rPr lang="en-GB" dirty="0"/>
            </a:br>
            <a:r>
              <a:rPr lang="en-GB" dirty="0"/>
              <a:t>   process (stack address + </a:t>
            </a:r>
            <a:r>
              <a:rPr lang="en-GB" dirty="0" err="1"/>
              <a:t>AgeStamp</a:t>
            </a:r>
            <a:r>
              <a:rPr lang="en-GB" dirty="0" smtClean="0"/>
              <a:t>)</a:t>
            </a:r>
          </a:p>
          <a:p>
            <a:pPr marL="1257300" lvl="3" indent="0" defTabSz="449263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/>
              <a:t> </a:t>
            </a:r>
            <a:r>
              <a:rPr lang="en-GB" dirty="0" smtClean="0"/>
              <a:t>Same for the heap using </a:t>
            </a:r>
            <a:r>
              <a:rPr lang="en-GB" dirty="0" err="1" smtClean="0"/>
              <a:t>malloc</a:t>
            </a:r>
            <a:r>
              <a:rPr lang="en-GB" dirty="0" smtClean="0"/>
              <a:t> interposition</a:t>
            </a:r>
            <a:endParaRPr lang="en-GB" dirty="0"/>
          </a:p>
          <a:p>
            <a:pPr marL="400050" lvl="1" indent="0" defTabSz="449263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7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 data across the network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37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Exchanging Taint </a:t>
            </a:r>
            <a:r>
              <a:rPr lang="en-US" dirty="0" smtClean="0"/>
              <a:t>Information Over the Network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Fine-grained data tracking across processes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5449-85C1-A74F-9898-11BB1EEDCE0A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9" name="Picture 8" descr="overview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057400"/>
            <a:ext cx="7920317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2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00240"/>
            <a:ext cx="8229600" cy="282592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Encapsulate data in and inject taint information</a:t>
            </a:r>
          </a:p>
          <a:p>
            <a:r>
              <a:rPr lang="en-US" b="1" dirty="0" smtClean="0"/>
              <a:t>Challenge</a:t>
            </a:r>
            <a:r>
              <a:rPr lang="en-US" dirty="0" smtClean="0"/>
              <a:t>: space overhead</a:t>
            </a:r>
          </a:p>
          <a:p>
            <a:pPr lvl="1"/>
            <a:r>
              <a:rPr lang="en-US" dirty="0" smtClean="0"/>
              <a:t>Fixed overhead: bitmap, 1 bit per byte added</a:t>
            </a:r>
          </a:p>
          <a:p>
            <a:pPr lvl="1"/>
            <a:r>
              <a:rPr lang="en-US" dirty="0" smtClean="0"/>
              <a:t>Variable overhead: vector, per tainted data segment encoding</a:t>
            </a:r>
            <a:endParaRPr lang="en-US" dirty="0"/>
          </a:p>
        </p:txBody>
      </p:sp>
      <p:pic>
        <p:nvPicPr>
          <p:cNvPr id="4" name="Picture 3" descr="data_encapsulation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190" y="1600200"/>
            <a:ext cx="5018020" cy="124800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592B-8F2A-374F-8855-D467699BD23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8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An Encoding Method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48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1180"/>
            <a:ext cx="7129906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3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the Dots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2667000"/>
            <a:ext cx="5638800" cy="1752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What tools come into mind for collecting </a:t>
            </a:r>
            <a:r>
              <a:rPr lang="en-US" sz="3200" dirty="0" smtClean="0"/>
              <a:t>network information?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934200" y="1600200"/>
            <a:ext cx="2133600" cy="2333298"/>
            <a:chOff x="6934200" y="1600200"/>
            <a:chExt cx="2133600" cy="2333298"/>
          </a:xfrm>
        </p:grpSpPr>
        <p:grpSp>
          <p:nvGrpSpPr>
            <p:cNvPr id="9" name="Group 8"/>
            <p:cNvGrpSpPr/>
            <p:nvPr/>
          </p:nvGrpSpPr>
          <p:grpSpPr>
            <a:xfrm>
              <a:off x="7924800" y="2528888"/>
              <a:ext cx="1143000" cy="1404610"/>
              <a:chOff x="5791200" y="3962400"/>
              <a:chExt cx="1194435" cy="1404610"/>
            </a:xfrm>
          </p:grpSpPr>
          <p:pic>
            <p:nvPicPr>
              <p:cNvPr id="2054" name="Picture 6" descr="Bro Eyes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1200" y="3962400"/>
                <a:ext cx="1194435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5965224" y="4843790"/>
                <a:ext cx="84638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BRO</a:t>
                </a:r>
                <a:endParaRPr lang="en-US" sz="28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</p:grpSp>
        <p:pic>
          <p:nvPicPr>
            <p:cNvPr id="2052" name="Picture 4" descr="http://1.bp.blogspot.com/-Anim_C7xB8U/TZpzrAyGmjI/AAAAAAAAACU/GpHKShl_bCs/s320/snort1sm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1600200"/>
              <a:ext cx="1981200" cy="9286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-152400" y="1371600"/>
            <a:ext cx="6069330" cy="2366665"/>
            <a:chOff x="-152400" y="1371600"/>
            <a:chExt cx="6069330" cy="2366665"/>
          </a:xfrm>
        </p:grpSpPr>
        <p:pic>
          <p:nvPicPr>
            <p:cNvPr id="2050" name="Picture 2" descr="http://www.tcpdump.org/images/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5021" b="18447"/>
            <a:stretch/>
          </p:blipFill>
          <p:spPr bwMode="auto">
            <a:xfrm>
              <a:off x="0" y="1371600"/>
              <a:ext cx="5916930" cy="800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Group 11"/>
            <p:cNvGrpSpPr/>
            <p:nvPr/>
          </p:nvGrpSpPr>
          <p:grpSpPr>
            <a:xfrm>
              <a:off x="-152400" y="2171700"/>
              <a:ext cx="1981200" cy="1566565"/>
              <a:chOff x="-152400" y="2171700"/>
              <a:chExt cx="1981200" cy="1566565"/>
            </a:xfrm>
          </p:grpSpPr>
          <p:pic>
            <p:nvPicPr>
              <p:cNvPr id="2056" name="Picture 8" descr="http://blog.tuxforge.com/wp-content/uploads/2012/06/Wireshark_Icon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2171700"/>
                <a:ext cx="1371600" cy="1371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-152400" y="3276600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WIRESHARK</a:t>
                </a:r>
                <a:endParaRPr lang="en-US" sz="2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1011909" y="4953000"/>
            <a:ext cx="1633781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SimSun" pitchFamily="2" charset="-122"/>
                <a:ea typeface="SimSun" pitchFamily="2" charset="-122"/>
              </a:rPr>
              <a:t>netstat</a:t>
            </a:r>
            <a:r>
              <a:rPr lang="en-US" sz="2800" b="1" dirty="0" smtClean="0">
                <a:latin typeface="SimSun" pitchFamily="2" charset="-122"/>
                <a:ea typeface="SimSun" pitchFamily="2" charset="-122"/>
              </a:rPr>
              <a:t> </a:t>
            </a:r>
          </a:p>
          <a:p>
            <a:r>
              <a:rPr lang="en-US" sz="2800" b="1" dirty="0" err="1" smtClean="0">
                <a:latin typeface="SimSun" pitchFamily="2" charset="-122"/>
                <a:ea typeface="SimSun" pitchFamily="2" charset="-122"/>
              </a:rPr>
              <a:t>lsof</a:t>
            </a:r>
            <a:endParaRPr lang="en-US" sz="2800" b="1" dirty="0">
              <a:latin typeface="SimSun" pitchFamily="2" charset="-122"/>
              <a:ea typeface="SimSun" pitchFamily="2" charset="-122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278630" y="4560924"/>
            <a:ext cx="4800600" cy="1515280"/>
            <a:chOff x="4267200" y="4391827"/>
            <a:chExt cx="4800600" cy="1515280"/>
          </a:xfrm>
        </p:grpSpPr>
        <p:grpSp>
          <p:nvGrpSpPr>
            <p:cNvPr id="17" name="Group 16"/>
            <p:cNvGrpSpPr/>
            <p:nvPr/>
          </p:nvGrpSpPr>
          <p:grpSpPr>
            <a:xfrm>
              <a:off x="4267200" y="5144302"/>
              <a:ext cx="4800600" cy="762805"/>
              <a:chOff x="4267200" y="5144302"/>
              <a:chExt cx="4800600" cy="762805"/>
            </a:xfrm>
          </p:grpSpPr>
          <p:pic>
            <p:nvPicPr>
              <p:cNvPr id="2058" name="Picture 10" descr="http://www.qosient.com/argus/images/logo.gif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67200" y="5144302"/>
                <a:ext cx="1428750" cy="5715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4429864" y="5537775"/>
                <a:ext cx="4637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Audit Record Generation and Utilization System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5905500" y="4391827"/>
              <a:ext cx="2803995" cy="1038225"/>
              <a:chOff x="5905500" y="4391827"/>
              <a:chExt cx="2803995" cy="1038225"/>
            </a:xfrm>
          </p:grpSpPr>
          <p:pic>
            <p:nvPicPr>
              <p:cNvPr id="2060" name="Picture 12" descr="http://www.bradreese.com/images/cisco-logo-20.gif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05500" y="4391827"/>
                <a:ext cx="1714500" cy="10382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7450304" y="4910939"/>
                <a:ext cx="12591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pc="50" dirty="0" err="1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Netflow</a:t>
                </a:r>
                <a:endParaRPr lang="en-US" sz="24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377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netstat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lsof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 easy way to retrieve </a:t>
            </a:r>
            <a:r>
              <a:rPr lang="en-US" b="1" dirty="0" smtClean="0"/>
              <a:t>active</a:t>
            </a:r>
            <a:r>
              <a:rPr lang="en-US" dirty="0" smtClean="0"/>
              <a:t> or </a:t>
            </a:r>
            <a:r>
              <a:rPr lang="en-US" b="1" dirty="0" smtClean="0"/>
              <a:t>listening </a:t>
            </a:r>
            <a:r>
              <a:rPr lang="en-US" dirty="0" smtClean="0"/>
              <a:t>sockets and the processes using them</a:t>
            </a:r>
          </a:p>
          <a:p>
            <a:endParaRPr lang="en-US" dirty="0"/>
          </a:p>
          <a:p>
            <a:r>
              <a:rPr lang="en-US" dirty="0" smtClean="0"/>
              <a:t>How would you run </a:t>
            </a:r>
            <a:r>
              <a:rPr lang="en-US" dirty="0" err="1" smtClean="0"/>
              <a:t>netstat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netstat</a:t>
            </a:r>
            <a:r>
              <a:rPr lang="en-US" dirty="0" smtClean="0"/>
              <a:t> –an</a:t>
            </a:r>
          </a:p>
          <a:p>
            <a:pPr lvl="2"/>
            <a:r>
              <a:rPr lang="en-US" dirty="0"/>
              <a:t>(-</a:t>
            </a:r>
            <a:r>
              <a:rPr lang="en-US" dirty="0" smtClean="0"/>
              <a:t>a) Display all connections</a:t>
            </a:r>
          </a:p>
          <a:p>
            <a:pPr lvl="2"/>
            <a:r>
              <a:rPr lang="en-US" dirty="0" smtClean="0"/>
              <a:t>(-n) Use numeric port numbers</a:t>
            </a:r>
          </a:p>
          <a:p>
            <a:endParaRPr lang="en-US" dirty="0"/>
          </a:p>
          <a:p>
            <a:r>
              <a:rPr lang="en-US" dirty="0" smtClean="0"/>
              <a:t>How would you collect and preserve the data?</a:t>
            </a:r>
          </a:p>
          <a:p>
            <a:pPr lvl="1"/>
            <a:r>
              <a:rPr lang="en-US" dirty="0" err="1" smtClean="0"/>
              <a:t>netstat</a:t>
            </a:r>
            <a:r>
              <a:rPr lang="en-US" dirty="0" smtClean="0"/>
              <a:t> –an &gt; netstat.log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md5sum –b netstat.log &gt; netstat.md5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scp</a:t>
            </a:r>
            <a:r>
              <a:rPr lang="en-US" dirty="0" smtClean="0"/>
              <a:t> –r netstat.* </a:t>
            </a:r>
            <a:r>
              <a:rPr lang="en-US" dirty="0" err="1" smtClean="0">
                <a:hlinkClick r:id="rId2"/>
              </a:rPr>
              <a:t>user@analysis.host</a:t>
            </a:r>
            <a:r>
              <a:rPr lang="en-US" dirty="0" smtClean="0"/>
              <a:t>:.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066800" y="4648200"/>
            <a:ext cx="3505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419600" y="4495800"/>
            <a:ext cx="44196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analysis.host</a:t>
            </a:r>
            <a:r>
              <a:rPr lang="en-US" dirty="0"/>
              <a:t>$ </a:t>
            </a:r>
            <a:r>
              <a:rPr lang="en-US" b="1" dirty="0" err="1"/>
              <a:t>nc</a:t>
            </a:r>
            <a:r>
              <a:rPr lang="en-US" b="1" dirty="0"/>
              <a:t> –v –l –p 10000 &gt; nestat.log</a:t>
            </a:r>
          </a:p>
          <a:p>
            <a:r>
              <a:rPr lang="en-US" dirty="0" smtClean="0"/>
              <a:t>victim</a:t>
            </a:r>
            <a:r>
              <a:rPr lang="en-US" dirty="0"/>
              <a:t>$</a:t>
            </a:r>
            <a:r>
              <a:rPr lang="en-US" dirty="0" smtClean="0"/>
              <a:t> </a:t>
            </a:r>
            <a:r>
              <a:rPr lang="en-US" b="1" dirty="0" err="1" smtClean="0"/>
              <a:t>netstat</a:t>
            </a:r>
            <a:r>
              <a:rPr lang="en-US" b="1" dirty="0" smtClean="0"/>
              <a:t> –an | </a:t>
            </a:r>
            <a:r>
              <a:rPr lang="en-US" b="1" dirty="0" err="1" smtClean="0"/>
              <a:t>nc</a:t>
            </a:r>
            <a:r>
              <a:rPr lang="en-US" b="1" dirty="0" smtClean="0"/>
              <a:t> </a:t>
            </a:r>
            <a:r>
              <a:rPr lang="en-US" b="1" dirty="0" err="1" smtClean="0"/>
              <a:t>analysis.host</a:t>
            </a:r>
            <a:r>
              <a:rPr lang="en-US" b="1" dirty="0" smtClean="0"/>
              <a:t> 10000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67000" y="5334000"/>
            <a:ext cx="6313170" cy="990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analysis.host</a:t>
            </a:r>
            <a:r>
              <a:rPr lang="en-US" dirty="0"/>
              <a:t>$ </a:t>
            </a:r>
            <a:r>
              <a:rPr lang="en-US" b="1" dirty="0" err="1"/>
              <a:t>nc</a:t>
            </a:r>
            <a:r>
              <a:rPr lang="en-US" b="1" dirty="0"/>
              <a:t> –v –l –p 10000 &gt; nestat.log</a:t>
            </a:r>
          </a:p>
          <a:p>
            <a:r>
              <a:rPr lang="en-US" dirty="0" smtClean="0"/>
              <a:t>victim$ </a:t>
            </a:r>
            <a:r>
              <a:rPr lang="en-US" b="1" dirty="0" err="1" smtClean="0"/>
              <a:t>ssh</a:t>
            </a:r>
            <a:r>
              <a:rPr lang="en-US" b="1" dirty="0" smtClean="0"/>
              <a:t> –L10000:analysis.host:10000 –N </a:t>
            </a:r>
            <a:r>
              <a:rPr lang="en-US" b="1" dirty="0" err="1" smtClean="0"/>
              <a:t>user@analysis.host</a:t>
            </a:r>
            <a:endParaRPr lang="en-US" b="1" dirty="0" smtClean="0"/>
          </a:p>
          <a:p>
            <a:r>
              <a:rPr lang="en-US" dirty="0" smtClean="0"/>
              <a:t>victim$ </a:t>
            </a:r>
            <a:r>
              <a:rPr lang="en-US" b="1" dirty="0" err="1" smtClean="0"/>
              <a:t>netstat</a:t>
            </a:r>
            <a:r>
              <a:rPr lang="en-US" b="1" dirty="0" smtClean="0"/>
              <a:t> –an | </a:t>
            </a:r>
            <a:r>
              <a:rPr lang="en-US" b="1" dirty="0" err="1" smtClean="0"/>
              <a:t>nc</a:t>
            </a:r>
            <a:r>
              <a:rPr lang="en-US" b="1" dirty="0" smtClean="0"/>
              <a:t> </a:t>
            </a:r>
            <a:r>
              <a:rPr lang="en-US" b="1" dirty="0" err="1" smtClean="0"/>
              <a:t>localhost</a:t>
            </a:r>
            <a:r>
              <a:rPr lang="en-US" b="1" dirty="0" smtClean="0"/>
              <a:t> 10000</a:t>
            </a:r>
          </a:p>
        </p:txBody>
      </p:sp>
    </p:spTree>
    <p:extLst>
      <p:ext uri="{BB962C8B-B14F-4D97-AF65-F5344CB8AC3E}">
        <p14:creationId xmlns:p14="http://schemas.microsoft.com/office/powerpoint/2010/main" val="315094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Active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       0      2 127.0.0.1:23            102.60.21.3:1820        ESTABLISHED</a:t>
            </a:r>
          </a:p>
          <a:p>
            <a:pPr marL="0" indent="0">
              <a:buNone/>
            </a:pP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       0      0 102.60.21.3:1820        127.0.0.1:23            ESTABLISHED</a:t>
            </a:r>
          </a:p>
          <a:p>
            <a:pPr marL="0" indent="0">
              <a:buNone/>
            </a:pP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       0      2 102.60.21.3:2323        94.178.4.82:3502        ESTABLISHED</a:t>
            </a:r>
          </a:p>
          <a:p>
            <a:pPr marL="0" indent="0">
              <a:buNone/>
            </a:pPr>
            <a:r>
              <a:rPr lang="fi-FI" sz="1400" dirty="0">
                <a:latin typeface="SimSun" pitchFamily="2" charset="-122"/>
                <a:ea typeface="SimSun" pitchFamily="2" charset="-122"/>
              </a:rPr>
              <a:t>tcp        0      0 102.60.21.3:2323        0.0.0.0:*               LISTEN</a:t>
            </a:r>
          </a:p>
          <a:p>
            <a:pPr marL="0" indent="0">
              <a:buNone/>
            </a:pP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       0      0 102.60.21.3:22          94.90.84.93:2094        ESTABLISHED</a:t>
            </a:r>
          </a:p>
          <a:p>
            <a:pPr marL="0" indent="0">
              <a:buNone/>
            </a:pP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       0      0 102.60.21.3:3879        94.90.84.93:2090        ESTABLISHED</a:t>
            </a:r>
          </a:p>
          <a:p>
            <a:pPr marL="0" indent="0">
              <a:buNone/>
            </a:pPr>
            <a:r>
              <a:rPr lang="fi-FI" sz="1400" dirty="0">
                <a:latin typeface="SimSun" pitchFamily="2" charset="-122"/>
                <a:ea typeface="SimSun" pitchFamily="2" charset="-122"/>
              </a:rPr>
              <a:t>tcp        0      0 0.0.0.0:3879            0.0.0.0:*               LISTEN</a:t>
            </a:r>
          </a:p>
          <a:p>
            <a:pPr marL="0" indent="0">
              <a:buNone/>
            </a:pPr>
            <a:r>
              <a:rPr lang="en-US" sz="1400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      1      0 102.60.21.3:515         94.90.84.93:1761        CLOSE_WAIT</a:t>
            </a:r>
          </a:p>
          <a:p>
            <a:pPr marL="0" indent="0">
              <a:buNone/>
            </a:pP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        0      0 102.60.21.3:23          102.60.21.178:54495     ESTABLISHED</a:t>
            </a:r>
          </a:p>
          <a:p>
            <a:pPr marL="0" indent="0">
              <a:buNone/>
            </a:pPr>
            <a:r>
              <a:rPr lang="fi-FI" sz="1400" dirty="0">
                <a:latin typeface="SimSun" pitchFamily="2" charset="-122"/>
                <a:ea typeface="SimSun" pitchFamily="2" charset="-122"/>
              </a:rPr>
              <a:t>tcp        0      0 0.0.0.0:80              0.0.0.0:*               LISTEN</a:t>
            </a:r>
          </a:p>
          <a:p>
            <a:pPr marL="0" indent="0">
              <a:buNone/>
            </a:pPr>
            <a:r>
              <a:rPr lang="fi-FI" sz="1400" dirty="0">
                <a:latin typeface="SimSun" pitchFamily="2" charset="-122"/>
                <a:ea typeface="SimSun" pitchFamily="2" charset="-122"/>
              </a:rPr>
              <a:t>tcp        0      0 0.0.0.0:443             0.0.0.0:*               LISTEN</a:t>
            </a:r>
          </a:p>
          <a:p>
            <a:pPr marL="0" indent="0">
              <a:buNone/>
            </a:pPr>
            <a:r>
              <a:rPr lang="fi-FI" sz="1400" dirty="0">
                <a:latin typeface="SimSun" pitchFamily="2" charset="-122"/>
                <a:ea typeface="SimSun" pitchFamily="2" charset="-122"/>
              </a:rPr>
              <a:t>tcp        0      0 0.0.0.0:587             0.0.0.0:*               LISTEN</a:t>
            </a:r>
          </a:p>
          <a:p>
            <a:pPr marL="0" indent="0">
              <a:buNone/>
            </a:pPr>
            <a:r>
              <a:rPr lang="fi-FI" sz="1400" dirty="0" smtClean="0">
                <a:latin typeface="SimSun" pitchFamily="2" charset="-122"/>
                <a:ea typeface="SimSun" pitchFamily="2" charset="-122"/>
              </a:rPr>
              <a:t>.....</a:t>
            </a:r>
            <a:endParaRPr lang="fi-FI" sz="1400" dirty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da-DK" sz="1400" dirty="0">
                <a:latin typeface="SimSun" pitchFamily="2" charset="-122"/>
                <a:ea typeface="SimSun" pitchFamily="2" charset="-122"/>
              </a:rPr>
              <a:t>udp        0      0 0.0.0.0:1025            0.0.0.0:*                          </a:t>
            </a:r>
            <a:endParaRPr lang="da-DK" sz="1400" dirty="0" smtClean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da-DK" sz="1400" dirty="0" smtClean="0">
                <a:latin typeface="SimSun" pitchFamily="2" charset="-122"/>
                <a:ea typeface="SimSun" pitchFamily="2" charset="-122"/>
              </a:rPr>
              <a:t>udp        </a:t>
            </a:r>
            <a:r>
              <a:rPr lang="da-DK" sz="1400" dirty="0">
                <a:latin typeface="SimSun" pitchFamily="2" charset="-122"/>
                <a:ea typeface="SimSun" pitchFamily="2" charset="-122"/>
              </a:rPr>
              <a:t>0      0 0.0.0.0:990             0.0.0.0:*                           </a:t>
            </a:r>
            <a:endParaRPr lang="da-DK" sz="1400" dirty="0" smtClean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da-DK" sz="1400" dirty="0" smtClean="0">
                <a:latin typeface="SimSun" pitchFamily="2" charset="-122"/>
                <a:ea typeface="SimSun" pitchFamily="2" charset="-122"/>
              </a:rPr>
              <a:t>udp        </a:t>
            </a:r>
            <a:r>
              <a:rPr lang="da-DK" sz="1400" dirty="0">
                <a:latin typeface="SimSun" pitchFamily="2" charset="-122"/>
                <a:ea typeface="SimSun" pitchFamily="2" charset="-122"/>
              </a:rPr>
              <a:t>0      0 0.0.0.0:1024            0.0.0.0:*                           </a:t>
            </a:r>
            <a:endParaRPr lang="da-DK" sz="1400" dirty="0" smtClean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da-DK" sz="1400" dirty="0" smtClean="0">
                <a:latin typeface="SimSun" pitchFamily="2" charset="-122"/>
                <a:ea typeface="SimSun" pitchFamily="2" charset="-122"/>
              </a:rPr>
              <a:t>udp        </a:t>
            </a:r>
            <a:r>
              <a:rPr lang="da-DK" sz="1400" dirty="0">
                <a:latin typeface="SimSun" pitchFamily="2" charset="-122"/>
                <a:ea typeface="SimSun" pitchFamily="2" charset="-122"/>
              </a:rPr>
              <a:t>0      0 0.0.0.0:111             0.0.0.0:* </a:t>
            </a:r>
            <a:endParaRPr lang="en-US" sz="1400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Listening 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      0      2 127.0.0.1:23            102.60.21.3:1820        ESTABLISHED</a:t>
            </a:r>
          </a:p>
          <a:p>
            <a:pPr marL="0" indent="0">
              <a:buNone/>
            </a:pPr>
            <a:r>
              <a:rPr lang="en-US" sz="1400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      0      0 102.60.21.3:1820        127.0.0.1:23            ESTABLISHED</a:t>
            </a:r>
          </a:p>
          <a:p>
            <a:pPr marL="0" indent="0">
              <a:buNone/>
            </a:pPr>
            <a:r>
              <a:rPr lang="en-US" sz="1400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      0      2 102.60.21.3:2323        94.178.4.82:3502        ESTABLISHED</a:t>
            </a:r>
          </a:p>
          <a:p>
            <a:pPr marL="0" indent="0">
              <a:buNone/>
            </a:pPr>
            <a:r>
              <a:rPr lang="fi-FI" sz="1400" b="1" dirty="0">
                <a:latin typeface="SimSun" pitchFamily="2" charset="-122"/>
                <a:ea typeface="SimSun" pitchFamily="2" charset="-122"/>
              </a:rPr>
              <a:t>tcp        0      0 102.60.21.3:2323        0.0.0.0:*               LISTEN</a:t>
            </a:r>
          </a:p>
          <a:p>
            <a:pPr marL="0" indent="0">
              <a:buNone/>
            </a:pPr>
            <a:r>
              <a:rPr lang="en-US" sz="1400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      0      0 102.60.21.3:22          94.90.84.93:2094        ESTABLISHED</a:t>
            </a:r>
          </a:p>
          <a:p>
            <a:pPr marL="0" indent="0">
              <a:buNone/>
            </a:pPr>
            <a:r>
              <a:rPr lang="en-US" sz="1400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      0      0 102.60.21.3:3879        94.90.84.93:2090        ESTABLISHED</a:t>
            </a:r>
          </a:p>
          <a:p>
            <a:pPr marL="0" indent="0">
              <a:buNone/>
            </a:pPr>
            <a:r>
              <a:rPr lang="fi-FI" sz="1400" b="1" dirty="0">
                <a:latin typeface="SimSun" pitchFamily="2" charset="-122"/>
                <a:ea typeface="SimSun" pitchFamily="2" charset="-122"/>
              </a:rPr>
              <a:t>tcp        0      0 0.0.0.0:3879            0.0.0.0:*               LISTEN</a:t>
            </a:r>
          </a:p>
          <a:p>
            <a:pPr marL="0" indent="0">
              <a:buNone/>
            </a:pPr>
            <a:r>
              <a:rPr lang="en-US" sz="1400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      1      0 102.60.21.3:515         94.90.84.93:1761        CLOSE_WAIT</a:t>
            </a:r>
          </a:p>
          <a:p>
            <a:pPr marL="0" indent="0">
              <a:buNone/>
            </a:pPr>
            <a:r>
              <a:rPr lang="en-US" sz="1400" dirty="0" err="1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      0      0 102.60.21.3:23          102.60.21.178:54495     ESTABLISHED</a:t>
            </a:r>
          </a:p>
          <a:p>
            <a:pPr marL="0" indent="0">
              <a:buNone/>
            </a:pPr>
            <a:r>
              <a:rPr lang="fi-FI" sz="1400" dirty="0">
                <a:latin typeface="SimSun" pitchFamily="2" charset="-122"/>
                <a:ea typeface="SimSun" pitchFamily="2" charset="-122"/>
              </a:rPr>
              <a:t>tcp        0      0 0.0.0.0:80              0.0.0.0:*               LISTEN</a:t>
            </a:r>
          </a:p>
          <a:p>
            <a:pPr marL="0" indent="0">
              <a:buNone/>
            </a:pPr>
            <a:r>
              <a:rPr lang="fi-FI" sz="1400" dirty="0">
                <a:latin typeface="SimSun" pitchFamily="2" charset="-122"/>
                <a:ea typeface="SimSun" pitchFamily="2" charset="-122"/>
              </a:rPr>
              <a:t>tcp        0      0 0.0.0.0:443             0.0.0.0:*               LISTEN</a:t>
            </a:r>
          </a:p>
          <a:p>
            <a:pPr marL="0" indent="0">
              <a:buNone/>
            </a:pPr>
            <a:r>
              <a:rPr lang="fi-FI" sz="1400" dirty="0">
                <a:latin typeface="SimSun" pitchFamily="2" charset="-122"/>
                <a:ea typeface="SimSun" pitchFamily="2" charset="-122"/>
              </a:rPr>
              <a:t>tcp        0      0 0.0.0.0:587             0.0.0.0:*               LISTEN</a:t>
            </a:r>
          </a:p>
          <a:p>
            <a:pPr marL="0" indent="0">
              <a:buNone/>
            </a:pPr>
            <a:r>
              <a:rPr lang="fi-FI" sz="1400" dirty="0" smtClean="0">
                <a:latin typeface="SimSun" pitchFamily="2" charset="-122"/>
                <a:ea typeface="SimSun" pitchFamily="2" charset="-122"/>
              </a:rPr>
              <a:t>.....</a:t>
            </a:r>
            <a:endParaRPr lang="fi-FI" sz="1400" dirty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da-DK" sz="1400" dirty="0">
                <a:latin typeface="SimSun" pitchFamily="2" charset="-122"/>
                <a:ea typeface="SimSun" pitchFamily="2" charset="-122"/>
              </a:rPr>
              <a:t>udp        0      0 0.0.0.0:1025            0.0.0.0:*                          </a:t>
            </a:r>
            <a:endParaRPr lang="da-DK" sz="1400" dirty="0" smtClean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da-DK" sz="1400" dirty="0" smtClean="0">
                <a:latin typeface="SimSun" pitchFamily="2" charset="-122"/>
                <a:ea typeface="SimSun" pitchFamily="2" charset="-122"/>
              </a:rPr>
              <a:t>udp        </a:t>
            </a:r>
            <a:r>
              <a:rPr lang="da-DK" sz="1400" dirty="0">
                <a:latin typeface="SimSun" pitchFamily="2" charset="-122"/>
                <a:ea typeface="SimSun" pitchFamily="2" charset="-122"/>
              </a:rPr>
              <a:t>0      0 0.0.0.0:990             0.0.0.0:*                           </a:t>
            </a:r>
            <a:endParaRPr lang="da-DK" sz="1400" dirty="0" smtClean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da-DK" sz="1400" dirty="0" smtClean="0">
                <a:latin typeface="SimSun" pitchFamily="2" charset="-122"/>
                <a:ea typeface="SimSun" pitchFamily="2" charset="-122"/>
              </a:rPr>
              <a:t>udp        </a:t>
            </a:r>
            <a:r>
              <a:rPr lang="da-DK" sz="1400" dirty="0">
                <a:latin typeface="SimSun" pitchFamily="2" charset="-122"/>
                <a:ea typeface="SimSun" pitchFamily="2" charset="-122"/>
              </a:rPr>
              <a:t>0      0 0.0.0.0:1024            0.0.0.0:*                           </a:t>
            </a:r>
            <a:endParaRPr lang="da-DK" sz="1400" dirty="0" smtClean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da-DK" sz="1400" dirty="0" smtClean="0">
                <a:latin typeface="SimSun" pitchFamily="2" charset="-122"/>
                <a:ea typeface="SimSun" pitchFamily="2" charset="-122"/>
              </a:rPr>
              <a:t>udp        </a:t>
            </a:r>
            <a:r>
              <a:rPr lang="da-DK" sz="1400" dirty="0">
                <a:latin typeface="SimSun" pitchFamily="2" charset="-122"/>
                <a:ea typeface="SimSun" pitchFamily="2" charset="-122"/>
              </a:rPr>
              <a:t>0      0 0.0.0.0:111             0.0.0.0:* </a:t>
            </a:r>
            <a:endParaRPr lang="en-US" sz="1400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1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Processes Corresponding to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netstat</a:t>
            </a:r>
            <a:r>
              <a:rPr lang="en-US" dirty="0" smtClean="0"/>
              <a:t> –</a:t>
            </a:r>
            <a:r>
              <a:rPr lang="en-US" dirty="0" err="1" smtClean="0"/>
              <a:t>anp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400" dirty="0">
                <a:latin typeface="SimSun" pitchFamily="2" charset="-122"/>
                <a:ea typeface="SimSun" pitchFamily="2" charset="-122"/>
              </a:rPr>
              <a:t>Proto </a:t>
            </a:r>
            <a:r>
              <a:rPr lang="en-US" sz="1400" dirty="0" err="1">
                <a:latin typeface="SimSun" pitchFamily="2" charset="-122"/>
                <a:ea typeface="SimSun" pitchFamily="2" charset="-122"/>
              </a:rPr>
              <a:t>Recv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-Q Send-Q Local Address   </a:t>
            </a:r>
            <a:r>
              <a:rPr lang="en-US" sz="1400" dirty="0" smtClean="0">
                <a:latin typeface="SimSun" pitchFamily="2" charset="-122"/>
                <a:ea typeface="SimSun" pitchFamily="2" charset="-122"/>
              </a:rPr>
              <a:t>     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Foreign Address         State</a:t>
            </a:r>
            <a:endParaRPr lang="en-US" sz="1400" dirty="0" smtClean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r>
              <a:rPr lang="en-US" sz="1400" dirty="0" err="1" smtClean="0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 smtClean="0">
                <a:latin typeface="SimSun" pitchFamily="2" charset="-122"/>
                <a:ea typeface="SimSun" pitchFamily="2" charset="-122"/>
              </a:rPr>
              <a:t>        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0      0 0.0.0.0:17500      </a:t>
            </a:r>
            <a:r>
              <a:rPr lang="en-US" sz="1400" dirty="0" smtClean="0">
                <a:latin typeface="SimSun" pitchFamily="2" charset="-122"/>
                <a:ea typeface="SimSun" pitchFamily="2" charset="-122"/>
              </a:rPr>
              <a:t>  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0.0.0.0:*               LISTEN      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3760/</a:t>
            </a: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dropbox</a:t>
            </a:r>
            <a:endParaRPr lang="en-US" sz="1400" b="1" dirty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Lsof</a:t>
            </a:r>
            <a:endParaRPr lang="en-US" dirty="0" smtClean="0"/>
          </a:p>
          <a:p>
            <a:pPr lvl="1"/>
            <a:r>
              <a:rPr lang="en-US" dirty="0" smtClean="0"/>
              <a:t>Prints all open descriptors!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1400" dirty="0">
                <a:latin typeface="SimSun" pitchFamily="2" charset="-122"/>
                <a:ea typeface="SimSun" pitchFamily="2" charset="-122"/>
              </a:rPr>
              <a:t>COMMAND     PID      </a:t>
            </a:r>
            <a:r>
              <a:rPr lang="en-US" sz="1400" dirty="0" smtClean="0">
                <a:latin typeface="SimSun" pitchFamily="2" charset="-122"/>
                <a:ea typeface="SimSun" pitchFamily="2" charset="-122"/>
              </a:rPr>
              <a:t>USER   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FD      TYPE             DEVICE   SIZE/OFF       NODE </a:t>
            </a:r>
            <a:r>
              <a:rPr lang="en-US" sz="1400" dirty="0" smtClean="0">
                <a:latin typeface="SimSun" pitchFamily="2" charset="-122"/>
                <a:ea typeface="SimSun" pitchFamily="2" charset="-122"/>
              </a:rPr>
              <a:t>NAME</a:t>
            </a:r>
          </a:p>
          <a:p>
            <a:pPr marL="0" indent="0">
              <a:buNone/>
            </a:pPr>
            <a:r>
              <a:rPr lang="en-US" sz="1400" b="1" dirty="0" err="1">
                <a:latin typeface="SimSun" pitchFamily="2" charset="-122"/>
                <a:ea typeface="SimSun" pitchFamily="2" charset="-122"/>
              </a:rPr>
              <a:t>thunderbi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</a:t>
            </a:r>
            <a:r>
              <a:rPr lang="en-US" sz="1400" b="1" dirty="0">
                <a:latin typeface="SimSun" pitchFamily="2" charset="-122"/>
                <a:ea typeface="SimSun" pitchFamily="2" charset="-122"/>
              </a:rPr>
              <a:t>2349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      </a:t>
            </a:r>
            <a:r>
              <a:rPr lang="en-US" sz="1400" dirty="0" smtClean="0">
                <a:latin typeface="SimSun" pitchFamily="2" charset="-122"/>
                <a:ea typeface="SimSun" pitchFamily="2" charset="-122"/>
              </a:rPr>
              <a:t>user   44u     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IPv4              16988        0t0       </a:t>
            </a:r>
            <a:r>
              <a:rPr lang="en-US" sz="1400" b="1" dirty="0" smtClean="0">
                <a:latin typeface="SimSun" pitchFamily="2" charset="-122"/>
                <a:ea typeface="SimSun" pitchFamily="2" charset="-122"/>
              </a:rPr>
              <a:t>TCP</a:t>
            </a:r>
            <a:r>
              <a:rPr lang="en-US" sz="1400" dirty="0" smtClean="0">
                <a:latin typeface="SimSun" pitchFamily="2" charset="-122"/>
                <a:ea typeface="SimSun" pitchFamily="2" charset="-122"/>
              </a:rPr>
              <a:t> 0.0.0.0:39607-</a:t>
            </a:r>
            <a:r>
              <a:rPr lang="en-US" sz="1400" dirty="0">
                <a:latin typeface="SimSun" pitchFamily="2" charset="-122"/>
                <a:ea typeface="SimSun" pitchFamily="2" charset="-122"/>
              </a:rPr>
              <a:t>&gt;155.246.14.12:imap2 (ESTABLISHED)</a:t>
            </a:r>
            <a:endParaRPr lang="en-US" sz="1400" dirty="0" smtClean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Relating to the Network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9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1.7|8.7|8.3|15.1|2.2"/>
</p:tagLst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1701</TotalTime>
  <Words>2492</Words>
  <Application>Microsoft Office PowerPoint</Application>
  <PresentationFormat>On-screen Show (4:3)</PresentationFormat>
  <Paragraphs>658</Paragraphs>
  <Slides>49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stevens</vt:lpstr>
      <vt:lpstr>Relating to the Network</vt:lpstr>
      <vt:lpstr>PowerPoint Presentation</vt:lpstr>
      <vt:lpstr>Today’s Lecture</vt:lpstr>
      <vt:lpstr>The Big Picture</vt:lpstr>
      <vt:lpstr>Connecting the Dots</vt:lpstr>
      <vt:lpstr>netstat and lsof</vt:lpstr>
      <vt:lpstr>Active Connections</vt:lpstr>
      <vt:lpstr>Listening Ports</vt:lpstr>
      <vt:lpstr>Processes Corresponding to Connections</vt:lpstr>
      <vt:lpstr>Routing Table</vt:lpstr>
      <vt:lpstr>More Data…</vt:lpstr>
      <vt:lpstr>Full Content Data</vt:lpstr>
      <vt:lpstr>TCP Session Data</vt:lpstr>
      <vt:lpstr>Alert Data</vt:lpstr>
      <vt:lpstr>Reverse engineering communication protocols</vt:lpstr>
      <vt:lpstr>Related Work</vt:lpstr>
      <vt:lpstr>Usefulness</vt:lpstr>
      <vt:lpstr>Two Different Approaches</vt:lpstr>
      <vt:lpstr>Challenges</vt:lpstr>
      <vt:lpstr>AutoFormat</vt:lpstr>
      <vt:lpstr>Example: HTTP parsing</vt:lpstr>
      <vt:lpstr>Design</vt:lpstr>
      <vt:lpstr>PowerPoint Presentation</vt:lpstr>
      <vt:lpstr>Refinement</vt:lpstr>
      <vt:lpstr>Refined Tree</vt:lpstr>
      <vt:lpstr>Parallel and Sequential Fields</vt:lpstr>
      <vt:lpstr>Parallel and Sequential Fields</vt:lpstr>
      <vt:lpstr>Limitations</vt:lpstr>
      <vt:lpstr>Fine-grained tracking of network data</vt:lpstr>
      <vt:lpstr>Argos Overview</vt:lpstr>
      <vt:lpstr>Network Data Tracking</vt:lpstr>
      <vt:lpstr>Network Data Tracking</vt:lpstr>
      <vt:lpstr>Identifying Attacks</vt:lpstr>
      <vt:lpstr>Example</vt:lpstr>
      <vt:lpstr>What Does Is the Nature of the Tags</vt:lpstr>
      <vt:lpstr>Simple Signature Generation</vt:lpstr>
      <vt:lpstr>What If We Track Every Byte?</vt:lpstr>
      <vt:lpstr>How About..</vt:lpstr>
      <vt:lpstr>Better Attribution of Network Data Responsible for an Attack</vt:lpstr>
      <vt:lpstr>Vulnerability Signatures</vt:lpstr>
      <vt:lpstr>How to Determine  the Offending Bytes?</vt:lpstr>
      <vt:lpstr>How to Determine  the Offending Bytes?</vt:lpstr>
      <vt:lpstr>How to Determine  the Offending Bytes?</vt:lpstr>
      <vt:lpstr>A Challenging Problem</vt:lpstr>
      <vt:lpstr>Tracking data across the network</vt:lpstr>
      <vt:lpstr>Exchanging Taint Information Over the Network</vt:lpstr>
      <vt:lpstr>Data Encapsulation</vt:lpstr>
      <vt:lpstr>Selecting An Encoding Method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Hiding Malware</dc:title>
  <dc:creator>porto</dc:creator>
  <cp:lastModifiedBy>porto</cp:lastModifiedBy>
  <cp:revision>171</cp:revision>
  <dcterms:created xsi:type="dcterms:W3CDTF">2013-04-01T14:23:30Z</dcterms:created>
  <dcterms:modified xsi:type="dcterms:W3CDTF">2013-04-09T21:41:23Z</dcterms:modified>
</cp:coreProperties>
</file>