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6"/>
  </p:notesMasterIdLst>
  <p:sldIdLst>
    <p:sldId id="256" r:id="rId2"/>
    <p:sldId id="359" r:id="rId3"/>
    <p:sldId id="360" r:id="rId4"/>
    <p:sldId id="361" r:id="rId5"/>
    <p:sldId id="362" r:id="rId6"/>
    <p:sldId id="364" r:id="rId7"/>
    <p:sldId id="365" r:id="rId8"/>
    <p:sldId id="366" r:id="rId9"/>
    <p:sldId id="367" r:id="rId10"/>
    <p:sldId id="368" r:id="rId11"/>
    <p:sldId id="358" r:id="rId12"/>
    <p:sldId id="369" r:id="rId13"/>
    <p:sldId id="372" r:id="rId14"/>
    <p:sldId id="370" r:id="rId15"/>
    <p:sldId id="373" r:id="rId16"/>
    <p:sldId id="371" r:id="rId17"/>
    <p:sldId id="374" r:id="rId18"/>
    <p:sldId id="375" r:id="rId19"/>
    <p:sldId id="376" r:id="rId20"/>
    <p:sldId id="377" r:id="rId21"/>
    <p:sldId id="378" r:id="rId22"/>
    <p:sldId id="379" r:id="rId23"/>
    <p:sldId id="380" r:id="rId24"/>
    <p:sldId id="3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969873-E40B-4486-88AC-2C683DB0831F}" type="datetimeFigureOut">
              <a:rPr lang="en-US" smtClean="0"/>
              <a:t>4/17/2013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230912-3A98-4917-8BA9-BE6181D88C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54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20" y="1066800"/>
            <a:ext cx="7680960" cy="19240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 rot="16200000">
            <a:off x="4533900" y="-1133475"/>
            <a:ext cx="76200" cy="9144000"/>
          </a:xfrm>
          <a:prstGeom prst="rect">
            <a:avLst/>
          </a:prstGeom>
          <a:solidFill>
            <a:srgbClr val="4B4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1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11715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9737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9737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7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73163" y="6494463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81400" y="64770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4770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85C3B9B-00A6-4CE4-9E9F-2414747E534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034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0" name="Picture 9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519" y="4090987"/>
            <a:ext cx="7680960" cy="17764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362200"/>
            <a:ext cx="768096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8" name="Picture 6" descr="Stevens-Official-Color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8532" y="1"/>
            <a:ext cx="236306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8"/>
          <p:cNvSpPr>
            <a:spLocks noChangeArrowheads="1"/>
          </p:cNvSpPr>
          <p:nvPr/>
        </p:nvSpPr>
        <p:spPr bwMode="auto">
          <a:xfrm rot="5400000">
            <a:off x="4495800" y="-600074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71600"/>
            <a:ext cx="402336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1" name="Picture 10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5998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447800"/>
            <a:ext cx="4023360" cy="777240"/>
          </a:xfrm>
        </p:spPr>
        <p:txBody>
          <a:bodyPr anchor="t" anchorCtr="0">
            <a:noAutofit/>
          </a:bodyPr>
          <a:lstStyle>
            <a:lvl1pPr marL="0" indent="0">
              <a:buNone/>
              <a:defRPr sz="2400" b="0" i="0">
                <a:latin typeface="Arial Black"/>
                <a:cs typeface="Arial Blac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1486" y="2285999"/>
            <a:ext cx="4023360" cy="40233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14" name="Picture 13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 rot="5400000">
            <a:off x="4495800" y="-3314699"/>
            <a:ext cx="152400" cy="9144000"/>
          </a:xfrm>
          <a:prstGeom prst="rect">
            <a:avLst/>
          </a:prstGeom>
          <a:gradFill rotWithShape="1">
            <a:gsLst>
              <a:gs pos="0">
                <a:srgbClr val="3C0000"/>
              </a:gs>
              <a:gs pos="100000">
                <a:srgbClr val="8C2633"/>
              </a:gs>
            </a:gsLst>
            <a:lin ang="18900000" scaled="1"/>
          </a:gradFill>
          <a:ln w="25400" algn="ctr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lt1"/>
              </a:solidFill>
              <a:latin typeface="+mn-lt"/>
            </a:endParaRPr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6" name="Picture 5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8913" y="273050"/>
            <a:ext cx="283868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3800" y="273050"/>
            <a:ext cx="4953000" cy="5975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8913" y="1435100"/>
            <a:ext cx="2838687" cy="4813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9" name="Picture 8" descr="Stevens-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6800" y="6310312"/>
            <a:ext cx="457200" cy="433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33679"/>
            <a:ext cx="8229600" cy="1005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371600"/>
            <a:ext cx="822960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34444" y="6369050"/>
            <a:ext cx="22751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16763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176F5296-A0CF-465E-BB8D-98ADD6E14D9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 b="1" i="0" kern="1200">
          <a:solidFill>
            <a:schemeClr val="tx1"/>
          </a:solidFill>
          <a:latin typeface="Chalkboard"/>
          <a:ea typeface="+mj-ea"/>
          <a:cs typeface="Chalkboard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b="0" i="0" kern="1200">
          <a:solidFill>
            <a:schemeClr val="tx1"/>
          </a:solidFill>
          <a:latin typeface="+mn-lt"/>
          <a:ea typeface="+mn-ea"/>
          <a:cs typeface="Avenir Medium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b="0" i="0" kern="1200">
          <a:solidFill>
            <a:schemeClr val="tx1"/>
          </a:solidFill>
          <a:latin typeface="+mn-lt"/>
          <a:ea typeface="+mn-ea"/>
          <a:cs typeface="Avenir Medium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Avenir Medium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b="0" i="0" kern="1200">
          <a:solidFill>
            <a:schemeClr val="tx1"/>
          </a:solidFill>
          <a:latin typeface="+mn-lt"/>
          <a:ea typeface="+mn-ea"/>
          <a:cs typeface="Avenir Medium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1.informatik.uni-erlangen.de/frost" TargetMode="External"/><Relationship Id="rId2" Type="http://schemas.openxmlformats.org/officeDocument/2006/relationships/hyperlink" Target="https://citp.princeton.edu/research/memory/media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Hiding </a:t>
            </a:r>
            <a:r>
              <a:rPr lang="en-US" dirty="0" smtClean="0"/>
              <a:t>Information</a:t>
            </a:r>
            <a:r>
              <a:rPr lang="en-US" dirty="0"/>
              <a:t>, </a:t>
            </a:r>
            <a:r>
              <a:rPr lang="en-US" dirty="0" smtClean="0"/>
              <a:t>Encryption</a:t>
            </a:r>
            <a:r>
              <a:rPr lang="en-US" dirty="0"/>
              <a:t>, and </a:t>
            </a:r>
            <a:r>
              <a:rPr lang="en-US" dirty="0" smtClean="0"/>
              <a:t>Bypasses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CS-695 Host Forensics</a:t>
            </a:r>
          </a:p>
          <a:p>
            <a:r>
              <a:rPr lang="en-US" dirty="0"/>
              <a:t>Georgios </a:t>
            </a:r>
            <a:r>
              <a:rPr lang="en-US" dirty="0" smtClean="0"/>
              <a:t>Portokalidis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214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0" dirty="0"/>
              <a:t>Security Analysis and Decryption of Lion Full Disk</a:t>
            </a:r>
            <a:br>
              <a:rPr lang="en-US" b="0" dirty="0"/>
            </a:br>
            <a:r>
              <a:rPr lang="en-US" b="0" dirty="0"/>
              <a:t>Encryption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99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Apple introduced </a:t>
            </a:r>
            <a:r>
              <a:rPr lang="en-US" dirty="0" err="1" smtClean="0"/>
              <a:t>FileVault</a:t>
            </a:r>
            <a:r>
              <a:rPr lang="en-US" dirty="0" smtClean="0"/>
              <a:t> in Mac OS X Lion</a:t>
            </a:r>
          </a:p>
          <a:p>
            <a:endParaRPr lang="en-US" dirty="0"/>
          </a:p>
          <a:p>
            <a:r>
              <a:rPr lang="en-US" dirty="0" smtClean="0"/>
              <a:t>Volume encryption support similar to existing systems</a:t>
            </a:r>
          </a:p>
          <a:p>
            <a:pPr lvl="1"/>
            <a:r>
              <a:rPr lang="en-US" dirty="0" smtClean="0"/>
              <a:t>E.g., </a:t>
            </a:r>
            <a:r>
              <a:rPr lang="en-US" dirty="0" err="1" smtClean="0"/>
              <a:t>TrueCrypt</a:t>
            </a:r>
            <a:r>
              <a:rPr lang="en-US" dirty="0" smtClean="0"/>
              <a:t>, PGP whole disk encryption, </a:t>
            </a:r>
            <a:r>
              <a:rPr lang="en-US" dirty="0" err="1" smtClean="0"/>
              <a:t>BitLocker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Volumes provide an abstraction that can group multiple partitions</a:t>
            </a:r>
          </a:p>
          <a:p>
            <a:endParaRPr lang="en-US" dirty="0" smtClean="0"/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Closed system</a:t>
            </a:r>
          </a:p>
          <a:p>
            <a:pPr lvl="2"/>
            <a:r>
              <a:rPr lang="en-US" dirty="0" smtClean="0"/>
              <a:t>No documentation</a:t>
            </a:r>
          </a:p>
          <a:p>
            <a:pPr lvl="2"/>
            <a:r>
              <a:rPr lang="en-US" dirty="0" smtClean="0"/>
              <a:t>Closed source</a:t>
            </a:r>
          </a:p>
          <a:p>
            <a:endParaRPr lang="en-US" dirty="0" smtClean="0"/>
          </a:p>
          <a:p>
            <a:r>
              <a:rPr lang="en-US" dirty="0" smtClean="0"/>
              <a:t>Builds on </a:t>
            </a:r>
            <a:r>
              <a:rPr lang="en-US" dirty="0" err="1" smtClean="0"/>
              <a:t>CoreStorage</a:t>
            </a:r>
            <a:r>
              <a:rPr lang="en-US" dirty="0" smtClean="0"/>
              <a:t> volume manager</a:t>
            </a:r>
          </a:p>
          <a:p>
            <a:pPr lvl="1"/>
            <a:r>
              <a:rPr lang="en-US" dirty="0" smtClean="0"/>
              <a:t>Provides the extra layer needed to support the encryption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5723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Where is the code that decrypts the volume?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is the encryption key derived?</a:t>
            </a:r>
          </a:p>
          <a:p>
            <a:pPr lvl="1"/>
            <a:r>
              <a:rPr lang="en-US" dirty="0" smtClean="0"/>
              <a:t>Where is it stored?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is encryption itself applied?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029200" y="3576935"/>
            <a:ext cx="31246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AES 128bits key = 22 characters</a:t>
            </a:r>
          </a:p>
          <a:p>
            <a:r>
              <a:rPr lang="en-US" dirty="0" smtClean="0"/>
              <a:t>User password = </a:t>
            </a:r>
            <a:r>
              <a:rPr lang="en-US" i="1" dirty="0" smtClean="0"/>
              <a:t>n</a:t>
            </a:r>
            <a:r>
              <a:rPr lang="en-US" dirty="0" smtClean="0"/>
              <a:t> characters</a:t>
            </a:r>
          </a:p>
          <a:p>
            <a:r>
              <a:rPr lang="en-US" b="1" dirty="0" smtClean="0"/>
              <a:t>Where is the rest 22 – n?</a:t>
            </a:r>
            <a:endParaRPr lang="en-US" b="1" dirty="0"/>
          </a:p>
        </p:txBody>
      </p:sp>
      <p:grpSp>
        <p:nvGrpSpPr>
          <p:cNvPr id="17" name="Group 16"/>
          <p:cNvGrpSpPr/>
          <p:nvPr/>
        </p:nvGrpSpPr>
        <p:grpSpPr>
          <a:xfrm>
            <a:off x="4429026" y="4465231"/>
            <a:ext cx="3724812" cy="928469"/>
            <a:chOff x="5044440" y="4470876"/>
            <a:chExt cx="3468965" cy="1297801"/>
          </a:xfrm>
        </p:grpSpPr>
        <p:pic>
          <p:nvPicPr>
            <p:cNvPr id="6146" name="Picture 2" descr="http://knowledgehungama.files.wordpress.com/2012/06/tpm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4440" y="4500265"/>
              <a:ext cx="1085039" cy="7704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8" name="Picture 4" descr="http://www.cryptoshop.com/en/images/cardman4040cs_155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9945" y="4470876"/>
              <a:ext cx="928469" cy="92846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50" name="Picture 6" descr="http://www.hongkiat.com/blog/wp-content/uploads/usb-flash-drive-kay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26287" y="4553713"/>
              <a:ext cx="1087118" cy="6635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6" name="TextBox 15"/>
            <p:cNvSpPr txBox="1"/>
            <p:nvPr/>
          </p:nvSpPr>
          <p:spPr>
            <a:xfrm>
              <a:off x="5280625" y="5372437"/>
              <a:ext cx="6126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TPM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86486" y="5399345"/>
              <a:ext cx="11753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SmartCard</a:t>
              </a:r>
              <a:endParaRPr lang="en-US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587053" y="5399345"/>
              <a:ext cx="5629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USB</a:t>
              </a:r>
              <a:endParaRPr lang="en-US" dirty="0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750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Derivation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558290"/>
            <a:ext cx="5162550" cy="460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8"/>
          <p:cNvGrpSpPr/>
          <p:nvPr/>
        </p:nvGrpSpPr>
        <p:grpSpPr>
          <a:xfrm>
            <a:off x="1600200" y="2286000"/>
            <a:ext cx="6400800" cy="2667000"/>
            <a:chOff x="2209800" y="2514600"/>
            <a:chExt cx="6400800" cy="2667000"/>
          </a:xfrm>
        </p:grpSpPr>
        <p:sp>
          <p:nvSpPr>
            <p:cNvPr id="7" name="Rounded Rectangle 6"/>
            <p:cNvSpPr/>
            <p:nvPr/>
          </p:nvSpPr>
          <p:spPr>
            <a:xfrm>
              <a:off x="2209800" y="2514600"/>
              <a:ext cx="6400800" cy="266700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8195" name="Picture 3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09875" y="3124200"/>
              <a:ext cx="5200650" cy="182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" name="TextBox 7"/>
            <p:cNvSpPr txBox="1"/>
            <p:nvPr/>
          </p:nvSpPr>
          <p:spPr>
            <a:xfrm>
              <a:off x="3613650" y="2590800"/>
              <a:ext cx="35931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/>
                <a:t>More than one  keys/passwords</a:t>
              </a:r>
              <a:endParaRPr lang="en-US" sz="2000" b="1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37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Encryption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Same data can result in the same </a:t>
            </a:r>
            <a:r>
              <a:rPr lang="en-US" dirty="0" err="1" smtClean="0"/>
              <a:t>ciphertext</a:t>
            </a:r>
            <a:endParaRPr lang="en-US" dirty="0" smtClean="0"/>
          </a:p>
          <a:p>
            <a:pPr lvl="1"/>
            <a:r>
              <a:rPr lang="en-US" dirty="0" smtClean="0"/>
              <a:t>Solution: include block number in encryption</a:t>
            </a:r>
          </a:p>
          <a:p>
            <a:r>
              <a:rPr lang="en-US" dirty="0" smtClean="0"/>
              <a:t>Bit flipping issues</a:t>
            </a:r>
          </a:p>
          <a:p>
            <a:pPr lvl="1"/>
            <a:r>
              <a:rPr lang="en-US" dirty="0" smtClean="0"/>
              <a:t>See paper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grpSp>
        <p:nvGrpSpPr>
          <p:cNvPr id="23" name="Group 22"/>
          <p:cNvGrpSpPr/>
          <p:nvPr/>
        </p:nvGrpSpPr>
        <p:grpSpPr>
          <a:xfrm>
            <a:off x="6629400" y="1466850"/>
            <a:ext cx="1981200" cy="1984534"/>
            <a:chOff x="4114800" y="1905000"/>
            <a:chExt cx="1981200" cy="1984534"/>
          </a:xfrm>
        </p:grpSpPr>
        <p:sp>
          <p:nvSpPr>
            <p:cNvPr id="11" name="Rectangle 10"/>
            <p:cNvSpPr/>
            <p:nvPr/>
          </p:nvSpPr>
          <p:spPr>
            <a:xfrm>
              <a:off x="4191000" y="1905000"/>
              <a:ext cx="1905000" cy="6096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Disk  block</a:t>
              </a:r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715000" y="2514600"/>
              <a:ext cx="3810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ight Brace 16"/>
            <p:cNvSpPr/>
            <p:nvPr/>
          </p:nvSpPr>
          <p:spPr>
            <a:xfrm rot="5400000">
              <a:off x="4991100" y="2400300"/>
              <a:ext cx="228600" cy="19812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5334000" y="2514600"/>
              <a:ext cx="3810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953000" y="2514600"/>
              <a:ext cx="3810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572000" y="2514600"/>
              <a:ext cx="3810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191000" y="2514600"/>
              <a:ext cx="381000" cy="6096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92447" y="3520202"/>
              <a:ext cx="11725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AES blocks</a:t>
              </a:r>
              <a:endParaRPr lang="en-US" dirty="0"/>
            </a:p>
          </p:txBody>
        </p:sp>
      </p:grpSp>
      <p:pic>
        <p:nvPicPr>
          <p:cNvPr id="7170" name="Picture 2" descr="File:Cbc encrypti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66850"/>
            <a:ext cx="5715000" cy="2314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8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Multiple Keys Must Decrypt the Master Key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9347" y="2391728"/>
            <a:ext cx="10709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Password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53746" y="2391728"/>
            <a:ext cx="142769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Recovery Key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812721" y="3969068"/>
            <a:ext cx="200772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Master Volume Key</a:t>
            </a:r>
            <a:endParaRPr lang="en-US" dirty="0"/>
          </a:p>
        </p:txBody>
      </p:sp>
      <p:grpSp>
        <p:nvGrpSpPr>
          <p:cNvPr id="43" name="Group 42"/>
          <p:cNvGrpSpPr/>
          <p:nvPr/>
        </p:nvGrpSpPr>
        <p:grpSpPr>
          <a:xfrm>
            <a:off x="3581400" y="2391728"/>
            <a:ext cx="5486921" cy="1946672"/>
            <a:chOff x="3581400" y="2391728"/>
            <a:chExt cx="5486921" cy="1946672"/>
          </a:xfrm>
        </p:grpSpPr>
        <p:sp>
          <p:nvSpPr>
            <p:cNvPr id="18" name="TextBox 17"/>
            <p:cNvSpPr txBox="1"/>
            <p:nvPr/>
          </p:nvSpPr>
          <p:spPr>
            <a:xfrm>
              <a:off x="4648200" y="2391728"/>
              <a:ext cx="1070999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Password</a:t>
              </a:r>
              <a:endParaRPr lang="en-US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252599" y="2391728"/>
              <a:ext cx="1427699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Recovery Key</a:t>
              </a:r>
              <a:endParaRPr lang="en-US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231271" y="3969068"/>
              <a:ext cx="2007729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Master Volume Key</a:t>
              </a:r>
              <a:endParaRPr lang="en-US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3581400" y="3098126"/>
              <a:ext cx="1905522" cy="36933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Secondary Value 1</a:t>
              </a:r>
              <a:endParaRPr lang="en-US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162799" y="3111938"/>
              <a:ext cx="1905522" cy="36933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en-US" dirty="0" smtClean="0"/>
                <a:t>Secondary Value 2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5719199" y="3111938"/>
              <a:ext cx="300601" cy="35552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477000" y="3125750"/>
              <a:ext cx="300601" cy="35552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>
              <a:stCxn id="19" idx="2"/>
              <a:endCxn id="26" idx="7"/>
            </p:cNvCxnSpPr>
            <p:nvPr/>
          </p:nvCxnSpPr>
          <p:spPr>
            <a:xfrm flipH="1">
              <a:off x="6733579" y="2761060"/>
              <a:ext cx="232870" cy="41675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>
              <a:stCxn id="24" idx="1"/>
              <a:endCxn id="26" idx="6"/>
            </p:cNvCxnSpPr>
            <p:nvPr/>
          </p:nvCxnSpPr>
          <p:spPr>
            <a:xfrm flipH="1">
              <a:off x="6777601" y="3296604"/>
              <a:ext cx="385198" cy="69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>
              <a:stCxn id="18" idx="2"/>
              <a:endCxn id="25" idx="1"/>
            </p:cNvCxnSpPr>
            <p:nvPr/>
          </p:nvCxnSpPr>
          <p:spPr>
            <a:xfrm>
              <a:off x="5183700" y="2761060"/>
              <a:ext cx="579521" cy="4029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>
              <a:stCxn id="23" idx="3"/>
              <a:endCxn id="25" idx="2"/>
            </p:cNvCxnSpPr>
            <p:nvPr/>
          </p:nvCxnSpPr>
          <p:spPr>
            <a:xfrm>
              <a:off x="5486922" y="3282792"/>
              <a:ext cx="232277" cy="690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25" idx="4"/>
            </p:cNvCxnSpPr>
            <p:nvPr/>
          </p:nvCxnSpPr>
          <p:spPr>
            <a:xfrm>
              <a:off x="5869500" y="3467458"/>
              <a:ext cx="150300" cy="418742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>
              <a:stCxn id="26" idx="4"/>
            </p:cNvCxnSpPr>
            <p:nvPr/>
          </p:nvCxnSpPr>
          <p:spPr>
            <a:xfrm flipH="1">
              <a:off x="6574161" y="3481270"/>
              <a:ext cx="53140" cy="4049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4" name="Down Arrow 43"/>
          <p:cNvSpPr/>
          <p:nvPr/>
        </p:nvSpPr>
        <p:spPr>
          <a:xfrm>
            <a:off x="1066800" y="2819400"/>
            <a:ext cx="152400" cy="106680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Down Arrow 44"/>
          <p:cNvSpPr/>
          <p:nvPr/>
        </p:nvSpPr>
        <p:spPr>
          <a:xfrm>
            <a:off x="2209800" y="2819400"/>
            <a:ext cx="152400" cy="1066800"/>
          </a:xfrm>
          <a:prstGeom prst="down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552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2400"/>
            <a:ext cx="6439786" cy="623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957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Attacking The Vault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Guessing the randomly generated keys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74" t="31800" r="23188" b="13664"/>
          <a:stretch/>
        </p:blipFill>
        <p:spPr bwMode="auto">
          <a:xfrm>
            <a:off x="2362200" y="2514600"/>
            <a:ext cx="3847605" cy="362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/>
          <p:cNvCxnSpPr/>
          <p:nvPr/>
        </p:nvCxnSpPr>
        <p:spPr>
          <a:xfrm>
            <a:off x="1752600" y="5715000"/>
            <a:ext cx="609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4953000" y="2209800"/>
            <a:ext cx="6858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371600" y="3200400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6324600" y="2209800"/>
            <a:ext cx="9906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8648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Pseudo Random Number </a:t>
            </a:r>
            <a:r>
              <a:rPr lang="en-US" dirty="0" smtClean="0"/>
              <a:t>Generators (</a:t>
            </a:r>
            <a:r>
              <a:rPr lang="en-US" dirty="0" smtClean="0"/>
              <a:t>PRNG)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Random </a:t>
            </a:r>
            <a:r>
              <a:rPr lang="en-US" dirty="0" smtClean="0"/>
              <a:t>numbers </a:t>
            </a:r>
            <a:r>
              <a:rPr lang="en-US" dirty="0" smtClean="0"/>
              <a:t>are generated based on a seed</a:t>
            </a:r>
          </a:p>
          <a:p>
            <a:pPr lvl="1"/>
            <a:r>
              <a:rPr lang="en-US" dirty="0" smtClean="0"/>
              <a:t>Full sequence of random numbers can be predicted if the seed is known</a:t>
            </a:r>
          </a:p>
          <a:p>
            <a:pPr lvl="1"/>
            <a:r>
              <a:rPr lang="en-US" dirty="0" smtClean="0"/>
              <a:t>PRNG state is preserved across boots</a:t>
            </a:r>
          </a:p>
          <a:p>
            <a:endParaRPr lang="en-US" dirty="0" smtClean="0"/>
          </a:p>
          <a:p>
            <a:r>
              <a:rPr lang="en-US" dirty="0" smtClean="0"/>
              <a:t>“Real” randomness or entropy is usually used to determine the seed</a:t>
            </a:r>
          </a:p>
          <a:p>
            <a:endParaRPr lang="en-US" dirty="0" smtClean="0"/>
          </a:p>
          <a:p>
            <a:r>
              <a:rPr lang="en-US" dirty="0" smtClean="0"/>
              <a:t>How much entropy does </a:t>
            </a:r>
            <a:r>
              <a:rPr lang="en-US" dirty="0" err="1" smtClean="0"/>
              <a:t>FileVault</a:t>
            </a:r>
            <a:r>
              <a:rPr lang="en-US" dirty="0" smtClean="0"/>
              <a:t> have 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79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The </a:t>
            </a:r>
            <a:r>
              <a:rPr lang="en-US" dirty="0" smtClean="0"/>
              <a:t>Vault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Leftover unencrypted data</a:t>
            </a:r>
          </a:p>
          <a:p>
            <a:endParaRPr lang="en-US" dirty="0"/>
          </a:p>
          <a:p>
            <a:r>
              <a:rPr lang="en-US" dirty="0" smtClean="0"/>
              <a:t>Unencrypted metadata can allow us to track the blocks that </a:t>
            </a:r>
            <a:r>
              <a:rPr lang="en-US" b="1" dirty="0" smtClean="0"/>
              <a:t>actually </a:t>
            </a:r>
            <a:r>
              <a:rPr lang="en-US" dirty="0" smtClean="0"/>
              <a:t>contain encrypted data</a:t>
            </a:r>
          </a:p>
          <a:p>
            <a:endParaRPr lang="en-US" dirty="0"/>
          </a:p>
          <a:p>
            <a:r>
              <a:rPr lang="en-US" dirty="0" smtClean="0"/>
              <a:t>Unencrypted data can expose user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819" y="1828800"/>
            <a:ext cx="4610181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47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Hide Information?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Preserve privacy</a:t>
            </a:r>
          </a:p>
          <a:p>
            <a:endParaRPr lang="en-US" dirty="0" smtClean="0"/>
          </a:p>
          <a:p>
            <a:r>
              <a:rPr lang="en-US" dirty="0" smtClean="0"/>
              <a:t>Data-loss prevention</a:t>
            </a:r>
          </a:p>
          <a:p>
            <a:endParaRPr lang="en-US" dirty="0" smtClean="0"/>
          </a:p>
          <a:p>
            <a:r>
              <a:rPr lang="en-US" dirty="0" smtClean="0"/>
              <a:t>Hide illegal activities/incriminating evidence</a:t>
            </a:r>
          </a:p>
          <a:p>
            <a:endParaRPr lang="en-US" dirty="0" smtClean="0"/>
          </a:p>
          <a:p>
            <a:r>
              <a:rPr lang="en-US" dirty="0" smtClean="0"/>
              <a:t>Protect confidential information</a:t>
            </a:r>
          </a:p>
          <a:p>
            <a:endParaRPr lang="en-US" dirty="0" smtClean="0"/>
          </a:p>
          <a:p>
            <a:r>
              <a:rPr lang="en-US" dirty="0" smtClean="0"/>
              <a:t>Protect trade secrets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3763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The Vault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Attacking the user password</a:t>
            </a:r>
          </a:p>
          <a:p>
            <a:endParaRPr lang="en-US" dirty="0"/>
          </a:p>
          <a:p>
            <a:r>
              <a:rPr lang="en-US" dirty="0" smtClean="0"/>
              <a:t>PBKDF2 generates a key based on </a:t>
            </a:r>
            <a:r>
              <a:rPr lang="en-US" b="1" dirty="0" smtClean="0"/>
              <a:t>salt </a:t>
            </a:r>
            <a:r>
              <a:rPr lang="en-US" dirty="0" smtClean="0"/>
              <a:t>and </a:t>
            </a:r>
            <a:r>
              <a:rPr lang="en-US" b="1" dirty="0" smtClean="0"/>
              <a:t>password</a:t>
            </a:r>
          </a:p>
          <a:p>
            <a:pPr lvl="1"/>
            <a:r>
              <a:rPr lang="en-US" dirty="0" smtClean="0"/>
              <a:t>Multiple hashing iterations ensure it’s hard to crack</a:t>
            </a:r>
          </a:p>
          <a:p>
            <a:pPr lvl="2"/>
            <a:r>
              <a:rPr lang="en-US" dirty="0" err="1" smtClean="0"/>
              <a:t>FileVault</a:t>
            </a:r>
            <a:r>
              <a:rPr lang="en-US" dirty="0" smtClean="0"/>
              <a:t> uses 41K iterations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52" r="65804" b="34274"/>
          <a:stretch/>
        </p:blipFill>
        <p:spPr bwMode="auto">
          <a:xfrm>
            <a:off x="5257800" y="1905000"/>
            <a:ext cx="3505200" cy="340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7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Attacking The Vault </a:t>
            </a:r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Brute forcing requires about 34 years</a:t>
            </a:r>
          </a:p>
          <a:p>
            <a:endParaRPr lang="en-US" dirty="0" smtClean="0"/>
          </a:p>
          <a:p>
            <a:r>
              <a:rPr lang="en-US" dirty="0" smtClean="0"/>
              <a:t>But…</a:t>
            </a:r>
          </a:p>
          <a:p>
            <a:pPr lvl="1"/>
            <a:r>
              <a:rPr lang="en-US" dirty="0" smtClean="0"/>
              <a:t>What if the user password is weak</a:t>
            </a:r>
          </a:p>
          <a:p>
            <a:pPr lvl="2"/>
            <a:r>
              <a:rPr lang="en-US" dirty="0" smtClean="0"/>
              <a:t>Example: 6 characters or a 4-digit pin</a:t>
            </a:r>
          </a:p>
          <a:p>
            <a:pPr lvl="1"/>
            <a:r>
              <a:rPr lang="en-US" b="1" dirty="0" smtClean="0"/>
              <a:t>About 6 hours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452" r="65804" b="34274"/>
          <a:stretch/>
        </p:blipFill>
        <p:spPr bwMode="auto">
          <a:xfrm>
            <a:off x="5257800" y="1905000"/>
            <a:ext cx="3505200" cy="3403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467600" y="1371600"/>
            <a:ext cx="8501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Known</a:t>
            </a:r>
            <a:endParaRPr lang="en-US" b="1" dirty="0">
              <a:solidFill>
                <a:schemeClr val="accent3"/>
              </a:solidFill>
            </a:endParaRPr>
          </a:p>
        </p:txBody>
      </p:sp>
      <p:cxnSp>
        <p:nvCxnSpPr>
          <p:cNvPr id="10" name="Straight Arrow Connector 9"/>
          <p:cNvCxnSpPr>
            <a:stCxn id="4" idx="2"/>
          </p:cNvCxnSpPr>
          <p:nvPr/>
        </p:nvCxnSpPr>
        <p:spPr>
          <a:xfrm>
            <a:off x="7892685" y="1740932"/>
            <a:ext cx="184515" cy="46886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923290" y="5533141"/>
            <a:ext cx="2214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41K iterations known</a:t>
            </a:r>
            <a:endParaRPr lang="en-US" b="1" dirty="0">
              <a:solidFill>
                <a:schemeClr val="accent3"/>
              </a:solidFill>
            </a:endParaRPr>
          </a:p>
        </p:txBody>
      </p:sp>
      <p:cxnSp>
        <p:nvCxnSpPr>
          <p:cNvPr id="12" name="Straight Arrow Connector 11"/>
          <p:cNvCxnSpPr>
            <a:stCxn id="11" idx="0"/>
          </p:cNvCxnSpPr>
          <p:nvPr/>
        </p:nvCxnSpPr>
        <p:spPr>
          <a:xfrm flipH="1" flipV="1">
            <a:off x="6380490" y="5355362"/>
            <a:ext cx="650219" cy="17777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712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Improving </a:t>
            </a:r>
            <a:r>
              <a:rPr lang="en-US" dirty="0" err="1" smtClean="0"/>
              <a:t>FileVault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Secondary keys like the salt and key-encryption-keys need to be better guarded</a:t>
            </a:r>
          </a:p>
          <a:p>
            <a:pPr lvl="1"/>
            <a:r>
              <a:rPr lang="en-US" dirty="0" smtClean="0"/>
              <a:t>Or rely on user to enter long passwords</a:t>
            </a:r>
          </a:p>
          <a:p>
            <a:pPr lvl="2"/>
            <a:r>
              <a:rPr lang="en-US" dirty="0" smtClean="0"/>
              <a:t>Not likely to happen1</a:t>
            </a:r>
          </a:p>
          <a:p>
            <a:endParaRPr lang="en-US" dirty="0"/>
          </a:p>
          <a:p>
            <a:r>
              <a:rPr lang="en-US" dirty="0" smtClean="0"/>
              <a:t>TPM systems can help there</a:t>
            </a:r>
          </a:p>
          <a:p>
            <a:pPr lvl="1"/>
            <a:r>
              <a:rPr lang="en-US" dirty="0" smtClean="0"/>
              <a:t>Keys can be stored safely in the TPM</a:t>
            </a:r>
          </a:p>
          <a:p>
            <a:pPr lvl="1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395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Cold Boot </a:t>
            </a:r>
            <a:r>
              <a:rPr lang="en-US" dirty="0" smtClean="0"/>
              <a:t>Attacks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b="1" dirty="0"/>
              <a:t>Cold Boot Attacks on Encryption </a:t>
            </a:r>
            <a:r>
              <a:rPr lang="en-US" b="1" dirty="0" smtClean="0"/>
              <a:t>Keys</a:t>
            </a:r>
            <a:endParaRPr lang="en-US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://citp.princeton.edu/research/memory/media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/>
              <a:t>FROST: Forensic Recovery Of Scrambled Telephones</a:t>
            </a:r>
          </a:p>
          <a:p>
            <a:pPr lvl="1"/>
            <a:r>
              <a:rPr lang="en-US" dirty="0">
                <a:hlinkClick r:id="rId3"/>
              </a:rPr>
              <a:t>https://www1.informatik.uni-erlangen.de/frost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944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975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Would you Hide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it hard to find</a:t>
            </a:r>
          </a:p>
          <a:p>
            <a:pPr lvl="1"/>
            <a:r>
              <a:rPr lang="en-US" dirty="0" smtClean="0"/>
              <a:t>Hide among other information</a:t>
            </a:r>
          </a:p>
          <a:p>
            <a:endParaRPr lang="en-US" dirty="0"/>
          </a:p>
          <a:p>
            <a:r>
              <a:rPr lang="en-US" dirty="0" smtClean="0"/>
              <a:t>Make it “unreadable”</a:t>
            </a:r>
          </a:p>
          <a:p>
            <a:pPr lvl="1"/>
            <a:r>
              <a:rPr lang="en-US" dirty="0" smtClean="0"/>
              <a:t>Encode information – use cryptography</a:t>
            </a:r>
          </a:p>
          <a:p>
            <a:endParaRPr lang="en-US" dirty="0"/>
          </a:p>
          <a:p>
            <a:r>
              <a:rPr lang="en-US" dirty="0" smtClean="0"/>
              <a:t>All of the above</a:t>
            </a:r>
          </a:p>
          <a:p>
            <a:pPr lvl="1"/>
            <a:r>
              <a:rPr lang="en-US" dirty="0" smtClean="0"/>
              <a:t>Plausible deniability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43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Encryption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other types can you think of?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7" name="Picture 2" descr="C:\Users\porto\AppData\Local\Microsoft\Windows\Temporary Internet Files\Content.IE5\KLMP83H9\MC900110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4031044"/>
            <a:ext cx="914400" cy="90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orto\AppData\Local\Microsoft\Windows\Temporary Internet Files\Content.IE5\CWSHZC00\MC9004338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414" y="4938561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orto\AppData\Local\Microsoft\Windows\Temporary Internet Files\Content.IE5\CWSHZC00\MC9004338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614" y="4938561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448357" y="433646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/sda1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20014" y="433646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/sda2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86457" y="3573844"/>
            <a:ext cx="762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50984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/home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74877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usr</a:t>
            </a: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398770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499688" y="2743200"/>
            <a:ext cx="1806111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encrypted_dir</a:t>
            </a:r>
            <a:endParaRPr lang="en-US" dirty="0" smtClean="0"/>
          </a:p>
        </p:txBody>
      </p:sp>
      <p:cxnSp>
        <p:nvCxnSpPr>
          <p:cNvPr id="17" name="Straight Connector 16"/>
          <p:cNvCxnSpPr>
            <a:stCxn id="8" idx="0"/>
            <a:endCxn id="10" idx="2"/>
          </p:cNvCxnSpPr>
          <p:nvPr/>
        </p:nvCxnSpPr>
        <p:spPr>
          <a:xfrm flipH="1" flipV="1">
            <a:off x="5867457" y="4031044"/>
            <a:ext cx="228600" cy="3054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0"/>
            <a:endCxn id="15" idx="2"/>
          </p:cNvCxnSpPr>
          <p:nvPr/>
        </p:nvCxnSpPr>
        <p:spPr>
          <a:xfrm flipH="1" flipV="1">
            <a:off x="5850255" y="3200400"/>
            <a:ext cx="17202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0"/>
            <a:endCxn id="16" idx="2"/>
          </p:cNvCxnSpPr>
          <p:nvPr/>
        </p:nvCxnSpPr>
        <p:spPr>
          <a:xfrm flipV="1">
            <a:off x="5867457" y="3200400"/>
            <a:ext cx="1535287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  <a:endCxn id="14" idx="2"/>
          </p:cNvCxnSpPr>
          <p:nvPr/>
        </p:nvCxnSpPr>
        <p:spPr>
          <a:xfrm flipH="1" flipV="1">
            <a:off x="4726362" y="3200400"/>
            <a:ext cx="1141095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0"/>
            <a:endCxn id="13" idx="2"/>
          </p:cNvCxnSpPr>
          <p:nvPr/>
        </p:nvCxnSpPr>
        <p:spPr>
          <a:xfrm flipH="1" flipV="1">
            <a:off x="3602469" y="3200400"/>
            <a:ext cx="2264988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90001" y="584567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Full disk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687773" y="5845676"/>
            <a:ext cx="2101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File/directory based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13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Encryption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other types can you think of?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7" name="Picture 2" descr="C:\Users\porto\AppData\Local\Microsoft\Windows\Temporary Internet Files\Content.IE5\KLMP83H9\MC900110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4031044"/>
            <a:ext cx="914400" cy="90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orto\AppData\Local\Microsoft\Windows\Temporary Internet Files\Content.IE5\CWSHZC00\MC9004338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414" y="4938561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orto\AppData\Local\Microsoft\Windows\Temporary Internet Files\Content.IE5\CWSHZC00\MC9004338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614" y="4938561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448357" y="433646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/sda1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20014" y="4336460"/>
            <a:ext cx="12954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/sda2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86457" y="3573844"/>
            <a:ext cx="762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50984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/home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74877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usr</a:t>
            </a: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398770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499688" y="2743200"/>
            <a:ext cx="1806111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encrypted_dir</a:t>
            </a:r>
            <a:endParaRPr lang="en-US" dirty="0" smtClean="0"/>
          </a:p>
        </p:txBody>
      </p:sp>
      <p:cxnSp>
        <p:nvCxnSpPr>
          <p:cNvPr id="17" name="Straight Connector 16"/>
          <p:cNvCxnSpPr>
            <a:stCxn id="8" idx="0"/>
            <a:endCxn id="10" idx="2"/>
          </p:cNvCxnSpPr>
          <p:nvPr/>
        </p:nvCxnSpPr>
        <p:spPr>
          <a:xfrm flipH="1" flipV="1">
            <a:off x="5867457" y="4031044"/>
            <a:ext cx="228600" cy="3054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0"/>
            <a:endCxn id="15" idx="2"/>
          </p:cNvCxnSpPr>
          <p:nvPr/>
        </p:nvCxnSpPr>
        <p:spPr>
          <a:xfrm flipH="1" flipV="1">
            <a:off x="5850255" y="3200400"/>
            <a:ext cx="17202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0"/>
            <a:endCxn id="16" idx="2"/>
          </p:cNvCxnSpPr>
          <p:nvPr/>
        </p:nvCxnSpPr>
        <p:spPr>
          <a:xfrm flipV="1">
            <a:off x="5867457" y="3200400"/>
            <a:ext cx="1535287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  <a:endCxn id="14" idx="2"/>
          </p:cNvCxnSpPr>
          <p:nvPr/>
        </p:nvCxnSpPr>
        <p:spPr>
          <a:xfrm flipH="1" flipV="1">
            <a:off x="4726362" y="3200400"/>
            <a:ext cx="1141095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0"/>
            <a:endCxn id="13" idx="2"/>
          </p:cNvCxnSpPr>
          <p:nvPr/>
        </p:nvCxnSpPr>
        <p:spPr>
          <a:xfrm flipH="1" flipV="1">
            <a:off x="3602469" y="3200400"/>
            <a:ext cx="2264988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90001" y="584567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Full disk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687773" y="5845676"/>
            <a:ext cx="2101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File/directory based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31380" y="3573844"/>
            <a:ext cx="163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Partition based</a:t>
            </a:r>
            <a:endParaRPr lang="en-US" b="1" dirty="0"/>
          </a:p>
        </p:txBody>
      </p:sp>
      <p:cxnSp>
        <p:nvCxnSpPr>
          <p:cNvPr id="18" name="Straight Arrow Connector 17"/>
          <p:cNvCxnSpPr>
            <a:stCxn id="3" idx="2"/>
            <a:endCxn id="11" idx="0"/>
          </p:cNvCxnSpPr>
          <p:nvPr/>
        </p:nvCxnSpPr>
        <p:spPr>
          <a:xfrm flipH="1">
            <a:off x="7467714" y="3943176"/>
            <a:ext cx="583121" cy="393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8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Types of Encryption</a:t>
            </a:r>
            <a:endParaRPr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other types can you think of?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7" name="Picture 2" descr="C:\Users\porto\AppData\Local\Microsoft\Windows\Temporary Internet Files\Content.IE5\KLMP83H9\MC90011084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4031044"/>
            <a:ext cx="914400" cy="907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porto\AppData\Local\Microsoft\Windows\Temporary Internet Files\Content.IE5\CWSHZC00\MC9004338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414" y="4938561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porto\AppData\Local\Microsoft\Windows\Temporary Internet Files\Content.IE5\CWSHZC00\MC90043388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614" y="4938561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5448357" y="4336460"/>
            <a:ext cx="12954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/sda1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820014" y="4336460"/>
            <a:ext cx="1295400" cy="381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dev</a:t>
            </a:r>
            <a:r>
              <a:rPr lang="en-US" dirty="0" smtClean="0"/>
              <a:t>/sda2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486457" y="3573844"/>
            <a:ext cx="76200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150984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/home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274877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usr</a:t>
            </a: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5398770" y="2743200"/>
            <a:ext cx="902970" cy="4572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etc</a:t>
            </a:r>
            <a:endParaRPr lang="en-US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6499688" y="2743200"/>
            <a:ext cx="1806111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/</a:t>
            </a:r>
            <a:r>
              <a:rPr lang="en-US" dirty="0" err="1" smtClean="0"/>
              <a:t>encrypted_dir</a:t>
            </a:r>
            <a:endParaRPr lang="en-US" dirty="0" smtClean="0"/>
          </a:p>
        </p:txBody>
      </p:sp>
      <p:cxnSp>
        <p:nvCxnSpPr>
          <p:cNvPr id="17" name="Straight Connector 16"/>
          <p:cNvCxnSpPr>
            <a:stCxn id="8" idx="0"/>
            <a:endCxn id="10" idx="2"/>
          </p:cNvCxnSpPr>
          <p:nvPr/>
        </p:nvCxnSpPr>
        <p:spPr>
          <a:xfrm flipH="1" flipV="1">
            <a:off x="5867457" y="4031044"/>
            <a:ext cx="228600" cy="3054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0"/>
            <a:endCxn id="15" idx="2"/>
          </p:cNvCxnSpPr>
          <p:nvPr/>
        </p:nvCxnSpPr>
        <p:spPr>
          <a:xfrm flipH="1" flipV="1">
            <a:off x="5850255" y="3200400"/>
            <a:ext cx="17202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0" idx="0"/>
            <a:endCxn id="16" idx="2"/>
          </p:cNvCxnSpPr>
          <p:nvPr/>
        </p:nvCxnSpPr>
        <p:spPr>
          <a:xfrm flipV="1">
            <a:off x="5867457" y="3200400"/>
            <a:ext cx="1535287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0"/>
            <a:endCxn id="14" idx="2"/>
          </p:cNvCxnSpPr>
          <p:nvPr/>
        </p:nvCxnSpPr>
        <p:spPr>
          <a:xfrm flipH="1" flipV="1">
            <a:off x="4726362" y="3200400"/>
            <a:ext cx="1141095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10" idx="0"/>
            <a:endCxn id="13" idx="2"/>
          </p:cNvCxnSpPr>
          <p:nvPr/>
        </p:nvCxnSpPr>
        <p:spPr>
          <a:xfrm flipH="1" flipV="1">
            <a:off x="3602469" y="3200400"/>
            <a:ext cx="2264988" cy="3734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1590001" y="5845676"/>
            <a:ext cx="960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Full disk</a:t>
            </a:r>
            <a:endParaRPr lang="en-US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5687773" y="5845676"/>
            <a:ext cx="2101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File/directory based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231380" y="3573844"/>
            <a:ext cx="1638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Partition based</a:t>
            </a:r>
            <a:endParaRPr lang="en-US" b="1" dirty="0"/>
          </a:p>
        </p:txBody>
      </p:sp>
      <p:cxnSp>
        <p:nvCxnSpPr>
          <p:cNvPr id="18" name="Straight Arrow Connector 17"/>
          <p:cNvCxnSpPr>
            <a:stCxn id="3" idx="2"/>
            <a:endCxn id="11" idx="0"/>
          </p:cNvCxnSpPr>
          <p:nvPr/>
        </p:nvCxnSpPr>
        <p:spPr>
          <a:xfrm flipH="1">
            <a:off x="7467714" y="3943176"/>
            <a:ext cx="583121" cy="3932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/>
        </p:nvGrpSpPr>
        <p:grpSpPr>
          <a:xfrm>
            <a:off x="4522470" y="4786161"/>
            <a:ext cx="4267200" cy="152400"/>
            <a:chOff x="685800" y="2209800"/>
            <a:chExt cx="4267200" cy="152400"/>
          </a:xfrm>
        </p:grpSpPr>
        <p:sp>
          <p:nvSpPr>
            <p:cNvPr id="12" name="Rectangle 11"/>
            <p:cNvSpPr/>
            <p:nvPr/>
          </p:nvSpPr>
          <p:spPr>
            <a:xfrm>
              <a:off x="685800" y="2209800"/>
              <a:ext cx="4267200" cy="152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90600" y="22098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1676400" y="22098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438400" y="22098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276600" y="22098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038600" y="22098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4419600" y="2209800"/>
              <a:ext cx="152400" cy="152400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3276600" y="3816032"/>
            <a:ext cx="2145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Hiding in slack space</a:t>
            </a:r>
          </a:p>
          <a:p>
            <a:r>
              <a:rPr lang="en-US" b="1" dirty="0" smtClean="0"/>
              <a:t>Example: with </a:t>
            </a:r>
            <a:r>
              <a:rPr lang="en-US" b="1" i="1" dirty="0" err="1" smtClean="0"/>
              <a:t>bmap</a:t>
            </a:r>
            <a:endParaRPr lang="en-US" b="1" i="1" dirty="0"/>
          </a:p>
        </p:txBody>
      </p:sp>
      <p:cxnSp>
        <p:nvCxnSpPr>
          <p:cNvPr id="35" name="Straight Arrow Connector 34"/>
          <p:cNvCxnSpPr>
            <a:stCxn id="34" idx="2"/>
            <a:endCxn id="20" idx="0"/>
          </p:cNvCxnSpPr>
          <p:nvPr/>
        </p:nvCxnSpPr>
        <p:spPr>
          <a:xfrm>
            <a:off x="4349170" y="4462363"/>
            <a:ext cx="554300" cy="3237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8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Decoy Operating Systems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TrueCrypt</a:t>
            </a:r>
            <a:r>
              <a:rPr lang="en-US" dirty="0" smtClean="0"/>
              <a:t> hidden partitions</a:t>
            </a:r>
          </a:p>
          <a:p>
            <a:r>
              <a:rPr lang="en-US" dirty="0" smtClean="0"/>
              <a:t>Deniable encryption</a:t>
            </a:r>
          </a:p>
          <a:p>
            <a:pPr lvl="1"/>
            <a:r>
              <a:rPr lang="en-US" dirty="0" smtClean="0"/>
              <a:t>Many other tools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2050" name="Picture 2" descr="Example Layout of System Drive Containing Hidden Operating Syste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" y="3200400"/>
            <a:ext cx="7773077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35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Data Hiding Locations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Store in “bad” data blocks</a:t>
            </a:r>
          </a:p>
          <a:p>
            <a:pPr lvl="1"/>
            <a:r>
              <a:rPr lang="en-US" dirty="0" smtClean="0"/>
              <a:t>The disk controller will hide this information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8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Steganography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Hiding data </a:t>
            </a:r>
            <a:r>
              <a:rPr lang="en-US" dirty="0" smtClean="0"/>
              <a:t>within </a:t>
            </a:r>
            <a:r>
              <a:rPr lang="en-US" dirty="0"/>
              <a:t>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4/16/2013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CS-695 Host Forensics    Hiding Information</a:t>
            </a:r>
            <a:endParaRPr lang="en-US" dirty="0"/>
          </a:p>
        </p:txBody>
      </p:sp>
      <p:pic>
        <p:nvPicPr>
          <p:cNvPr id="5124" name="Picture 4" descr="http://www.garykessler.net/library/images/stego0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905000"/>
            <a:ext cx="5257800" cy="4151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ounded Rectangle 6"/>
          <p:cNvSpPr/>
          <p:nvPr/>
        </p:nvSpPr>
        <p:spPr>
          <a:xfrm>
            <a:off x="2590800" y="2533149"/>
            <a:ext cx="5105400" cy="2895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Very simple example</a:t>
            </a:r>
          </a:p>
          <a:p>
            <a:pPr algn="ctr"/>
            <a:r>
              <a:rPr lang="en-US" sz="2400" i="1" dirty="0" smtClean="0"/>
              <a:t>least </a:t>
            </a:r>
            <a:r>
              <a:rPr lang="en-US" sz="2400" i="1" dirty="0"/>
              <a:t>significant bit (LSB) </a:t>
            </a:r>
            <a:r>
              <a:rPr lang="en-US" sz="2400" i="1" dirty="0" smtClean="0"/>
              <a:t>insertion</a:t>
            </a:r>
          </a:p>
          <a:p>
            <a:pPr algn="ctr"/>
            <a:endParaRPr lang="en-US" sz="2400" i="1" dirty="0" smtClean="0"/>
          </a:p>
          <a:p>
            <a:pPr algn="ctr"/>
            <a:r>
              <a:rPr lang="en-US" sz="2400" dirty="0"/>
              <a:t>10010101 0000110</a:t>
            </a:r>
            <a:r>
              <a:rPr lang="en-US" sz="2400" b="1" dirty="0"/>
              <a:t>0</a:t>
            </a:r>
            <a:r>
              <a:rPr lang="en-US" sz="2400" dirty="0"/>
              <a:t> </a:t>
            </a:r>
            <a:r>
              <a:rPr lang="en-US" sz="2400" dirty="0" smtClean="0"/>
              <a:t>11001001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dirty="0"/>
              <a:t>1001011</a:t>
            </a:r>
            <a:r>
              <a:rPr lang="en-US" sz="2400" b="1" dirty="0"/>
              <a:t>1</a:t>
            </a:r>
            <a:r>
              <a:rPr lang="en-US" sz="2400" dirty="0"/>
              <a:t> 0000111</a:t>
            </a:r>
            <a:r>
              <a:rPr lang="en-US" sz="2400" b="1" dirty="0"/>
              <a:t>0</a:t>
            </a:r>
            <a:r>
              <a:rPr lang="en-US" sz="2400" dirty="0"/>
              <a:t> </a:t>
            </a:r>
            <a:r>
              <a:rPr lang="en-US" sz="2400" dirty="0" smtClean="0"/>
              <a:t>1100101</a:t>
            </a:r>
            <a:r>
              <a:rPr lang="en-US" sz="2400" b="1" dirty="0" smtClean="0"/>
              <a:t>1</a:t>
            </a:r>
          </a:p>
          <a:p>
            <a:pPr algn="ctr"/>
            <a:r>
              <a:rPr lang="en-US" sz="2400" dirty="0" smtClean="0"/>
              <a:t> </a:t>
            </a:r>
            <a:r>
              <a:rPr lang="en-US" sz="2400" dirty="0"/>
              <a:t>10011111 00010000 11001011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F5296-A0CF-465E-BB8D-98ADD6E14D9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96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stevens">
  <a:themeElements>
    <a:clrScheme name="Plaza">
      <a:dk1>
        <a:sysClr val="windowText" lastClr="000000"/>
      </a:dk1>
      <a:lt1>
        <a:sysClr val="window" lastClr="FFFFFF"/>
      </a:lt1>
      <a:dk2>
        <a:srgbClr val="333333"/>
      </a:dk2>
      <a:lt2>
        <a:srgbClr val="CCCCCC"/>
      </a:lt2>
      <a:accent1>
        <a:srgbClr val="990000"/>
      </a:accent1>
      <a:accent2>
        <a:srgbClr val="580101"/>
      </a:accent2>
      <a:accent3>
        <a:srgbClr val="E94A00"/>
      </a:accent3>
      <a:accent4>
        <a:srgbClr val="EB8F00"/>
      </a:accent4>
      <a:accent5>
        <a:srgbClr val="A4A4A4"/>
      </a:accent5>
      <a:accent6>
        <a:srgbClr val="666666"/>
      </a:accent6>
      <a:hlink>
        <a:srgbClr val="D01010"/>
      </a:hlink>
      <a:folHlink>
        <a:srgbClr val="E6682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stevens</Template>
  <TotalTime>2007</TotalTime>
  <Words>760</Words>
  <Application>Microsoft Office PowerPoint</Application>
  <PresentationFormat>On-screen Show (4:3)</PresentationFormat>
  <Paragraphs>244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stevens</vt:lpstr>
      <vt:lpstr>Hiding Information, Encryption, and Bypasses</vt:lpstr>
      <vt:lpstr>Why Hide Information?</vt:lpstr>
      <vt:lpstr>How Would you Hide Information</vt:lpstr>
      <vt:lpstr>Different Types of Encryption</vt:lpstr>
      <vt:lpstr>Different Types of Encryption</vt:lpstr>
      <vt:lpstr>Different Types of Encryption</vt:lpstr>
      <vt:lpstr>Decoy Operating Systems</vt:lpstr>
      <vt:lpstr>Other Data Hiding Locations</vt:lpstr>
      <vt:lpstr>Steganography</vt:lpstr>
      <vt:lpstr>Security Analysis and Decryption of Lion Full Disk Encryption</vt:lpstr>
      <vt:lpstr>Overview</vt:lpstr>
      <vt:lpstr>Issues</vt:lpstr>
      <vt:lpstr>Key Derivation</vt:lpstr>
      <vt:lpstr>Encryption</vt:lpstr>
      <vt:lpstr>Multiple Keys Must Decrypt the Master Key</vt:lpstr>
      <vt:lpstr>PowerPoint Presentation</vt:lpstr>
      <vt:lpstr>Attacking The Vault</vt:lpstr>
      <vt:lpstr>Pseudo Random Number Generators (PRNG)</vt:lpstr>
      <vt:lpstr>Attacking The Vault 2</vt:lpstr>
      <vt:lpstr>Attacking The Vault 3</vt:lpstr>
      <vt:lpstr>Attacking The Vault 3</vt:lpstr>
      <vt:lpstr>Improving FileVault</vt:lpstr>
      <vt:lpstr>Cold Boot Attacks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Hiding Malware</dc:title>
  <dc:creator>porto</dc:creator>
  <cp:lastModifiedBy>porto</cp:lastModifiedBy>
  <cp:revision>222</cp:revision>
  <dcterms:created xsi:type="dcterms:W3CDTF">2013-04-01T14:23:30Z</dcterms:created>
  <dcterms:modified xsi:type="dcterms:W3CDTF">2013-04-17T16:15:17Z</dcterms:modified>
</cp:coreProperties>
</file>