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4" r:id="rId27"/>
    <p:sldId id="283" r:id="rId28"/>
    <p:sldId id="293" r:id="rId29"/>
    <p:sldId id="282" r:id="rId30"/>
    <p:sldId id="285" r:id="rId31"/>
    <p:sldId id="286" r:id="rId32"/>
    <p:sldId id="287" r:id="rId33"/>
    <p:sldId id="289" r:id="rId34"/>
    <p:sldId id="290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69873-E40B-4486-88AC-2C683DB0831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0912-3A98-4917-8BA9-BE6181D8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Unfriendly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D69B8-B31D-4BCF-8347-1EE1D75FC0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2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066800"/>
            <a:ext cx="768096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494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5C3B9B-00A6-4CE4-9E9F-2414747E53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34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4090987"/>
            <a:ext cx="7680960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362200"/>
            <a:ext cx="768096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5998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486" y="2285999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3679"/>
            <a:ext cx="82296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4444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2i_6j55bS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S01Hmjv1p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urityfocus.com/bid/43073" TargetMode="External"/><Relationship Id="rId2" Type="http://schemas.openxmlformats.org/officeDocument/2006/relationships/hyperlink" Target="http://www.securityfocus.com/bid/41732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FzadFI7sc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 Malware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CS-695 Host Forensics</a:t>
            </a:r>
          </a:p>
          <a:p>
            <a:r>
              <a:rPr lang="en-US" dirty="0"/>
              <a:t>Georgios </a:t>
            </a:r>
            <a:r>
              <a:rPr lang="en-US" dirty="0" smtClean="0"/>
              <a:t>Portokalidis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Sendmail</a:t>
            </a:r>
            <a:r>
              <a:rPr lang="en-US" dirty="0" smtClean="0"/>
              <a:t> DEBUG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server to send email</a:t>
            </a:r>
          </a:p>
          <a:p>
            <a:pPr lvl="1"/>
            <a:r>
              <a:rPr lang="en-US" dirty="0" smtClean="0"/>
              <a:t>Speaks the SMTP protocol</a:t>
            </a:r>
          </a:p>
          <a:p>
            <a:pPr lvl="1"/>
            <a:endParaRPr lang="en-US" dirty="0"/>
          </a:p>
          <a:p>
            <a:r>
              <a:rPr lang="en-US" dirty="0" smtClean="0"/>
              <a:t>DEBUG function enables one to run a program at the host</a:t>
            </a:r>
          </a:p>
          <a:p>
            <a:pPr lvl="1"/>
            <a:r>
              <a:rPr lang="en-US" dirty="0" smtClean="0"/>
              <a:t>Added by the author of </a:t>
            </a:r>
            <a:r>
              <a:rPr lang="en-US" dirty="0" err="1" smtClean="0"/>
              <a:t>sendmail</a:t>
            </a:r>
            <a:r>
              <a:rPr lang="en-US" dirty="0" smtClean="0"/>
              <a:t> to remotely troubleshoot systems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4127" y="228600"/>
            <a:ext cx="8229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19:43:10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&lt;--- 220 inet.att.com SMTP</a:t>
            </a:r>
          </a:p>
          <a:p>
            <a:r>
              <a:rPr lang="en-US" sz="1600" b="1" dirty="0">
                <a:latin typeface="Lucida Console" pitchFamily="49" charset="0"/>
              </a:rPr>
              <a:t>19:43:14 </a:t>
            </a:r>
            <a:r>
              <a:rPr lang="en-US" sz="1600" b="1" dirty="0" err="1">
                <a:latin typeface="Lucida Console" pitchFamily="49" charset="0"/>
              </a:rPr>
              <a:t>smtpd</a:t>
            </a:r>
            <a:r>
              <a:rPr lang="en-US" sz="1600" b="1" dirty="0">
                <a:latin typeface="Lucida Console" pitchFamily="49" charset="0"/>
              </a:rPr>
              <a:t>: -------&gt; debug 19:43:14 </a:t>
            </a:r>
            <a:r>
              <a:rPr lang="en-US" sz="1600" b="1" dirty="0" err="1">
                <a:latin typeface="Lucida Console" pitchFamily="49" charset="0"/>
              </a:rPr>
              <a:t>smtpd</a:t>
            </a:r>
            <a:r>
              <a:rPr lang="en-US" sz="1600" b="1" dirty="0">
                <a:latin typeface="Lucida Console" pitchFamily="49" charset="0"/>
              </a:rPr>
              <a:t>: DEBUG attempt</a:t>
            </a:r>
          </a:p>
          <a:p>
            <a:r>
              <a:rPr lang="en-US" sz="1600" b="1" dirty="0">
                <a:latin typeface="Lucida Console" pitchFamily="49" charset="0"/>
              </a:rPr>
              <a:t>19:43:14 </a:t>
            </a:r>
            <a:r>
              <a:rPr lang="en-US" sz="1600" b="1" dirty="0" err="1">
                <a:latin typeface="Lucida Console" pitchFamily="49" charset="0"/>
              </a:rPr>
              <a:t>smtpd</a:t>
            </a:r>
            <a:r>
              <a:rPr lang="en-US" sz="1600" b="1" dirty="0">
                <a:latin typeface="Lucida Console" pitchFamily="49" charset="0"/>
              </a:rPr>
              <a:t>: &lt;--- 200 OK</a:t>
            </a:r>
          </a:p>
          <a:p>
            <a:r>
              <a:rPr lang="en-US" sz="1600" dirty="0">
                <a:latin typeface="Lucida Console" pitchFamily="49" charset="0"/>
              </a:rPr>
              <a:t>19:43:25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-------&gt; mail from:&lt;/</a:t>
            </a:r>
            <a:r>
              <a:rPr lang="en-US" sz="1600" dirty="0" err="1">
                <a:latin typeface="Lucida Console" pitchFamily="49" charset="0"/>
              </a:rPr>
              <a:t>dev</a:t>
            </a:r>
            <a:r>
              <a:rPr lang="en-US" sz="1600" dirty="0">
                <a:latin typeface="Lucida Console" pitchFamily="49" charset="0"/>
              </a:rPr>
              <a:t>/null&gt;</a:t>
            </a:r>
          </a:p>
          <a:p>
            <a:r>
              <a:rPr lang="en-US" sz="1600" dirty="0">
                <a:latin typeface="Lucida Console" pitchFamily="49" charset="0"/>
              </a:rPr>
              <a:t>19:43:25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&lt;--- 503 Expecting HELO</a:t>
            </a:r>
          </a:p>
          <a:p>
            <a:r>
              <a:rPr lang="en-US" sz="1600" dirty="0">
                <a:latin typeface="Lucida Console" pitchFamily="49" charset="0"/>
              </a:rPr>
              <a:t>19:43:34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-------&gt; </a:t>
            </a:r>
            <a:r>
              <a:rPr lang="en-US" sz="1600" dirty="0" err="1">
                <a:latin typeface="Lucida Console" pitchFamily="49" charset="0"/>
              </a:rPr>
              <a:t>helo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19:43:34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HELO from</a:t>
            </a:r>
          </a:p>
          <a:p>
            <a:r>
              <a:rPr lang="en-US" sz="1600" dirty="0">
                <a:latin typeface="Lucida Console" pitchFamily="49" charset="0"/>
              </a:rPr>
              <a:t>19:43:34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&lt;--- 250 inet.att.com</a:t>
            </a:r>
          </a:p>
          <a:p>
            <a:r>
              <a:rPr lang="en-US" sz="1600" dirty="0">
                <a:latin typeface="Lucida Console" pitchFamily="49" charset="0"/>
              </a:rPr>
              <a:t>19:43:42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-------&gt; mail from: &lt;/</a:t>
            </a:r>
            <a:r>
              <a:rPr lang="en-US" sz="1600" dirty="0" err="1">
                <a:latin typeface="Lucida Console" pitchFamily="49" charset="0"/>
              </a:rPr>
              <a:t>dev</a:t>
            </a:r>
            <a:r>
              <a:rPr lang="en-US" sz="1600" dirty="0">
                <a:latin typeface="Lucida Console" pitchFamily="49" charset="0"/>
              </a:rPr>
              <a:t>/null&gt;</a:t>
            </a:r>
          </a:p>
          <a:p>
            <a:r>
              <a:rPr lang="en-US" sz="1600" dirty="0">
                <a:latin typeface="Lucida Console" pitchFamily="49" charset="0"/>
              </a:rPr>
              <a:t>19:43:42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&lt;--- 250 OK</a:t>
            </a:r>
          </a:p>
          <a:p>
            <a:r>
              <a:rPr lang="en-US" sz="1600" dirty="0">
                <a:latin typeface="Lucida Console" pitchFamily="49" charset="0"/>
              </a:rPr>
              <a:t>19:43:59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-------&gt; </a:t>
            </a:r>
            <a:r>
              <a:rPr lang="en-US" sz="1600" dirty="0" err="1">
                <a:latin typeface="Lucida Console" pitchFamily="49" charset="0"/>
              </a:rPr>
              <a:t>rcpt</a:t>
            </a:r>
            <a:r>
              <a:rPr lang="en-US" sz="1600" dirty="0">
                <a:latin typeface="Lucida Console" pitchFamily="49" charset="0"/>
              </a:rPr>
              <a:t> to:&lt;/</a:t>
            </a:r>
            <a:r>
              <a:rPr lang="en-US" sz="1600" dirty="0" err="1">
                <a:latin typeface="Lucida Console" pitchFamily="49" charset="0"/>
              </a:rPr>
              <a:t>dev</a:t>
            </a:r>
            <a:r>
              <a:rPr lang="en-US" sz="1600" dirty="0">
                <a:latin typeface="Lucida Console" pitchFamily="49" charset="0"/>
              </a:rPr>
              <a:t>/</a:t>
            </a:r>
          </a:p>
          <a:p>
            <a:r>
              <a:rPr lang="en-US" sz="1600" b="1" dirty="0">
                <a:latin typeface="Lucida Console" pitchFamily="49" charset="0"/>
              </a:rPr>
              <a:t>ˆHˆHˆHˆHˆHˆHˆHˆHˆHˆHˆHˆHˆHˆHˆHˆH</a:t>
            </a:r>
          </a:p>
          <a:p>
            <a:r>
              <a:rPr lang="en-US" sz="1600" dirty="0">
                <a:latin typeface="Lucida Console" pitchFamily="49" charset="0"/>
              </a:rPr>
              <a:t>19:43:59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&lt;--- 501 Syntax error in recipient name</a:t>
            </a:r>
          </a:p>
          <a:p>
            <a:r>
              <a:rPr lang="en-US" sz="1600" b="1" dirty="0">
                <a:latin typeface="Lucida Console" pitchFamily="49" charset="0"/>
              </a:rPr>
              <a:t>19:44:44 </a:t>
            </a:r>
            <a:r>
              <a:rPr lang="en-US" sz="1600" b="1" dirty="0" err="1">
                <a:latin typeface="Lucida Console" pitchFamily="49" charset="0"/>
              </a:rPr>
              <a:t>smtpd</a:t>
            </a:r>
            <a:r>
              <a:rPr lang="en-US" sz="1600" b="1" dirty="0">
                <a:latin typeface="Lucida Console" pitchFamily="49" charset="0"/>
              </a:rPr>
              <a:t>: -------&gt; </a:t>
            </a:r>
            <a:r>
              <a:rPr lang="en-US" sz="1600" b="1" dirty="0" err="1">
                <a:latin typeface="Lucida Console" pitchFamily="49" charset="0"/>
              </a:rPr>
              <a:t>rcpt</a:t>
            </a:r>
            <a:r>
              <a:rPr lang="en-US" sz="1600" b="1" dirty="0">
                <a:latin typeface="Lucida Console" pitchFamily="49" charset="0"/>
              </a:rPr>
              <a:t> to:&lt;|</a:t>
            </a:r>
            <a:r>
              <a:rPr lang="en-US" sz="1600" b="1" dirty="0" err="1">
                <a:latin typeface="Lucida Console" pitchFamily="49" charset="0"/>
              </a:rPr>
              <a:t>sed</a:t>
            </a:r>
            <a:r>
              <a:rPr lang="en-US" sz="1600" b="1" dirty="0">
                <a:latin typeface="Lucida Console" pitchFamily="49" charset="0"/>
              </a:rPr>
              <a:t> -e ’1,/ˆ$/’d | /bin/</a:t>
            </a:r>
            <a:r>
              <a:rPr lang="en-US" sz="1600" b="1" dirty="0" err="1">
                <a:latin typeface="Lucida Console" pitchFamily="49" charset="0"/>
              </a:rPr>
              <a:t>sh</a:t>
            </a:r>
            <a:r>
              <a:rPr lang="en-US" sz="1600" b="1" dirty="0">
                <a:latin typeface="Lucida Console" pitchFamily="49" charset="0"/>
              </a:rPr>
              <a:t> ; </a:t>
            </a:r>
            <a:r>
              <a:rPr lang="en-US" sz="1600" b="1" dirty="0" smtClean="0">
                <a:latin typeface="Lucida Console" pitchFamily="49" charset="0"/>
              </a:rPr>
              <a:t>exit 0</a:t>
            </a:r>
            <a:r>
              <a:rPr lang="en-US" sz="1600" b="1" dirty="0">
                <a:latin typeface="Lucida Console" pitchFamily="49" charset="0"/>
              </a:rPr>
              <a:t>"&gt;</a:t>
            </a:r>
          </a:p>
          <a:p>
            <a:r>
              <a:rPr lang="en-US" sz="1600" dirty="0">
                <a:latin typeface="Lucida Console" pitchFamily="49" charset="0"/>
              </a:rPr>
              <a:t>19:44:44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shell characters: |</a:t>
            </a:r>
            <a:r>
              <a:rPr lang="en-US" sz="1600" dirty="0" err="1">
                <a:latin typeface="Lucida Console" pitchFamily="49" charset="0"/>
              </a:rPr>
              <a:t>sed</a:t>
            </a:r>
            <a:r>
              <a:rPr lang="en-US" sz="1600" dirty="0">
                <a:latin typeface="Lucida Console" pitchFamily="49" charset="0"/>
              </a:rPr>
              <a:t> -e ’1,/ˆ$/’d | /bin/</a:t>
            </a:r>
            <a:r>
              <a:rPr lang="en-US" sz="1600" dirty="0" err="1">
                <a:latin typeface="Lucida Console" pitchFamily="49" charset="0"/>
              </a:rPr>
              <a:t>sh</a:t>
            </a:r>
            <a:r>
              <a:rPr lang="en-US" sz="1600" dirty="0">
                <a:latin typeface="Lucida Console" pitchFamily="49" charset="0"/>
              </a:rPr>
              <a:t> ; </a:t>
            </a:r>
            <a:r>
              <a:rPr lang="en-US" sz="1600" dirty="0" smtClean="0">
                <a:latin typeface="Lucida Console" pitchFamily="49" charset="0"/>
              </a:rPr>
              <a:t>exit 0</a:t>
            </a:r>
            <a:r>
              <a:rPr lang="en-US" sz="1600" dirty="0">
                <a:latin typeface="Lucida Console" pitchFamily="49" charset="0"/>
              </a:rPr>
              <a:t>"</a:t>
            </a:r>
          </a:p>
          <a:p>
            <a:r>
              <a:rPr lang="en-US" sz="1600" dirty="0">
                <a:latin typeface="Lucida Console" pitchFamily="49" charset="0"/>
              </a:rPr>
              <a:t>19:44:45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&lt;--- 250 OK</a:t>
            </a:r>
          </a:p>
          <a:p>
            <a:r>
              <a:rPr lang="en-US" sz="1600" dirty="0">
                <a:latin typeface="Lucida Console" pitchFamily="49" charset="0"/>
              </a:rPr>
              <a:t>19:44:48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-------&gt; data</a:t>
            </a:r>
          </a:p>
          <a:p>
            <a:r>
              <a:rPr lang="en-US" sz="1600" dirty="0">
                <a:latin typeface="Lucida Console" pitchFamily="49" charset="0"/>
              </a:rPr>
              <a:t>19:44:48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&lt;--- 354 Start mail input; end with &lt;CRLF&gt;.&lt;CRLF&gt;</a:t>
            </a:r>
          </a:p>
          <a:p>
            <a:r>
              <a:rPr lang="en-US" sz="1600" dirty="0">
                <a:latin typeface="Lucida Console" pitchFamily="49" charset="0"/>
              </a:rPr>
              <a:t>19:45:04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&lt;--- 250 OK</a:t>
            </a:r>
          </a:p>
          <a:p>
            <a:r>
              <a:rPr lang="en-US" sz="1600" dirty="0">
                <a:latin typeface="Lucida Console" pitchFamily="49" charset="0"/>
              </a:rPr>
              <a:t>19:45:04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/</a:t>
            </a:r>
            <a:r>
              <a:rPr lang="en-US" sz="1600" dirty="0" err="1">
                <a:latin typeface="Lucida Console" pitchFamily="49" charset="0"/>
              </a:rPr>
              <a:t>dev</a:t>
            </a:r>
            <a:r>
              <a:rPr lang="en-US" sz="1600" dirty="0">
                <a:latin typeface="Lucida Console" pitchFamily="49" charset="0"/>
              </a:rPr>
              <a:t>/null sent 48 bytes to </a:t>
            </a:r>
            <a:r>
              <a:rPr lang="en-US" sz="1600" dirty="0" err="1">
                <a:latin typeface="Lucida Console" pitchFamily="49" charset="0"/>
              </a:rPr>
              <a:t>upas.security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19:45:08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-------&gt; quit</a:t>
            </a:r>
          </a:p>
          <a:p>
            <a:r>
              <a:rPr lang="en-US" sz="1600" dirty="0">
                <a:latin typeface="Lucida Console" pitchFamily="49" charset="0"/>
              </a:rPr>
              <a:t>19:45:08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&lt;--- 221 inet.att.com Terminating</a:t>
            </a:r>
          </a:p>
          <a:p>
            <a:r>
              <a:rPr lang="en-US" sz="1600" dirty="0">
                <a:latin typeface="Lucida Console" pitchFamily="49" charset="0"/>
              </a:rPr>
              <a:t>19:45:08 </a:t>
            </a:r>
            <a:r>
              <a:rPr lang="en-US" sz="1600" dirty="0" err="1">
                <a:latin typeface="Lucida Console" pitchFamily="49" charset="0"/>
              </a:rPr>
              <a:t>smtpd</a:t>
            </a:r>
            <a:r>
              <a:rPr lang="en-US" sz="1600" dirty="0">
                <a:latin typeface="Lucida Console" pitchFamily="49" charset="0"/>
              </a:rPr>
              <a:t>: finished.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8077200" y="613558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8319655" y="3581400"/>
            <a:ext cx="51954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475E-7513-4415-AFFB-EABD984A9E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Shellcode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Commands sent to </a:t>
            </a:r>
            <a:r>
              <a:rPr lang="en-US" dirty="0" err="1" smtClean="0"/>
              <a:t>sendmail</a:t>
            </a:r>
            <a:r>
              <a:rPr lang="en-US" dirty="0" smtClean="0"/>
              <a:t> did two things</a:t>
            </a:r>
          </a:p>
          <a:p>
            <a:pPr lvl="1"/>
            <a:r>
              <a:rPr lang="en-US" dirty="0" smtClean="0"/>
              <a:t>Strip email headers from the message</a:t>
            </a:r>
          </a:p>
          <a:p>
            <a:pPr lvl="1"/>
            <a:r>
              <a:rPr lang="en-US" dirty="0" smtClean="0"/>
              <a:t>Compile the message</a:t>
            </a:r>
          </a:p>
          <a:p>
            <a:pPr lvl="2"/>
            <a:r>
              <a:rPr lang="en-US" dirty="0" smtClean="0"/>
              <a:t>It contained a C program that fetched the rest of the worm from the already infected host</a:t>
            </a:r>
          </a:p>
          <a:p>
            <a:endParaRPr lang="en-US" dirty="0"/>
          </a:p>
          <a:p>
            <a:r>
              <a:rPr lang="en-US" dirty="0" smtClean="0"/>
              <a:t>C is easier to understand than assembly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 Daemon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stack overflow bug</a:t>
            </a:r>
          </a:p>
          <a:p>
            <a:endParaRPr lang="en-US" dirty="0"/>
          </a:p>
          <a:p>
            <a:r>
              <a:rPr lang="en-US" dirty="0" smtClean="0"/>
              <a:t>Finger used a library function that copied data without range checking</a:t>
            </a:r>
          </a:p>
          <a:p>
            <a:pPr lvl="1"/>
            <a:r>
              <a:rPr lang="en-US" dirty="0" smtClean="0"/>
              <a:t>That function was there for backwards compatibility, but was not used after 1979</a:t>
            </a:r>
          </a:p>
          <a:p>
            <a:pPr lvl="2"/>
            <a:r>
              <a:rPr lang="en-US" dirty="0" smtClean="0"/>
              <a:t>What does this teach us?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Brute forcing Passwords &amp; </a:t>
            </a:r>
            <a:r>
              <a:rPr lang="en-US" dirty="0" err="1" smtClean="0"/>
              <a:t>rexec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rexec</a:t>
            </a:r>
            <a:r>
              <a:rPr lang="en-US" dirty="0" smtClean="0"/>
              <a:t> allows a user to execute a command in a remote host by sending a plaintext username and password</a:t>
            </a:r>
          </a:p>
          <a:p>
            <a:endParaRPr lang="en-US" dirty="0"/>
          </a:p>
          <a:p>
            <a:r>
              <a:rPr lang="en-US" dirty="0" smtClean="0"/>
              <a:t>Local accounts were tried on remote systems</a:t>
            </a:r>
          </a:p>
          <a:p>
            <a:endParaRPr lang="en-US" dirty="0"/>
          </a:p>
          <a:p>
            <a:r>
              <a:rPr lang="en-US" dirty="0" smtClean="0"/>
              <a:t>Passwords were first tried locally</a:t>
            </a:r>
          </a:p>
          <a:p>
            <a:pPr lvl="1"/>
            <a:r>
              <a:rPr lang="en-US" dirty="0" smtClean="0"/>
              <a:t>This ensured alarms were not raised from too many failed authentications attempts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Guessed 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Empty passwords</a:t>
            </a:r>
          </a:p>
          <a:p>
            <a:r>
              <a:rPr lang="en-US" dirty="0" smtClean="0"/>
              <a:t>Same as user name</a:t>
            </a:r>
          </a:p>
          <a:p>
            <a:r>
              <a:rPr lang="en-US" dirty="0" smtClean="0"/>
              <a:t>The user name repeated twice</a:t>
            </a:r>
          </a:p>
          <a:p>
            <a:r>
              <a:rPr lang="en-US" dirty="0" smtClean="0"/>
              <a:t>The last name</a:t>
            </a:r>
          </a:p>
          <a:p>
            <a:r>
              <a:rPr lang="en-US" dirty="0" smtClean="0"/>
              <a:t>The last name spelled backwards</a:t>
            </a:r>
          </a:p>
          <a:p>
            <a:r>
              <a:rPr lang="en-US" dirty="0" smtClean="0"/>
              <a:t>Words in a 432-word dictionary included in worm</a:t>
            </a:r>
          </a:p>
          <a:p>
            <a:r>
              <a:rPr lang="en-US" dirty="0" smtClean="0"/>
              <a:t>Words in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dict</a:t>
            </a:r>
            <a:r>
              <a:rPr lang="en-US" dirty="0" smtClean="0"/>
              <a:t>/words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4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rsh</a:t>
            </a:r>
            <a:r>
              <a:rPr lang="en-US" dirty="0" smtClean="0"/>
              <a:t>. Better Than </a:t>
            </a:r>
            <a:r>
              <a:rPr lang="en-US" dirty="0" err="1" smtClean="0"/>
              <a:t>rexec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 a shell at the remote host</a:t>
            </a:r>
          </a:p>
          <a:p>
            <a:endParaRPr lang="en-US" dirty="0"/>
          </a:p>
          <a:p>
            <a:r>
              <a:rPr lang="en-US" dirty="0" smtClean="0"/>
              <a:t>Allow trusted hosts to login without a password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host.equiv</a:t>
            </a:r>
            <a:endParaRPr lang="en-US" dirty="0" smtClean="0"/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rhosts</a:t>
            </a:r>
            <a:r>
              <a:rPr lang="en-US" dirty="0" smtClean="0"/>
              <a:t> for individual users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Administrators cut off the </a:t>
            </a:r>
            <a:r>
              <a:rPr lang="en-US" dirty="0" err="1" smtClean="0"/>
              <a:t>sendmail</a:t>
            </a:r>
            <a:r>
              <a:rPr lang="en-US" dirty="0" smtClean="0"/>
              <a:t> service</a:t>
            </a:r>
          </a:p>
          <a:p>
            <a:endParaRPr lang="en-US" dirty="0"/>
          </a:p>
          <a:p>
            <a:r>
              <a:rPr lang="en-US" b="1" dirty="0" smtClean="0"/>
              <a:t>Big mistake!</a:t>
            </a:r>
          </a:p>
          <a:p>
            <a:endParaRPr lang="en-US" b="1" dirty="0"/>
          </a:p>
          <a:p>
            <a:r>
              <a:rPr lang="en-US" dirty="0" smtClean="0"/>
              <a:t>It shut off communication channels necessary to fix the error</a:t>
            </a:r>
          </a:p>
          <a:p>
            <a:r>
              <a:rPr lang="en-US" dirty="0" smtClean="0"/>
              <a:t>The worm had alternate ways to </a:t>
            </a:r>
            <a:r>
              <a:rPr lang="en-US" dirty="0" err="1" smtClean="0"/>
              <a:t>propagete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8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Worm </a:t>
            </a:r>
            <a:r>
              <a:rPr lang="en-US" dirty="0" err="1" smtClean="0"/>
              <a:t>Defences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Worm deleted its argument list</a:t>
            </a:r>
          </a:p>
          <a:p>
            <a:endParaRPr lang="en-US" dirty="0"/>
          </a:p>
          <a:p>
            <a:r>
              <a:rPr lang="en-US" dirty="0" smtClean="0"/>
              <a:t>It was compiled as ‘</a:t>
            </a:r>
            <a:r>
              <a:rPr lang="en-US" dirty="0" err="1" smtClean="0"/>
              <a:t>sh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smtClean="0"/>
              <a:t>Weak authentication based on the exchange of magic numbers</a:t>
            </a:r>
          </a:p>
          <a:p>
            <a:endParaRPr lang="en-US" dirty="0" smtClean="0"/>
          </a:p>
          <a:p>
            <a:r>
              <a:rPr lang="en-US" dirty="0" smtClean="0"/>
              <a:t>It forked every three minutes</a:t>
            </a:r>
          </a:p>
          <a:p>
            <a:pPr lvl="1"/>
            <a:r>
              <a:rPr lang="en-US" dirty="0" smtClean="0"/>
              <a:t>This resets the CPU time and memory usage counters</a:t>
            </a:r>
          </a:p>
          <a:p>
            <a:pPr lvl="1"/>
            <a:r>
              <a:rPr lang="en-US" dirty="0" smtClean="0"/>
              <a:t>Harder to seize</a:t>
            </a:r>
          </a:p>
          <a:p>
            <a:endParaRPr lang="en-US" dirty="0"/>
          </a:p>
          <a:p>
            <a:r>
              <a:rPr lang="en-US" dirty="0" smtClean="0"/>
              <a:t>Obfuscation</a:t>
            </a:r>
          </a:p>
          <a:p>
            <a:pPr lvl="1"/>
            <a:r>
              <a:rPr lang="en-US" dirty="0" smtClean="0"/>
              <a:t>Each string in the program was </a:t>
            </a:r>
            <a:r>
              <a:rPr lang="en-US" dirty="0" err="1" smtClean="0"/>
              <a:t>XORed</a:t>
            </a:r>
            <a:r>
              <a:rPr lang="en-US" dirty="0" smtClean="0"/>
              <a:t> with </a:t>
            </a:r>
            <a:r>
              <a:rPr lang="en-US" i="1" dirty="0" smtClean="0"/>
              <a:t>81</a:t>
            </a:r>
          </a:p>
          <a:p>
            <a:pPr lvl="1"/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Never checked if a host is already infected</a:t>
            </a:r>
          </a:p>
          <a:p>
            <a:endParaRPr lang="en-US" dirty="0"/>
          </a:p>
          <a:p>
            <a:r>
              <a:rPr lang="en-US" dirty="0" smtClean="0"/>
              <a:t>Routines would exit with errors while leaving a copy of the virus running:</a:t>
            </a:r>
          </a:p>
          <a:p>
            <a:pPr lvl="1"/>
            <a:r>
              <a:rPr lang="en-US" dirty="0" smtClean="0"/>
              <a:t>When multiple instances of the worm attempted to infect a clean host concurrently</a:t>
            </a:r>
          </a:p>
          <a:p>
            <a:pPr lvl="1"/>
            <a:r>
              <a:rPr lang="en-US" dirty="0" smtClean="0"/>
              <a:t>When multiple instances of the worm attempted to infect and already compromised host</a:t>
            </a:r>
          </a:p>
          <a:p>
            <a:pPr lvl="1"/>
            <a:r>
              <a:rPr lang="en-US" dirty="0" smtClean="0"/>
              <a:t>When a machine is heavily loaded</a:t>
            </a:r>
          </a:p>
          <a:p>
            <a:pPr lvl="2"/>
            <a:r>
              <a:rPr lang="en-US" dirty="0" smtClean="0"/>
              <a:t>Remember it is actually compiling</a:t>
            </a:r>
          </a:p>
          <a:p>
            <a:pPr lvl="2"/>
            <a:endParaRPr lang="en-US" dirty="0"/>
          </a:p>
          <a:p>
            <a:r>
              <a:rPr lang="en-US" dirty="0" smtClean="0"/>
              <a:t>Infection rate was proportional to number of instances of the worm running on a host</a:t>
            </a:r>
          </a:p>
          <a:p>
            <a:pPr lvl="1"/>
            <a:r>
              <a:rPr lang="en-US" dirty="0" smtClean="0"/>
              <a:t>Due also to randomly mutating known hosts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7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morris</a:t>
            </a:r>
            <a:r>
              <a:rPr lang="en-US" dirty="0" smtClean="0"/>
              <a:t> worm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3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Target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Worm checked for telnet or </a:t>
            </a:r>
            <a:r>
              <a:rPr lang="en-US" dirty="0" err="1" smtClean="0"/>
              <a:t>rsh</a:t>
            </a:r>
            <a:r>
              <a:rPr lang="en-US" dirty="0" smtClean="0"/>
              <a:t> ports to determine if a host is running UNIX</a:t>
            </a:r>
            <a:endParaRPr lang="en-US" dirty="0"/>
          </a:p>
          <a:p>
            <a:pPr lvl="1"/>
            <a:r>
              <a:rPr lang="en-US" dirty="0" smtClean="0"/>
              <a:t>Some systems only run </a:t>
            </a:r>
            <a:r>
              <a:rPr lang="en-US" dirty="0" err="1" smtClean="0"/>
              <a:t>sendmail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 smtClean="0"/>
              <a:t>It did not utilize DNS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9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the 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Isolation from the network</a:t>
            </a:r>
          </a:p>
          <a:p>
            <a:pPr lvl="1"/>
            <a:r>
              <a:rPr lang="en-US" dirty="0" smtClean="0"/>
              <a:t>Pulling the plug always works…well almost</a:t>
            </a:r>
            <a:endParaRPr lang="en-US" dirty="0"/>
          </a:p>
          <a:p>
            <a:r>
              <a:rPr lang="en-US" dirty="0" smtClean="0"/>
              <a:t>Turning off </a:t>
            </a:r>
            <a:r>
              <a:rPr lang="en-US" dirty="0" err="1" smtClean="0"/>
              <a:t>sendmail</a:t>
            </a:r>
            <a:endParaRPr lang="en-US" dirty="0"/>
          </a:p>
          <a:p>
            <a:r>
              <a:rPr lang="en-US" dirty="0" smtClean="0"/>
              <a:t>Patching </a:t>
            </a:r>
            <a:r>
              <a:rPr lang="en-US" dirty="0" err="1" smtClean="0"/>
              <a:t>sendmail</a:t>
            </a:r>
            <a:r>
              <a:rPr lang="en-US" dirty="0" smtClean="0"/>
              <a:t> to disable debug command</a:t>
            </a:r>
            <a:endParaRPr lang="en-US" dirty="0"/>
          </a:p>
          <a:p>
            <a:r>
              <a:rPr lang="en-US" dirty="0" smtClean="0"/>
              <a:t>Shutting down finger daemon</a:t>
            </a:r>
            <a:endParaRPr lang="en-US" dirty="0"/>
          </a:p>
          <a:p>
            <a:r>
              <a:rPr lang="en-US" dirty="0" smtClean="0"/>
              <a:t>Patching finger daemon</a:t>
            </a:r>
            <a:endParaRPr lang="en-US" dirty="0"/>
          </a:p>
          <a:p>
            <a:r>
              <a:rPr lang="en-US" b="1" i="1" dirty="0" err="1" smtClean="0"/>
              <a:t>mkdir</a:t>
            </a:r>
            <a:r>
              <a:rPr lang="en-US" b="1" i="1" dirty="0"/>
              <a:t> </a:t>
            </a:r>
            <a:r>
              <a:rPr lang="en-US" b="1" i="1" dirty="0" smtClean="0"/>
              <a:t>/</a:t>
            </a:r>
            <a:r>
              <a:rPr lang="en-US" b="1" i="1" dirty="0" err="1" smtClean="0"/>
              <a:t>usr</a:t>
            </a:r>
            <a:r>
              <a:rPr lang="en-US" b="1" i="1" dirty="0" smtClean="0"/>
              <a:t>/</a:t>
            </a:r>
            <a:r>
              <a:rPr lang="en-US" b="1" i="1" dirty="0" err="1" smtClean="0"/>
              <a:t>tmp</a:t>
            </a:r>
            <a:r>
              <a:rPr lang="en-US" b="1" i="1" dirty="0" smtClean="0"/>
              <a:t>/</a:t>
            </a:r>
            <a:r>
              <a:rPr lang="en-US" b="1" i="1" dirty="0" err="1" smtClean="0"/>
              <a:t>sh</a:t>
            </a:r>
            <a:r>
              <a:rPr lang="en-US" i="1" dirty="0" smtClean="0"/>
              <a:t> </a:t>
            </a:r>
            <a:endParaRPr lang="en-US" i="1" dirty="0"/>
          </a:p>
          <a:p>
            <a:r>
              <a:rPr lang="en-US" dirty="0" smtClean="0"/>
              <a:t>Renaming </a:t>
            </a:r>
            <a:r>
              <a:rPr lang="en-US" i="1" dirty="0" smtClean="0"/>
              <a:t>cc</a:t>
            </a:r>
            <a:r>
              <a:rPr lang="en-US" dirty="0" smtClean="0"/>
              <a:t> and </a:t>
            </a:r>
            <a:r>
              <a:rPr lang="en-US" i="1" dirty="0" err="1" smtClean="0"/>
              <a:t>ld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Fix User 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tool was created which used the same password guessing mechanism as the worm</a:t>
            </a:r>
          </a:p>
          <a:p>
            <a:endParaRPr lang="en-US" dirty="0"/>
          </a:p>
          <a:p>
            <a:r>
              <a:rPr lang="en-US" dirty="0" smtClean="0"/>
              <a:t>Administrators used this tool to test their systems!</a:t>
            </a:r>
          </a:p>
          <a:p>
            <a:endParaRPr lang="en-US" dirty="0"/>
          </a:p>
          <a:p>
            <a:r>
              <a:rPr lang="en-US" dirty="0" smtClean="0"/>
              <a:t>Maybe the first case to raise the problem of poor password choices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October 1988: mailer logs indicated someone tested the worm</a:t>
            </a:r>
          </a:p>
          <a:p>
            <a:pPr lvl="1"/>
            <a:r>
              <a:rPr lang="en-US" dirty="0" smtClean="0"/>
              <a:t>Someone tried to send binaries over SMTP</a:t>
            </a:r>
          </a:p>
          <a:p>
            <a:pPr lvl="2"/>
            <a:r>
              <a:rPr lang="en-US" dirty="0" smtClean="0"/>
              <a:t>Failed because STMP only supported 7-bit ASCII</a:t>
            </a:r>
          </a:p>
          <a:p>
            <a:endParaRPr lang="en-US" dirty="0" smtClean="0"/>
          </a:p>
          <a:p>
            <a:r>
              <a:rPr lang="en-US" dirty="0" smtClean="0"/>
              <a:t>November 1988: first infections reported in Stanford</a:t>
            </a:r>
          </a:p>
          <a:p>
            <a:endParaRPr lang="en-US" dirty="0"/>
          </a:p>
          <a:p>
            <a:r>
              <a:rPr lang="en-US" dirty="0" smtClean="0"/>
              <a:t>A big story in the news:</a:t>
            </a:r>
          </a:p>
          <a:p>
            <a:pPr lvl="1"/>
            <a:r>
              <a:rPr lang="en-US" dirty="0" smtClean="0">
                <a:hlinkClick r:id="rId2"/>
              </a:rPr>
              <a:t>http://www.youtube.com/watch?v=G2i_6j55bS0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Keeping communications up is important</a:t>
            </a:r>
          </a:p>
          <a:p>
            <a:pPr lvl="1"/>
            <a:r>
              <a:rPr lang="en-US" dirty="0" smtClean="0"/>
              <a:t>Allows for a more mature reaction</a:t>
            </a:r>
          </a:p>
          <a:p>
            <a:pPr lvl="1"/>
            <a:endParaRPr lang="en-US" dirty="0"/>
          </a:p>
          <a:p>
            <a:r>
              <a:rPr lang="en-US" dirty="0" smtClean="0"/>
              <a:t>Diversity is good</a:t>
            </a:r>
          </a:p>
          <a:p>
            <a:endParaRPr lang="en-US" dirty="0"/>
          </a:p>
          <a:p>
            <a:r>
              <a:rPr lang="en-US" dirty="0" smtClean="0"/>
              <a:t>The cure should not be worse that the disease</a:t>
            </a:r>
          </a:p>
          <a:p>
            <a:endParaRPr lang="en-US" dirty="0"/>
          </a:p>
          <a:p>
            <a:r>
              <a:rPr lang="en-US" dirty="0" smtClean="0"/>
              <a:t>Defenses must be at the host level not the network level</a:t>
            </a:r>
          </a:p>
          <a:p>
            <a:endParaRPr lang="en-US" dirty="0"/>
          </a:p>
          <a:p>
            <a:r>
              <a:rPr lang="en-US" dirty="0" smtClean="0"/>
              <a:t>A central fix repository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Robert Morris was a student at Cornell University</a:t>
            </a:r>
          </a:p>
          <a:p>
            <a:endParaRPr lang="en-US" dirty="0"/>
          </a:p>
          <a:p>
            <a:r>
              <a:rPr lang="en-US" dirty="0" smtClean="0"/>
              <a:t>He was identified, tried, and convicted in 1990</a:t>
            </a:r>
          </a:p>
          <a:p>
            <a:pPr lvl="1"/>
            <a:r>
              <a:rPr lang="en-US" dirty="0" smtClean="0"/>
              <a:t>3 years of probation, fines, etc.</a:t>
            </a:r>
          </a:p>
          <a:p>
            <a:pPr lvl="1"/>
            <a:endParaRPr lang="en-US" dirty="0"/>
          </a:p>
          <a:p>
            <a:r>
              <a:rPr lang="en-US" dirty="0" smtClean="0"/>
              <a:t>Received a PhD from Harvard</a:t>
            </a:r>
          </a:p>
          <a:p>
            <a:endParaRPr lang="en-US" dirty="0"/>
          </a:p>
          <a:p>
            <a:r>
              <a:rPr lang="en-US" dirty="0" smtClean="0"/>
              <a:t>Now a professor at MIT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25</a:t>
            </a:fld>
            <a:endParaRPr lang="en-US" dirty="0"/>
          </a:p>
        </p:txBody>
      </p:sp>
      <p:pic>
        <p:nvPicPr>
          <p:cNvPr id="1026" name="Picture 2" descr="Robert Tappan Morr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620" y="4495800"/>
            <a:ext cx="1454557" cy="147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bert Morris, Jr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09700"/>
            <a:ext cx="1580514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9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Then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2000: ILOVEYOU worm</a:t>
            </a:r>
          </a:p>
          <a:p>
            <a:pPr lvl="1"/>
            <a:r>
              <a:rPr lang="en-US" dirty="0" smtClean="0"/>
              <a:t>Actually requires the user to click on an attachment</a:t>
            </a:r>
          </a:p>
          <a:p>
            <a:r>
              <a:rPr lang="en-US" dirty="0" smtClean="0"/>
              <a:t>2001: </a:t>
            </a:r>
            <a:r>
              <a:rPr lang="en-US" dirty="0" err="1" smtClean="0"/>
              <a:t>CodeRed</a:t>
            </a:r>
            <a:r>
              <a:rPr lang="en-US" dirty="0" smtClean="0"/>
              <a:t> worm</a:t>
            </a:r>
          </a:p>
          <a:p>
            <a:pPr lvl="1"/>
            <a:r>
              <a:rPr lang="en-US" dirty="0" smtClean="0"/>
              <a:t>Attacked Microsoft’s IIS server</a:t>
            </a:r>
          </a:p>
          <a:p>
            <a:r>
              <a:rPr lang="en-US" dirty="0" smtClean="0"/>
              <a:t>2003: SQL Slammer worm</a:t>
            </a:r>
          </a:p>
          <a:p>
            <a:pPr lvl="1"/>
            <a:r>
              <a:rPr lang="en-US" dirty="0" smtClean="0"/>
              <a:t>Attacked Microsoft’s SQL server</a:t>
            </a:r>
          </a:p>
          <a:p>
            <a:r>
              <a:rPr lang="en-US" dirty="0" smtClean="0"/>
              <a:t>2004: </a:t>
            </a:r>
            <a:r>
              <a:rPr lang="en-US" dirty="0" err="1" smtClean="0"/>
              <a:t>Sasser</a:t>
            </a:r>
            <a:r>
              <a:rPr lang="en-US" dirty="0" smtClean="0"/>
              <a:t> worm</a:t>
            </a:r>
          </a:p>
          <a:p>
            <a:pPr lvl="1"/>
            <a:r>
              <a:rPr lang="en-US" dirty="0" smtClean="0"/>
              <a:t>Exploits Windows LSASS service</a:t>
            </a:r>
          </a:p>
          <a:p>
            <a:r>
              <a:rPr lang="en-US" dirty="0" smtClean="0"/>
              <a:t>2007: Zeus</a:t>
            </a:r>
          </a:p>
          <a:p>
            <a:pPr lvl="1"/>
            <a:r>
              <a:rPr lang="en-US" dirty="0" smtClean="0"/>
              <a:t>Steal banking information</a:t>
            </a:r>
          </a:p>
          <a:p>
            <a:r>
              <a:rPr lang="en-US" dirty="0" smtClean="0"/>
              <a:t>2010: </a:t>
            </a:r>
            <a:r>
              <a:rPr lang="en-US" dirty="0" err="1" smtClean="0"/>
              <a:t>Stuxnet</a:t>
            </a:r>
            <a:endParaRPr lang="en-US" dirty="0" smtClean="0"/>
          </a:p>
          <a:p>
            <a:pPr lvl="1"/>
            <a:r>
              <a:rPr lang="en-US" dirty="0" smtClean="0"/>
              <a:t>Cyber-sabotage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Stuxnet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Infected Systems as Reported by Symantec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84960"/>
            <a:ext cx="7055689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81031" y="5638800"/>
            <a:ext cx="287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Infected hosts by country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64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dirty="0" err="1" smtClean="0"/>
              <a:t>Stuxnet</a:t>
            </a:r>
            <a:r>
              <a:rPr lang="en-US" dirty="0" smtClean="0"/>
              <a:t>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infection vectors were ordinary, but …</a:t>
            </a:r>
          </a:p>
          <a:p>
            <a:endParaRPr lang="en-US" dirty="0"/>
          </a:p>
          <a:p>
            <a:r>
              <a:rPr lang="en-US" dirty="0" smtClean="0"/>
              <a:t>One of the most advanced payloads seen</a:t>
            </a:r>
          </a:p>
          <a:p>
            <a:pPr lvl="1"/>
            <a:r>
              <a:rPr lang="en-US" dirty="0" smtClean="0"/>
              <a:t>Hard to identify its purpose</a:t>
            </a:r>
          </a:p>
          <a:p>
            <a:pPr lvl="1"/>
            <a:r>
              <a:rPr lang="en-US" dirty="0" smtClean="0"/>
              <a:t>Actually targeted industrial equipment</a:t>
            </a:r>
          </a:p>
          <a:p>
            <a:pPr lvl="2"/>
            <a:r>
              <a:rPr lang="en-US" dirty="0" smtClean="0"/>
              <a:t>Real-life effects</a:t>
            </a:r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www.youtube.com/watch?v=CS01Hmjv1pQ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5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Facts </a:t>
            </a:r>
            <a:r>
              <a:rPr lang="en-US" dirty="0"/>
              <a:t>A</a:t>
            </a:r>
            <a:r>
              <a:rPr lang="en-US" dirty="0" smtClean="0"/>
              <a:t>bout 1988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Internet consisted of about </a:t>
            </a:r>
            <a:r>
              <a:rPr lang="en-US" b="1" dirty="0" smtClean="0"/>
              <a:t>60,000</a:t>
            </a:r>
            <a:r>
              <a:rPr lang="en-US" dirty="0" smtClean="0"/>
              <a:t> computers</a:t>
            </a:r>
          </a:p>
          <a:p>
            <a:endParaRPr lang="en-US" dirty="0" smtClean="0"/>
          </a:p>
          <a:p>
            <a:r>
              <a:rPr lang="en-US" dirty="0" smtClean="0"/>
              <a:t>They were connected using TCP/IP</a:t>
            </a:r>
          </a:p>
          <a:p>
            <a:endParaRPr lang="en-US" dirty="0" smtClean="0"/>
          </a:p>
          <a:p>
            <a:r>
              <a:rPr lang="en-US" dirty="0" smtClean="0"/>
              <a:t>Mostly run BSD Unix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Infections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Not</a:t>
            </a:r>
            <a:r>
              <a:rPr lang="en-US" dirty="0" smtClean="0"/>
              <a:t> the Internet!</a:t>
            </a:r>
          </a:p>
          <a:p>
            <a:r>
              <a:rPr lang="en-US" dirty="0" smtClean="0"/>
              <a:t>Removable USB drives</a:t>
            </a:r>
          </a:p>
          <a:p>
            <a:pPr lvl="1"/>
            <a:r>
              <a:rPr lang="en-US" dirty="0"/>
              <a:t>Zero-day exploit </a:t>
            </a:r>
            <a:r>
              <a:rPr lang="en-US" dirty="0" smtClean="0"/>
              <a:t>- Microsoft </a:t>
            </a:r>
            <a:r>
              <a:rPr lang="en-US" dirty="0"/>
              <a:t>Windows Shortcut 'LNK/PIF' Files Automatic File Execution Vulnerability</a:t>
            </a:r>
            <a:br>
              <a:rPr lang="en-US" dirty="0"/>
            </a:b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www.securityfocus.com/bid/41732</a:t>
            </a:r>
            <a:endParaRPr lang="en-US" dirty="0"/>
          </a:p>
          <a:p>
            <a:r>
              <a:rPr lang="en-US" dirty="0"/>
              <a:t>Spreads in a LAN </a:t>
            </a:r>
            <a:r>
              <a:rPr lang="en-US" dirty="0" smtClean="0"/>
              <a:t>through the printer spooler</a:t>
            </a:r>
          </a:p>
          <a:p>
            <a:pPr lvl="1"/>
            <a:r>
              <a:rPr lang="en-US" dirty="0" smtClean="0"/>
              <a:t>Another zero-day exploit - </a:t>
            </a:r>
            <a:r>
              <a:rPr lang="en-US" dirty="0"/>
              <a:t>Microsoft Windows Print Spooler Service Remote Code Execution </a:t>
            </a:r>
            <a:r>
              <a:rPr lang="en-US" dirty="0"/>
              <a:t>Vulnerability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www.securityfocus.com/bid/43073</a:t>
            </a:r>
            <a:endParaRPr lang="en-US" dirty="0"/>
          </a:p>
          <a:p>
            <a:r>
              <a:rPr lang="en-US" dirty="0"/>
              <a:t>Spreads </a:t>
            </a:r>
            <a:r>
              <a:rPr lang="en-US" dirty="0" smtClean="0"/>
              <a:t>in a LAN through SMB</a:t>
            </a:r>
          </a:p>
          <a:p>
            <a:pPr lvl="1"/>
            <a:r>
              <a:rPr lang="en-US" dirty="0" smtClean="0"/>
              <a:t>Another zero-day exploit - Microsoft </a:t>
            </a:r>
            <a:r>
              <a:rPr lang="en-US" dirty="0"/>
              <a:t>Windows Server Service RPC Handling Remote Code Execution </a:t>
            </a:r>
            <a:r>
              <a:rPr lang="en-US" dirty="0" smtClean="0"/>
              <a:t>Vulnerability</a:t>
            </a:r>
          </a:p>
          <a:p>
            <a:r>
              <a:rPr lang="en-US" dirty="0" smtClean="0"/>
              <a:t>Copies itself in </a:t>
            </a:r>
          </a:p>
          <a:p>
            <a:pPr lvl="1"/>
            <a:r>
              <a:rPr lang="en-US" dirty="0" smtClean="0"/>
              <a:t>unprotected network shares</a:t>
            </a:r>
          </a:p>
          <a:p>
            <a:pPr lvl="1"/>
            <a:r>
              <a:rPr lang="en-US" dirty="0" err="1" smtClean="0"/>
              <a:t>WinCC</a:t>
            </a:r>
            <a:r>
              <a:rPr lang="en-US" dirty="0" smtClean="0"/>
              <a:t> database servers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“Features”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rootkit</a:t>
            </a:r>
          </a:p>
          <a:p>
            <a:endParaRPr lang="en-US" dirty="0"/>
          </a:p>
          <a:p>
            <a:r>
              <a:rPr lang="en-US" dirty="0" smtClean="0"/>
              <a:t>P2P update functionality</a:t>
            </a:r>
          </a:p>
          <a:p>
            <a:endParaRPr lang="en-US" dirty="0"/>
          </a:p>
          <a:p>
            <a:r>
              <a:rPr lang="en-US" dirty="0" smtClean="0"/>
              <a:t>Supports a command and control server</a:t>
            </a:r>
          </a:p>
          <a:p>
            <a:endParaRPr lang="en-US" dirty="0"/>
          </a:p>
          <a:p>
            <a:r>
              <a:rPr lang="en-US" dirty="0" smtClean="0"/>
              <a:t>Bypasses security products</a:t>
            </a:r>
          </a:p>
          <a:p>
            <a:endParaRPr lang="en-US" dirty="0"/>
          </a:p>
          <a:p>
            <a:r>
              <a:rPr lang="en-US" dirty="0" smtClean="0"/>
              <a:t>Identifies systems and ignores most host computers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Targets programmable </a:t>
            </a:r>
            <a:r>
              <a:rPr lang="en-US" dirty="0"/>
              <a:t>logic controllers (PLCs</a:t>
            </a:r>
            <a:r>
              <a:rPr lang="en-US" dirty="0" smtClean="0"/>
              <a:t>) found on industrial control systems </a:t>
            </a:r>
          </a:p>
          <a:p>
            <a:pPr lvl="1"/>
            <a:r>
              <a:rPr lang="en-US" dirty="0" smtClean="0"/>
              <a:t>Usually controlled by Windows systems</a:t>
            </a:r>
          </a:p>
          <a:p>
            <a:pPr lvl="1"/>
            <a:endParaRPr lang="en-US" dirty="0"/>
          </a:p>
          <a:p>
            <a:r>
              <a:rPr lang="en-US" dirty="0"/>
              <a:t>http://www.youtube.com/watch?v=cf0jlzVCyOI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Bypassing Defenses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Bypassing </a:t>
            </a:r>
            <a:r>
              <a:rPr lang="en-US" dirty="0"/>
              <a:t>Behavior Blocking When Loading DLLs </a:t>
            </a:r>
            <a:endParaRPr lang="en-US" dirty="0" smtClean="0"/>
          </a:p>
          <a:p>
            <a:pPr lvl="1"/>
            <a:r>
              <a:rPr lang="en-US" dirty="0" smtClean="0"/>
              <a:t>Host intrusion detection mechanisms intercept </a:t>
            </a:r>
            <a:r>
              <a:rPr lang="en-US" dirty="0" err="1" smtClean="0"/>
              <a:t>LoadLibrary</a:t>
            </a:r>
            <a:r>
              <a:rPr lang="en-US" dirty="0" smtClean="0"/>
              <a:t>() requests</a:t>
            </a:r>
          </a:p>
          <a:p>
            <a:pPr lvl="1"/>
            <a:r>
              <a:rPr lang="en-US" dirty="0" err="1" smtClean="0"/>
              <a:t>Stuxnet</a:t>
            </a:r>
            <a:r>
              <a:rPr lang="en-US" dirty="0" smtClean="0"/>
              <a:t> requests to load non-existing files</a:t>
            </a:r>
          </a:p>
          <a:p>
            <a:pPr lvl="2"/>
            <a:r>
              <a:rPr lang="en-US" dirty="0" smtClean="0"/>
              <a:t>It has previously hooked </a:t>
            </a:r>
            <a:r>
              <a:rPr lang="en-US" dirty="0" err="1" smtClean="0"/>
              <a:t>LoadLibrary</a:t>
            </a:r>
            <a:r>
              <a:rPr lang="en-US" dirty="0" smtClean="0"/>
              <a:t>() so files are picked up from a different location!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Bypassing Defenses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Scans for the following running processes</a:t>
            </a:r>
            <a:endParaRPr lang="en-US" dirty="0"/>
          </a:p>
          <a:p>
            <a:pPr lvl="1"/>
            <a:r>
              <a:rPr lang="en-US" sz="2600" dirty="0"/>
              <a:t>Kaspersky KAV (avp.exe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 err="1"/>
              <a:t>Mcafee</a:t>
            </a:r>
            <a:r>
              <a:rPr lang="en-US" sz="2600" dirty="0"/>
              <a:t> (</a:t>
            </a:r>
            <a:r>
              <a:rPr lang="en-US" sz="2600" dirty="0" smtClean="0"/>
              <a:t>Mcshield.exe)</a:t>
            </a:r>
            <a:endParaRPr lang="en-US" sz="2600" dirty="0"/>
          </a:p>
          <a:p>
            <a:pPr lvl="1"/>
            <a:r>
              <a:rPr lang="en-US" sz="2600" dirty="0" err="1"/>
              <a:t>AntiVir</a:t>
            </a:r>
            <a:r>
              <a:rPr lang="en-US" sz="2600" dirty="0"/>
              <a:t> (avguard.exe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 err="1"/>
              <a:t>BitDefender</a:t>
            </a:r>
            <a:r>
              <a:rPr lang="en-US" sz="2600" dirty="0"/>
              <a:t> (bdagent.exe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 err="1"/>
              <a:t>Etrust</a:t>
            </a:r>
            <a:r>
              <a:rPr lang="en-US" sz="2600" dirty="0"/>
              <a:t> (UmxCfg.exe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/>
              <a:t>F-Secure (fsdfwd.exe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/>
              <a:t>Symantec (rtvscan.exe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/>
              <a:t>Symantec Common Client (ccSvcHst.exe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 err="1"/>
              <a:t>Eset</a:t>
            </a:r>
            <a:r>
              <a:rPr lang="en-US" sz="2600" dirty="0"/>
              <a:t> NOD32 (ekrn.exe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/>
              <a:t>Trend Pc-</a:t>
            </a:r>
            <a:r>
              <a:rPr lang="en-US" sz="2600" dirty="0" err="1"/>
              <a:t>Cillin</a:t>
            </a:r>
            <a:r>
              <a:rPr lang="en-US" sz="2600" dirty="0"/>
              <a:t> (tmpproxy.exe</a:t>
            </a:r>
            <a:r>
              <a:rPr lang="en-US" sz="2600" dirty="0" smtClean="0"/>
              <a:t>)</a:t>
            </a:r>
            <a:endParaRPr lang="en-US" sz="2600" dirty="0"/>
          </a:p>
          <a:p>
            <a:r>
              <a:rPr lang="en-US" dirty="0"/>
              <a:t>In addition, the registry is searched for indicators that the following programs are installed:</a:t>
            </a:r>
          </a:p>
          <a:p>
            <a:pPr lvl="1"/>
            <a:r>
              <a:rPr lang="en-US" sz="2500" dirty="0"/>
              <a:t>KAV v6 to </a:t>
            </a:r>
            <a:r>
              <a:rPr lang="en-US" sz="2500" dirty="0" smtClean="0"/>
              <a:t>v9 </a:t>
            </a:r>
            <a:endParaRPr lang="en-US" sz="2500" dirty="0"/>
          </a:p>
          <a:p>
            <a:pPr lvl="1"/>
            <a:r>
              <a:rPr lang="en-US" sz="2500" dirty="0" smtClean="0"/>
              <a:t>McAfee</a:t>
            </a:r>
            <a:endParaRPr lang="en-US" sz="2500" dirty="0"/>
          </a:p>
          <a:p>
            <a:pPr lvl="1"/>
            <a:r>
              <a:rPr lang="en-US" sz="2500" dirty="0"/>
              <a:t>Trend </a:t>
            </a:r>
            <a:r>
              <a:rPr lang="en-US" sz="2500" dirty="0" err="1" smtClean="0"/>
              <a:t>PcCillin</a:t>
            </a:r>
            <a:endParaRPr lang="en-US" sz="2500" dirty="0" smtClean="0"/>
          </a:p>
          <a:p>
            <a:r>
              <a:rPr lang="en-US" dirty="0" smtClean="0"/>
              <a:t>Checks if it can avoid detection and injects itself in:</a:t>
            </a:r>
          </a:p>
          <a:p>
            <a:pPr lvl="1"/>
            <a:r>
              <a:rPr lang="en-US" sz="2600" dirty="0" smtClean="0"/>
              <a:t>Lsass.exe</a:t>
            </a:r>
          </a:p>
          <a:p>
            <a:pPr lvl="1"/>
            <a:r>
              <a:rPr lang="en-US" sz="2600" dirty="0" smtClean="0"/>
              <a:t>Winlogon.exe</a:t>
            </a:r>
          </a:p>
          <a:p>
            <a:pPr lvl="1"/>
            <a:r>
              <a:rPr lang="en-US" sz="2600" dirty="0" smtClean="0"/>
              <a:t>Svchost.exe</a:t>
            </a:r>
          </a:p>
          <a:p>
            <a:pPr lvl="1"/>
            <a:r>
              <a:rPr lang="en-US" sz="2600" dirty="0" smtClean="0"/>
              <a:t>The installed security process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Wrap Up: Is </a:t>
            </a:r>
            <a:r>
              <a:rPr lang="en-US" dirty="0" err="1" smtClean="0"/>
              <a:t>Stuxnet</a:t>
            </a:r>
            <a:r>
              <a:rPr lang="en-US" dirty="0" smtClean="0"/>
              <a:t> a Game Changer?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www.youtube.com/watch?v=gFzadFI7sco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0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Worm </a:t>
            </a:r>
            <a:r>
              <a:rPr lang="en-US" dirty="0" err="1" smtClean="0"/>
              <a:t>vs</a:t>
            </a:r>
            <a:r>
              <a:rPr lang="en-US" dirty="0" smtClean="0"/>
              <a:t>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can be tricky</a:t>
            </a:r>
          </a:p>
          <a:p>
            <a:pPr lvl="1"/>
            <a:r>
              <a:rPr lang="en-US" dirty="0" smtClean="0"/>
              <a:t>Specially in 1988</a:t>
            </a:r>
          </a:p>
          <a:p>
            <a:pPr lvl="1"/>
            <a:endParaRPr lang="en-US" dirty="0"/>
          </a:p>
          <a:p>
            <a:r>
              <a:rPr lang="en-US" dirty="0" smtClean="0"/>
              <a:t>Our definition</a:t>
            </a:r>
          </a:p>
          <a:p>
            <a:pPr marL="0" indent="0" algn="ctr">
              <a:buNone/>
            </a:pPr>
            <a:r>
              <a:rPr lang="en-US" i="1" dirty="0"/>
              <a:t>A worm is a standalone malicious program that replicates itself in order to spread to other computers without any explicit user action.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Morris worm does just that</a:t>
            </a:r>
          </a:p>
          <a:p>
            <a:pPr marL="0" indent="0" algn="ctr">
              <a:buNone/>
            </a:pP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4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/>
          <a:lstStyle/>
          <a:p>
            <a:r>
              <a:rPr lang="en-US" dirty="0" smtClean="0"/>
              <a:t>Isolating and obtaining a copy of the worm</a:t>
            </a:r>
          </a:p>
          <a:p>
            <a:endParaRPr lang="en-US" dirty="0" smtClean="0"/>
          </a:p>
          <a:p>
            <a:r>
              <a:rPr lang="en-US" dirty="0" smtClean="0"/>
              <a:t>Decompiling its program</a:t>
            </a:r>
          </a:p>
          <a:p>
            <a:endParaRPr lang="en-US" dirty="0" smtClean="0"/>
          </a:p>
          <a:p>
            <a:r>
              <a:rPr lang="en-US" dirty="0" smtClean="0"/>
              <a:t>Analyzing the obtained data</a:t>
            </a:r>
          </a:p>
          <a:p>
            <a:pPr lvl="1"/>
            <a:r>
              <a:rPr lang="en-US" dirty="0" smtClean="0"/>
              <a:t>Reveal its algorithm</a:t>
            </a:r>
          </a:p>
          <a:p>
            <a:pPr lvl="1"/>
            <a:r>
              <a:rPr lang="en-US" dirty="0" smtClean="0"/>
              <a:t>Discover weaknesses/characteristics that can be used to defeat 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Obtaining a copy and even decompiling (this was 1988 after all) was done easily</a:t>
            </a:r>
          </a:p>
          <a:p>
            <a:endParaRPr lang="en-US" dirty="0"/>
          </a:p>
          <a:p>
            <a:r>
              <a:rPr lang="en-US" dirty="0" smtClean="0"/>
              <a:t>The worm spread with incredible speed</a:t>
            </a:r>
          </a:p>
          <a:p>
            <a:pPr lvl="1"/>
            <a:r>
              <a:rPr lang="en-US" dirty="0" smtClean="0"/>
              <a:t>Brought the Internet of the day on its knees</a:t>
            </a:r>
          </a:p>
          <a:p>
            <a:pPr lvl="1"/>
            <a:endParaRPr lang="en-US" dirty="0"/>
          </a:p>
          <a:p>
            <a:r>
              <a:rPr lang="en-US" dirty="0" smtClean="0"/>
              <a:t>It took analysts months to figure out the payload of the worm</a:t>
            </a:r>
          </a:p>
          <a:p>
            <a:pPr lvl="1"/>
            <a:r>
              <a:rPr lang="en-US" dirty="0" smtClean="0"/>
              <a:t>Is it doing something malicious? (it wasn’t)</a:t>
            </a:r>
          </a:p>
          <a:p>
            <a:pPr lvl="1"/>
            <a:r>
              <a:rPr lang="en-US" dirty="0" smtClean="0"/>
              <a:t>Why did it spread so fast?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6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Vectors of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Sendmail</a:t>
            </a:r>
            <a:r>
              <a:rPr lang="en-US" dirty="0" smtClean="0"/>
              <a:t> DEBUG bug</a:t>
            </a:r>
          </a:p>
          <a:p>
            <a:endParaRPr lang="en-US" dirty="0"/>
          </a:p>
          <a:p>
            <a:r>
              <a:rPr lang="en-US" dirty="0" smtClean="0"/>
              <a:t>Finger daemon on VAX systems</a:t>
            </a:r>
          </a:p>
          <a:p>
            <a:endParaRPr lang="en-US" dirty="0"/>
          </a:p>
          <a:p>
            <a:r>
              <a:rPr lang="en-US" dirty="0" err="1" smtClean="0"/>
              <a:t>Bruteforce</a:t>
            </a:r>
            <a:r>
              <a:rPr lang="en-US" dirty="0" smtClean="0"/>
              <a:t> password on remote execution systems</a:t>
            </a:r>
          </a:p>
          <a:p>
            <a:pPr lvl="1"/>
            <a:r>
              <a:rPr lang="en-US" dirty="0" err="1" smtClean="0"/>
              <a:t>rexec</a:t>
            </a:r>
            <a:endParaRPr lang="en-US" dirty="0" smtClean="0"/>
          </a:p>
          <a:p>
            <a:pPr lvl="1"/>
            <a:r>
              <a:rPr lang="en-US" dirty="0" err="1" smtClean="0"/>
              <a:t>rsh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 and VAX architectures</a:t>
            </a:r>
          </a:p>
          <a:p>
            <a:r>
              <a:rPr lang="en-US" dirty="0" smtClean="0"/>
              <a:t>Hosts found in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hosts.equiv</a:t>
            </a:r>
            <a:endParaRPr lang="en-US" dirty="0" smtClean="0"/>
          </a:p>
          <a:p>
            <a:pPr lvl="1"/>
            <a:r>
              <a:rPr lang="en-US" dirty="0" smtClean="0"/>
              <a:t>/.</a:t>
            </a:r>
            <a:r>
              <a:rPr lang="en-US" dirty="0" err="1" smtClean="0"/>
              <a:t>rhosts</a:t>
            </a:r>
            <a:endParaRPr lang="en-US" dirty="0" smtClean="0"/>
          </a:p>
          <a:p>
            <a:pPr lvl="1"/>
            <a:r>
              <a:rPr lang="en-US" dirty="0" smtClean="0"/>
              <a:t>.forward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rhosts</a:t>
            </a:r>
            <a:endParaRPr lang="en-US" dirty="0" smtClean="0"/>
          </a:p>
          <a:p>
            <a:pPr lvl="1"/>
            <a:r>
              <a:rPr lang="en-US" dirty="0" smtClean="0"/>
              <a:t>Routing tables</a:t>
            </a:r>
          </a:p>
          <a:p>
            <a:pPr lvl="1"/>
            <a:r>
              <a:rPr lang="en-US" dirty="0" smtClean="0"/>
              <a:t>end points of point-to-point interfaces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46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Never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 privileged access</a:t>
            </a:r>
          </a:p>
          <a:p>
            <a:endParaRPr lang="en-US" dirty="0" smtClean="0"/>
          </a:p>
          <a:p>
            <a:r>
              <a:rPr lang="en-US" dirty="0" smtClean="0"/>
              <a:t>Destroy data</a:t>
            </a:r>
          </a:p>
          <a:p>
            <a:endParaRPr lang="en-US" dirty="0" smtClean="0"/>
          </a:p>
          <a:p>
            <a:r>
              <a:rPr lang="en-US" dirty="0" smtClean="0"/>
              <a:t>Install time bombs or backdoors</a:t>
            </a:r>
          </a:p>
          <a:p>
            <a:endParaRPr lang="en-US" dirty="0" smtClean="0"/>
          </a:p>
          <a:p>
            <a:r>
              <a:rPr lang="en-US" dirty="0" smtClean="0"/>
              <a:t>Brute force the root account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Real Malware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2478</TotalTime>
  <Words>1605</Words>
  <Application>Microsoft Office PowerPoint</Application>
  <PresentationFormat>On-screen Show (4:3)</PresentationFormat>
  <Paragraphs>387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stevens</vt:lpstr>
      <vt:lpstr>Real Malware</vt:lpstr>
      <vt:lpstr>The morris worm</vt:lpstr>
      <vt:lpstr>Some Facts About 1988</vt:lpstr>
      <vt:lpstr>Worm vs Virus</vt:lpstr>
      <vt:lpstr>Steps</vt:lpstr>
      <vt:lpstr>Challenges</vt:lpstr>
      <vt:lpstr>Vectors of Infection</vt:lpstr>
      <vt:lpstr>Targets</vt:lpstr>
      <vt:lpstr>What It Never Did</vt:lpstr>
      <vt:lpstr>Sendmail DEBUG function</vt:lpstr>
      <vt:lpstr>PowerPoint Presentation</vt:lpstr>
      <vt:lpstr>No Shellcode</vt:lpstr>
      <vt:lpstr>Finger Daemon Bug</vt:lpstr>
      <vt:lpstr>Brute forcing Passwords &amp; rexec</vt:lpstr>
      <vt:lpstr>Guessed Passwords</vt:lpstr>
      <vt:lpstr>rsh. Better Than rexec</vt:lpstr>
      <vt:lpstr>First Reactions</vt:lpstr>
      <vt:lpstr>Worm Defences</vt:lpstr>
      <vt:lpstr>Flaws</vt:lpstr>
      <vt:lpstr>Bad Target Finding</vt:lpstr>
      <vt:lpstr>Stopping the Worm</vt:lpstr>
      <vt:lpstr>How to Fix User Passwords</vt:lpstr>
      <vt:lpstr>Interesting Facts</vt:lpstr>
      <vt:lpstr>Lessons for the Future</vt:lpstr>
      <vt:lpstr>The Author</vt:lpstr>
      <vt:lpstr>Since Then</vt:lpstr>
      <vt:lpstr>Stuxnet</vt:lpstr>
      <vt:lpstr>Infected Systems as Reported by Symantec</vt:lpstr>
      <vt:lpstr>Why is Stuxnet Important?</vt:lpstr>
      <vt:lpstr>Infections Vectors</vt:lpstr>
      <vt:lpstr>“Features”</vt:lpstr>
      <vt:lpstr>Payload</vt:lpstr>
      <vt:lpstr>Bypassing Defenses</vt:lpstr>
      <vt:lpstr>Bypassing Defenses</vt:lpstr>
      <vt:lpstr>Wrap Up: Is Stuxnet a Game Changer?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Hiding Malware</dc:title>
  <dc:creator>porto</dc:creator>
  <cp:lastModifiedBy>porto</cp:lastModifiedBy>
  <cp:revision>258</cp:revision>
  <dcterms:created xsi:type="dcterms:W3CDTF">2013-04-01T14:23:30Z</dcterms:created>
  <dcterms:modified xsi:type="dcterms:W3CDTF">2013-04-23T22:13:16Z</dcterms:modified>
</cp:coreProperties>
</file>